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4.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5.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6.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87"/>
  </p:notesMasterIdLst>
  <p:sldIdLst>
    <p:sldId id="261" r:id="rId2"/>
    <p:sldId id="260" r:id="rId3"/>
    <p:sldId id="262" r:id="rId4"/>
    <p:sldId id="263" r:id="rId5"/>
    <p:sldId id="266" r:id="rId6"/>
    <p:sldId id="264" r:id="rId7"/>
    <p:sldId id="265" r:id="rId8"/>
    <p:sldId id="267" r:id="rId9"/>
    <p:sldId id="268" r:id="rId10"/>
    <p:sldId id="269" r:id="rId11"/>
    <p:sldId id="270" r:id="rId12"/>
    <p:sldId id="271" r:id="rId13"/>
    <p:sldId id="272" r:id="rId14"/>
    <p:sldId id="273" r:id="rId15"/>
    <p:sldId id="274" r:id="rId16"/>
    <p:sldId id="275" r:id="rId17"/>
    <p:sldId id="443" r:id="rId18"/>
    <p:sldId id="444" r:id="rId19"/>
    <p:sldId id="446" r:id="rId20"/>
    <p:sldId id="447" r:id="rId21"/>
    <p:sldId id="445" r:id="rId22"/>
    <p:sldId id="449" r:id="rId23"/>
    <p:sldId id="448" r:id="rId24"/>
    <p:sldId id="450" r:id="rId25"/>
    <p:sldId id="451" r:id="rId26"/>
    <p:sldId id="452" r:id="rId27"/>
    <p:sldId id="453" r:id="rId28"/>
    <p:sldId id="454" r:id="rId29"/>
    <p:sldId id="455" r:id="rId30"/>
    <p:sldId id="558" r:id="rId31"/>
    <p:sldId id="559" r:id="rId32"/>
    <p:sldId id="560" r:id="rId33"/>
    <p:sldId id="561" r:id="rId34"/>
    <p:sldId id="509" r:id="rId35"/>
    <p:sldId id="521" r:id="rId36"/>
    <p:sldId id="522" r:id="rId37"/>
    <p:sldId id="523" r:id="rId38"/>
    <p:sldId id="525" r:id="rId39"/>
    <p:sldId id="526" r:id="rId40"/>
    <p:sldId id="527" r:id="rId41"/>
    <p:sldId id="528" r:id="rId42"/>
    <p:sldId id="529" r:id="rId43"/>
    <p:sldId id="535" r:id="rId44"/>
    <p:sldId id="536" r:id="rId45"/>
    <p:sldId id="537" r:id="rId46"/>
    <p:sldId id="538" r:id="rId47"/>
    <p:sldId id="539" r:id="rId48"/>
    <p:sldId id="540" r:id="rId49"/>
    <p:sldId id="542" r:id="rId50"/>
    <p:sldId id="543" r:id="rId51"/>
    <p:sldId id="544" r:id="rId52"/>
    <p:sldId id="545" r:id="rId53"/>
    <p:sldId id="546" r:id="rId54"/>
    <p:sldId id="554" r:id="rId55"/>
    <p:sldId id="555" r:id="rId56"/>
    <p:sldId id="556" r:id="rId57"/>
    <p:sldId id="258" r:id="rId58"/>
    <p:sldId id="1564" r:id="rId59"/>
    <p:sldId id="259" r:id="rId60"/>
    <p:sldId id="1565" r:id="rId61"/>
    <p:sldId id="1566" r:id="rId62"/>
    <p:sldId id="1567" r:id="rId63"/>
    <p:sldId id="1568" r:id="rId64"/>
    <p:sldId id="1569" r:id="rId65"/>
    <p:sldId id="1570" r:id="rId66"/>
    <p:sldId id="282" r:id="rId67"/>
    <p:sldId id="1571" r:id="rId68"/>
    <p:sldId id="1572" r:id="rId69"/>
    <p:sldId id="1573" r:id="rId70"/>
    <p:sldId id="276" r:id="rId71"/>
    <p:sldId id="277" r:id="rId72"/>
    <p:sldId id="557" r:id="rId73"/>
    <p:sldId id="562" r:id="rId74"/>
    <p:sldId id="564" r:id="rId75"/>
    <p:sldId id="565" r:id="rId76"/>
    <p:sldId id="396" r:id="rId77"/>
    <p:sldId id="427" r:id="rId78"/>
    <p:sldId id="433" r:id="rId79"/>
    <p:sldId id="566" r:id="rId80"/>
    <p:sldId id="567" r:id="rId81"/>
    <p:sldId id="931" r:id="rId82"/>
    <p:sldId id="942" r:id="rId83"/>
    <p:sldId id="932" r:id="rId84"/>
    <p:sldId id="943" r:id="rId85"/>
    <p:sldId id="1563" r:id="rId86"/>
  </p:sldIdLst>
  <p:sldSz cx="9144000" cy="5143500" type="screen16x9"/>
  <p:notesSz cx="6858000" cy="9144000"/>
  <p:defaultTex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7FB9291-0304-F5EC-B577-224818613186}" name="Nicole Johnson" initials="NJ" userId="4zBCl34q9Y+PQvtno1qJeqM0MH1IbgIW7o5llMFed7Y=" providerId="None"/>
  <p188:author id="{079850CA-47DC-37C0-A95D-A1D51C8FE957}" name="Mindy Mitchell" initials="MM" userId="S::mindy@homebaseccc.org::6a8a47eb-c1f5-4e08-b5c8-5a9a9ecc94b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B2BAC5"/>
    <a:srgbClr val="052933"/>
    <a:srgbClr val="24D3CA"/>
    <a:srgbClr val="F91317"/>
    <a:srgbClr val="24D4C9"/>
    <a:srgbClr val="23D2C9"/>
    <a:srgbClr val="FFFFFF"/>
    <a:srgbClr val="B2BAC2"/>
    <a:srgbClr val="24D3D4"/>
    <a:srgbClr val="05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72320E-E068-40E5-BCAE-0A3D497822A2}" v="2" dt="2024-01-16T14:28:47.3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5795"/>
    <p:restoredTop sz="82000"/>
  </p:normalViewPr>
  <p:slideViewPr>
    <p:cSldViewPr snapToGrid="0" snapToObjects="1">
      <p:cViewPr>
        <p:scale>
          <a:sx n="40" d="100"/>
          <a:sy n="40" d="100"/>
        </p:scale>
        <p:origin x="992" y="141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microsoft.com/office/2015/10/relationships/revisionInfo" Target="revisionInfo.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iagrams/_rels/data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28.svg"/></Relationships>
</file>

<file path=ppt/diagrams/_rels/data11.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 Id="rId14" Type="http://schemas.openxmlformats.org/officeDocument/2006/relationships/image" Target="../media/image50.svg"/></Relationships>
</file>

<file path=ppt/diagrams/_rels/data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_rels/data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8.svg"/><Relationship Id="rId1" Type="http://schemas.openxmlformats.org/officeDocument/2006/relationships/image" Target="../media/image57.png"/><Relationship Id="rId4" Type="http://schemas.openxmlformats.org/officeDocument/2006/relationships/image" Target="../media/image28.svg"/></Relationships>
</file>

<file path=ppt/diagrams/_rels/data18.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svg"/><Relationship Id="rId1" Type="http://schemas.openxmlformats.org/officeDocument/2006/relationships/image" Target="../media/image51.png"/><Relationship Id="rId6" Type="http://schemas.openxmlformats.org/officeDocument/2006/relationships/image" Target="../media/image63.svg"/><Relationship Id="rId5" Type="http://schemas.openxmlformats.org/officeDocument/2006/relationships/image" Target="../media/image62.png"/><Relationship Id="rId10" Type="http://schemas.openxmlformats.org/officeDocument/2006/relationships/image" Target="../media/image67.svg"/><Relationship Id="rId4" Type="http://schemas.openxmlformats.org/officeDocument/2006/relationships/image" Target="../media/image61.svg"/><Relationship Id="rId9" Type="http://schemas.openxmlformats.org/officeDocument/2006/relationships/image" Target="../media/image66.png"/></Relationships>
</file>

<file path=ppt/diagrams/_rels/data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svg"/><Relationship Id="rId1" Type="http://schemas.openxmlformats.org/officeDocument/2006/relationships/image" Target="../media/image70.png"/><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diagrams/_rels/data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ata6.xml.rels><?xml version="1.0" encoding="UTF-8" standalone="yes"?>
<Relationships xmlns="http://schemas.openxmlformats.org/package/2006/relationships"><Relationship Id="rId1" Type="http://schemas.openxmlformats.org/officeDocument/2006/relationships/hyperlink" Target="https://www.hudexchange.info/resource/5630/notice-cpd-17-11-determining-program-participant-rent-contribution-in-the-coc-program/" TargetMode="External"/></Relationships>
</file>

<file path=ppt/diagrams/_rels/data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ata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4" Type="http://schemas.openxmlformats.org/officeDocument/2006/relationships/image" Target="../media/image32.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28.svg"/></Relationships>
</file>

<file path=ppt/diagrams/_rels/drawing11.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 Id="rId14" Type="http://schemas.openxmlformats.org/officeDocument/2006/relationships/image" Target="../media/image50.svg"/></Relationships>
</file>

<file path=ppt/diagrams/_rels/drawing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_rels/drawing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8.svg"/><Relationship Id="rId1" Type="http://schemas.openxmlformats.org/officeDocument/2006/relationships/image" Target="../media/image57.png"/><Relationship Id="rId4" Type="http://schemas.openxmlformats.org/officeDocument/2006/relationships/image" Target="../media/image28.svg"/></Relationships>
</file>

<file path=ppt/diagrams/_rels/drawing18.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svg"/><Relationship Id="rId1" Type="http://schemas.openxmlformats.org/officeDocument/2006/relationships/image" Target="../media/image51.png"/><Relationship Id="rId6" Type="http://schemas.openxmlformats.org/officeDocument/2006/relationships/image" Target="../media/image63.svg"/><Relationship Id="rId5" Type="http://schemas.openxmlformats.org/officeDocument/2006/relationships/image" Target="../media/image62.png"/><Relationship Id="rId10" Type="http://schemas.openxmlformats.org/officeDocument/2006/relationships/image" Target="../media/image67.svg"/><Relationship Id="rId4" Type="http://schemas.openxmlformats.org/officeDocument/2006/relationships/image" Target="../media/image61.svg"/><Relationship Id="rId9" Type="http://schemas.openxmlformats.org/officeDocument/2006/relationships/image" Target="../media/image66.png"/></Relationships>
</file>

<file path=ppt/diagrams/_rels/drawing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svg"/><Relationship Id="rId1" Type="http://schemas.openxmlformats.org/officeDocument/2006/relationships/image" Target="../media/image70.png"/><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6.xml.rels><?xml version="1.0" encoding="UTF-8" standalone="yes"?>
<Relationships xmlns="http://schemas.openxmlformats.org/package/2006/relationships"><Relationship Id="rId1" Type="http://schemas.openxmlformats.org/officeDocument/2006/relationships/hyperlink" Target="https://www.hudexchange.info/resource/5630/notice-cpd-17-11-determining-program-participant-rent-contribution-in-the-coc-program/" TargetMode="External"/></Relationships>
</file>

<file path=ppt/diagrams/_rels/drawing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rawing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4" Type="http://schemas.openxmlformats.org/officeDocument/2006/relationships/image" Target="../media/image32.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F312EF-3E96-4809-8241-831B8E0ABE1B}" type="doc">
      <dgm:prSet loTypeId="urn:microsoft.com/office/officeart/2005/8/layout/vList2" loCatId="list" qsTypeId="urn:microsoft.com/office/officeart/2005/8/quickstyle/simple5" qsCatId="simple" csTypeId="urn:microsoft.com/office/officeart/2005/8/colors/accent2_2" csCatId="accent2" phldr="1"/>
      <dgm:spPr/>
      <dgm:t>
        <a:bodyPr/>
        <a:lstStyle/>
        <a:p>
          <a:endParaRPr lang="en-US"/>
        </a:p>
      </dgm:t>
    </dgm:pt>
    <dgm:pt modelId="{28D6893D-60C6-4FCF-A7A0-82F0C1A9953B}">
      <dgm:prSet/>
      <dgm:spPr/>
      <dgm:t>
        <a:bodyPr/>
        <a:lstStyle/>
        <a:p>
          <a:pPr>
            <a:defRPr cap="all"/>
          </a:pPr>
          <a:r>
            <a:rPr lang="en-US" dirty="0"/>
            <a:t>Eligibility AND RECORDKEEPING</a:t>
          </a:r>
        </a:p>
      </dgm:t>
    </dgm:pt>
    <dgm:pt modelId="{23B34449-476E-4AB2-89D8-4E30C6EAE060}" type="parTrans" cxnId="{9196EFE5-773C-4389-AEA5-044DDF5B3DEB}">
      <dgm:prSet/>
      <dgm:spPr/>
      <dgm:t>
        <a:bodyPr/>
        <a:lstStyle/>
        <a:p>
          <a:endParaRPr lang="en-US"/>
        </a:p>
      </dgm:t>
    </dgm:pt>
    <dgm:pt modelId="{8912BE82-A2A3-4EA7-BDA0-41005A68ECEE}" type="sibTrans" cxnId="{9196EFE5-773C-4389-AEA5-044DDF5B3DEB}">
      <dgm:prSet/>
      <dgm:spPr/>
      <dgm:t>
        <a:bodyPr/>
        <a:lstStyle/>
        <a:p>
          <a:endParaRPr lang="en-US"/>
        </a:p>
      </dgm:t>
    </dgm:pt>
    <dgm:pt modelId="{DC785045-20CC-46A8-A075-B86D0E7D85FB}">
      <dgm:prSet/>
      <dgm:spPr/>
      <dgm:t>
        <a:bodyPr/>
        <a:lstStyle/>
        <a:p>
          <a:pPr>
            <a:defRPr cap="all"/>
          </a:pPr>
          <a:r>
            <a:rPr lang="en-US" dirty="0"/>
            <a:t>COORDINATED ENTRY and Referrals to </a:t>
          </a:r>
          <a:r>
            <a:rPr lang="en-US" dirty="0" err="1"/>
            <a:t>psh</a:t>
          </a:r>
          <a:endParaRPr lang="en-US" dirty="0"/>
        </a:p>
      </dgm:t>
    </dgm:pt>
    <dgm:pt modelId="{A1257CE6-225F-4617-A3E4-D1CB60BCB225}" type="parTrans" cxnId="{FAC595D5-A663-47C7-9326-25C4208B78D1}">
      <dgm:prSet/>
      <dgm:spPr/>
      <dgm:t>
        <a:bodyPr/>
        <a:lstStyle/>
        <a:p>
          <a:endParaRPr lang="en-US"/>
        </a:p>
      </dgm:t>
    </dgm:pt>
    <dgm:pt modelId="{53214C91-43F0-460C-985B-53DD65F62DB6}" type="sibTrans" cxnId="{FAC595D5-A663-47C7-9326-25C4208B78D1}">
      <dgm:prSet/>
      <dgm:spPr/>
      <dgm:t>
        <a:bodyPr/>
        <a:lstStyle/>
        <a:p>
          <a:endParaRPr lang="en-US"/>
        </a:p>
      </dgm:t>
    </dgm:pt>
    <dgm:pt modelId="{BD99831E-9192-4822-A256-8DB4C19DEC2C}">
      <dgm:prSet/>
      <dgm:spPr/>
      <dgm:t>
        <a:bodyPr/>
        <a:lstStyle/>
        <a:p>
          <a:pPr algn="l">
            <a:defRPr cap="all"/>
          </a:pPr>
          <a:r>
            <a:rPr lang="en-US" dirty="0"/>
            <a:t>HARM REDUCTION</a:t>
          </a:r>
        </a:p>
      </dgm:t>
    </dgm:pt>
    <dgm:pt modelId="{E3DDACBA-196E-42BB-838A-E39B0B038FE8}" type="parTrans" cxnId="{132F6A7C-4D89-4D14-BF52-98FFB1B70CE5}">
      <dgm:prSet/>
      <dgm:spPr/>
      <dgm:t>
        <a:bodyPr/>
        <a:lstStyle/>
        <a:p>
          <a:endParaRPr lang="en-US"/>
        </a:p>
      </dgm:t>
    </dgm:pt>
    <dgm:pt modelId="{C1F74846-CE99-4AD8-BE26-66D6BAFA3567}" type="sibTrans" cxnId="{132F6A7C-4D89-4D14-BF52-98FFB1B70CE5}">
      <dgm:prSet/>
      <dgm:spPr/>
      <dgm:t>
        <a:bodyPr/>
        <a:lstStyle/>
        <a:p>
          <a:endParaRPr lang="en-US"/>
        </a:p>
      </dgm:t>
    </dgm:pt>
    <dgm:pt modelId="{BB478513-31E9-D64B-90A3-0E6901DF4A45}">
      <dgm:prSet/>
      <dgm:spPr/>
      <dgm:t>
        <a:bodyPr/>
        <a:lstStyle/>
        <a:p>
          <a:pPr>
            <a:defRPr cap="all"/>
          </a:pPr>
          <a:r>
            <a:rPr lang="en-US"/>
            <a:t>Housing First</a:t>
          </a:r>
        </a:p>
      </dgm:t>
    </dgm:pt>
    <dgm:pt modelId="{AF76F97F-8C8A-2F40-AFE6-22E1728FB317}" type="parTrans" cxnId="{790B1891-156C-DC49-82B9-3C624E40CEC0}">
      <dgm:prSet/>
      <dgm:spPr/>
      <dgm:t>
        <a:bodyPr/>
        <a:lstStyle/>
        <a:p>
          <a:endParaRPr lang="en-US"/>
        </a:p>
      </dgm:t>
    </dgm:pt>
    <dgm:pt modelId="{50421876-FEC5-D942-8E48-8B67D6AC45C6}" type="sibTrans" cxnId="{790B1891-156C-DC49-82B9-3C624E40CEC0}">
      <dgm:prSet/>
      <dgm:spPr/>
      <dgm:t>
        <a:bodyPr/>
        <a:lstStyle/>
        <a:p>
          <a:endParaRPr lang="en-US"/>
        </a:p>
      </dgm:t>
    </dgm:pt>
    <dgm:pt modelId="{16130DB3-729E-894D-AB4E-75A3F2BE56DB}" type="pres">
      <dgm:prSet presAssocID="{E0F312EF-3E96-4809-8241-831B8E0ABE1B}" presName="linear" presStyleCnt="0">
        <dgm:presLayoutVars>
          <dgm:animLvl val="lvl"/>
          <dgm:resizeHandles val="exact"/>
        </dgm:presLayoutVars>
      </dgm:prSet>
      <dgm:spPr/>
    </dgm:pt>
    <dgm:pt modelId="{C79F0202-4289-2E45-9AF5-9D4390FA8B32}" type="pres">
      <dgm:prSet presAssocID="{28D6893D-60C6-4FCF-A7A0-82F0C1A9953B}" presName="parentText" presStyleLbl="node1" presStyleIdx="0" presStyleCnt="4">
        <dgm:presLayoutVars>
          <dgm:chMax val="0"/>
          <dgm:bulletEnabled val="1"/>
        </dgm:presLayoutVars>
      </dgm:prSet>
      <dgm:spPr/>
    </dgm:pt>
    <dgm:pt modelId="{40101470-AA9B-5046-AAFC-93ED2E4AE219}" type="pres">
      <dgm:prSet presAssocID="{8912BE82-A2A3-4EA7-BDA0-41005A68ECEE}" presName="spacer" presStyleCnt="0"/>
      <dgm:spPr/>
    </dgm:pt>
    <dgm:pt modelId="{10B141C6-4113-CE4B-8528-6E659AD03735}" type="pres">
      <dgm:prSet presAssocID="{DC785045-20CC-46A8-A075-B86D0E7D85FB}" presName="parentText" presStyleLbl="node1" presStyleIdx="1" presStyleCnt="4">
        <dgm:presLayoutVars>
          <dgm:chMax val="0"/>
          <dgm:bulletEnabled val="1"/>
        </dgm:presLayoutVars>
      </dgm:prSet>
      <dgm:spPr/>
    </dgm:pt>
    <dgm:pt modelId="{694DF347-09CD-5C49-9F1C-2966AEB1337F}" type="pres">
      <dgm:prSet presAssocID="{53214C91-43F0-460C-985B-53DD65F62DB6}" presName="spacer" presStyleCnt="0"/>
      <dgm:spPr/>
    </dgm:pt>
    <dgm:pt modelId="{9AE24BB5-523F-8D48-B2AF-B4D814940766}" type="pres">
      <dgm:prSet presAssocID="{BB478513-31E9-D64B-90A3-0E6901DF4A45}" presName="parentText" presStyleLbl="node1" presStyleIdx="2" presStyleCnt="4">
        <dgm:presLayoutVars>
          <dgm:chMax val="0"/>
          <dgm:bulletEnabled val="1"/>
        </dgm:presLayoutVars>
      </dgm:prSet>
      <dgm:spPr/>
    </dgm:pt>
    <dgm:pt modelId="{5D41F5E3-332D-D14C-9C35-7388CDD64472}" type="pres">
      <dgm:prSet presAssocID="{50421876-FEC5-D942-8E48-8B67D6AC45C6}" presName="spacer" presStyleCnt="0"/>
      <dgm:spPr/>
    </dgm:pt>
    <dgm:pt modelId="{8D4CD1AE-D000-4847-AF25-CAED835C9248}" type="pres">
      <dgm:prSet presAssocID="{BD99831E-9192-4822-A256-8DB4C19DEC2C}" presName="parentText" presStyleLbl="node1" presStyleIdx="3" presStyleCnt="4">
        <dgm:presLayoutVars>
          <dgm:chMax val="0"/>
          <dgm:bulletEnabled val="1"/>
        </dgm:presLayoutVars>
      </dgm:prSet>
      <dgm:spPr/>
    </dgm:pt>
  </dgm:ptLst>
  <dgm:cxnLst>
    <dgm:cxn modelId="{D327790D-0332-6342-9F64-334E62048B5A}" type="presOf" srcId="{BB478513-31E9-D64B-90A3-0E6901DF4A45}" destId="{9AE24BB5-523F-8D48-B2AF-B4D814940766}" srcOrd="0" destOrd="0" presId="urn:microsoft.com/office/officeart/2005/8/layout/vList2"/>
    <dgm:cxn modelId="{AEAE3D4C-7271-5343-9AAE-71A5FD012C98}" type="presOf" srcId="{DC785045-20CC-46A8-A075-B86D0E7D85FB}" destId="{10B141C6-4113-CE4B-8528-6E659AD03735}" srcOrd="0" destOrd="0" presId="urn:microsoft.com/office/officeart/2005/8/layout/vList2"/>
    <dgm:cxn modelId="{552C2D77-6756-D44D-86AD-D2828AB174F3}" type="presOf" srcId="{28D6893D-60C6-4FCF-A7A0-82F0C1A9953B}" destId="{C79F0202-4289-2E45-9AF5-9D4390FA8B32}" srcOrd="0" destOrd="0" presId="urn:microsoft.com/office/officeart/2005/8/layout/vList2"/>
    <dgm:cxn modelId="{132F6A7C-4D89-4D14-BF52-98FFB1B70CE5}" srcId="{E0F312EF-3E96-4809-8241-831B8E0ABE1B}" destId="{BD99831E-9192-4822-A256-8DB4C19DEC2C}" srcOrd="3" destOrd="0" parTransId="{E3DDACBA-196E-42BB-838A-E39B0B038FE8}" sibTransId="{C1F74846-CE99-4AD8-BE26-66D6BAFA3567}"/>
    <dgm:cxn modelId="{790B1891-156C-DC49-82B9-3C624E40CEC0}" srcId="{E0F312EF-3E96-4809-8241-831B8E0ABE1B}" destId="{BB478513-31E9-D64B-90A3-0E6901DF4A45}" srcOrd="2" destOrd="0" parTransId="{AF76F97F-8C8A-2F40-AFE6-22E1728FB317}" sibTransId="{50421876-FEC5-D942-8E48-8B67D6AC45C6}"/>
    <dgm:cxn modelId="{517F24A9-45C4-114B-82B6-D4ED492E5F4E}" type="presOf" srcId="{E0F312EF-3E96-4809-8241-831B8E0ABE1B}" destId="{16130DB3-729E-894D-AB4E-75A3F2BE56DB}" srcOrd="0" destOrd="0" presId="urn:microsoft.com/office/officeart/2005/8/layout/vList2"/>
    <dgm:cxn modelId="{FAC595D5-A663-47C7-9326-25C4208B78D1}" srcId="{E0F312EF-3E96-4809-8241-831B8E0ABE1B}" destId="{DC785045-20CC-46A8-A075-B86D0E7D85FB}" srcOrd="1" destOrd="0" parTransId="{A1257CE6-225F-4617-A3E4-D1CB60BCB225}" sibTransId="{53214C91-43F0-460C-985B-53DD65F62DB6}"/>
    <dgm:cxn modelId="{9196EFE5-773C-4389-AEA5-044DDF5B3DEB}" srcId="{E0F312EF-3E96-4809-8241-831B8E0ABE1B}" destId="{28D6893D-60C6-4FCF-A7A0-82F0C1A9953B}" srcOrd="0" destOrd="0" parTransId="{23B34449-476E-4AB2-89D8-4E30C6EAE060}" sibTransId="{8912BE82-A2A3-4EA7-BDA0-41005A68ECEE}"/>
    <dgm:cxn modelId="{A9BFC8E7-B8E7-694E-AA70-1EAD29CCD3FE}" type="presOf" srcId="{BD99831E-9192-4822-A256-8DB4C19DEC2C}" destId="{8D4CD1AE-D000-4847-AF25-CAED835C9248}" srcOrd="0" destOrd="0" presId="urn:microsoft.com/office/officeart/2005/8/layout/vList2"/>
    <dgm:cxn modelId="{349A63FE-943E-914C-A0CF-80F5635877E5}" type="presParOf" srcId="{16130DB3-729E-894D-AB4E-75A3F2BE56DB}" destId="{C79F0202-4289-2E45-9AF5-9D4390FA8B32}" srcOrd="0" destOrd="0" presId="urn:microsoft.com/office/officeart/2005/8/layout/vList2"/>
    <dgm:cxn modelId="{D9035CB6-2691-E042-BB66-F8DC40C4116F}" type="presParOf" srcId="{16130DB3-729E-894D-AB4E-75A3F2BE56DB}" destId="{40101470-AA9B-5046-AAFC-93ED2E4AE219}" srcOrd="1" destOrd="0" presId="urn:microsoft.com/office/officeart/2005/8/layout/vList2"/>
    <dgm:cxn modelId="{0878611D-517E-B445-994E-BB7839024967}" type="presParOf" srcId="{16130DB3-729E-894D-AB4E-75A3F2BE56DB}" destId="{10B141C6-4113-CE4B-8528-6E659AD03735}" srcOrd="2" destOrd="0" presId="urn:microsoft.com/office/officeart/2005/8/layout/vList2"/>
    <dgm:cxn modelId="{578B73C9-0C22-E842-A2D5-CC5C331D9C98}" type="presParOf" srcId="{16130DB3-729E-894D-AB4E-75A3F2BE56DB}" destId="{694DF347-09CD-5C49-9F1C-2966AEB1337F}" srcOrd="3" destOrd="0" presId="urn:microsoft.com/office/officeart/2005/8/layout/vList2"/>
    <dgm:cxn modelId="{CCC516EF-58C5-3E40-A94F-BE0E97A1377E}" type="presParOf" srcId="{16130DB3-729E-894D-AB4E-75A3F2BE56DB}" destId="{9AE24BB5-523F-8D48-B2AF-B4D814940766}" srcOrd="4" destOrd="0" presId="urn:microsoft.com/office/officeart/2005/8/layout/vList2"/>
    <dgm:cxn modelId="{26238F4E-A300-634F-B875-4DFC9BCB77AF}" type="presParOf" srcId="{16130DB3-729E-894D-AB4E-75A3F2BE56DB}" destId="{5D41F5E3-332D-D14C-9C35-7388CDD64472}" srcOrd="5" destOrd="0" presId="urn:microsoft.com/office/officeart/2005/8/layout/vList2"/>
    <dgm:cxn modelId="{D1F564BA-A51C-9747-9565-93D630C74EA4}" type="presParOf" srcId="{16130DB3-729E-894D-AB4E-75A3F2BE56DB}" destId="{8D4CD1AE-D000-4847-AF25-CAED835C9248}"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35B9235-28ED-41CC-B27F-D6071793B285}"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BFB304A1-C7ED-46E5-A595-46975EEAAE54}">
      <dgm:prSet/>
      <dgm:spPr/>
      <dgm:t>
        <a:bodyPr/>
        <a:lstStyle/>
        <a:p>
          <a:r>
            <a:rPr lang="en-US"/>
            <a:t>All grants for acquisition, rehabilitation, conversion</a:t>
          </a:r>
          <a:r>
            <a:rPr lang="en-US" b="1"/>
            <a:t>, leasing</a:t>
          </a:r>
          <a:r>
            <a:rPr lang="en-US"/>
            <a:t>, repair, disposal, demolition, or construction must demonstrate that the project site is free of hazardous materials that could affect the health and safety of the occupants prior to expending CoC funds.</a:t>
          </a:r>
        </a:p>
      </dgm:t>
    </dgm:pt>
    <dgm:pt modelId="{0487D297-AF05-4594-A414-16C9A3044843}" type="parTrans" cxnId="{5548095F-1197-4FA8-B88F-CB6B590C949E}">
      <dgm:prSet/>
      <dgm:spPr/>
      <dgm:t>
        <a:bodyPr/>
        <a:lstStyle/>
        <a:p>
          <a:endParaRPr lang="en-US"/>
        </a:p>
      </dgm:t>
    </dgm:pt>
    <dgm:pt modelId="{F7DCA7CE-9335-4EBE-B41C-9D4D5A036389}" type="sibTrans" cxnId="{5548095F-1197-4FA8-B88F-CB6B590C949E}">
      <dgm:prSet/>
      <dgm:spPr/>
      <dgm:t>
        <a:bodyPr/>
        <a:lstStyle/>
        <a:p>
          <a:endParaRPr lang="en-US"/>
        </a:p>
      </dgm:t>
    </dgm:pt>
    <dgm:pt modelId="{6D0F6211-4BF4-466F-AB70-8721B0AA218E}">
      <dgm:prSet/>
      <dgm:spPr/>
      <dgm:t>
        <a:bodyPr/>
        <a:lstStyle/>
        <a:p>
          <a:r>
            <a:rPr lang="en-US"/>
            <a:t>Costs of carrying out environmental review responsibilities is an eligible use of administrative funds.</a:t>
          </a:r>
        </a:p>
      </dgm:t>
    </dgm:pt>
    <dgm:pt modelId="{A702A249-C786-4962-84D1-B847001B7EA2}" type="parTrans" cxnId="{EA9C9642-E1C9-495C-8DBB-66675C08FAC1}">
      <dgm:prSet/>
      <dgm:spPr/>
      <dgm:t>
        <a:bodyPr/>
        <a:lstStyle/>
        <a:p>
          <a:endParaRPr lang="en-US"/>
        </a:p>
      </dgm:t>
    </dgm:pt>
    <dgm:pt modelId="{7EBA5D88-6E14-4057-A7ED-CD42D5D4BAC0}" type="sibTrans" cxnId="{EA9C9642-E1C9-495C-8DBB-66675C08FAC1}">
      <dgm:prSet/>
      <dgm:spPr/>
      <dgm:t>
        <a:bodyPr/>
        <a:lstStyle/>
        <a:p>
          <a:endParaRPr lang="en-US"/>
        </a:p>
      </dgm:t>
    </dgm:pt>
    <dgm:pt modelId="{B692B61A-6B63-4EA2-9072-71CC2BEE614E}">
      <dgm:prSet/>
      <dgm:spPr/>
      <dgm:t>
        <a:bodyPr/>
        <a:lstStyle/>
        <a:p>
          <a:r>
            <a:rPr lang="en-US"/>
            <a:t>Environmental reviews must be conducted by a “Responsible Entity” (a unit of local government).</a:t>
          </a:r>
        </a:p>
      </dgm:t>
    </dgm:pt>
    <dgm:pt modelId="{6DFCDDA4-A413-42B9-B70D-D4BE20DDA942}" type="parTrans" cxnId="{FCB5438E-3696-4971-A247-F522E10993D9}">
      <dgm:prSet/>
      <dgm:spPr/>
      <dgm:t>
        <a:bodyPr/>
        <a:lstStyle/>
        <a:p>
          <a:endParaRPr lang="en-US"/>
        </a:p>
      </dgm:t>
    </dgm:pt>
    <dgm:pt modelId="{291723B8-7041-4EAD-9B0E-5EB68F937999}" type="sibTrans" cxnId="{FCB5438E-3696-4971-A247-F522E10993D9}">
      <dgm:prSet/>
      <dgm:spPr/>
      <dgm:t>
        <a:bodyPr/>
        <a:lstStyle/>
        <a:p>
          <a:endParaRPr lang="en-US"/>
        </a:p>
      </dgm:t>
    </dgm:pt>
    <dgm:pt modelId="{3BBC6779-3F2F-4F2D-B0D3-6D99C09D52EC}" type="pres">
      <dgm:prSet presAssocID="{035B9235-28ED-41CC-B27F-D6071793B285}" presName="root" presStyleCnt="0">
        <dgm:presLayoutVars>
          <dgm:dir/>
          <dgm:resizeHandles val="exact"/>
        </dgm:presLayoutVars>
      </dgm:prSet>
      <dgm:spPr/>
    </dgm:pt>
    <dgm:pt modelId="{5C894845-684F-44E3-86F4-008B58DEC1B6}" type="pres">
      <dgm:prSet presAssocID="{BFB304A1-C7ED-46E5-A595-46975EEAAE54}" presName="compNode" presStyleCnt="0"/>
      <dgm:spPr/>
    </dgm:pt>
    <dgm:pt modelId="{F1662C4B-7F8E-45B1-B87A-05BBE1EB7A94}" type="pres">
      <dgm:prSet presAssocID="{BFB304A1-C7ED-46E5-A595-46975EEAAE54}" presName="bgRect" presStyleLbl="bgShp" presStyleIdx="0" presStyleCnt="3"/>
      <dgm:spPr/>
    </dgm:pt>
    <dgm:pt modelId="{CAE3944C-2D40-4189-8C65-6DDA15389351}" type="pres">
      <dgm:prSet presAssocID="{BFB304A1-C7ED-46E5-A595-46975EEAAE5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lldozer"/>
        </a:ext>
      </dgm:extLst>
    </dgm:pt>
    <dgm:pt modelId="{59EFD595-5C68-4BF1-8F9B-83609E66EE12}" type="pres">
      <dgm:prSet presAssocID="{BFB304A1-C7ED-46E5-A595-46975EEAAE54}" presName="spaceRect" presStyleCnt="0"/>
      <dgm:spPr/>
    </dgm:pt>
    <dgm:pt modelId="{963FA963-DE24-4DF9-8B2E-1E52DDE8F75B}" type="pres">
      <dgm:prSet presAssocID="{BFB304A1-C7ED-46E5-A595-46975EEAAE54}" presName="parTx" presStyleLbl="revTx" presStyleIdx="0" presStyleCnt="3">
        <dgm:presLayoutVars>
          <dgm:chMax val="0"/>
          <dgm:chPref val="0"/>
        </dgm:presLayoutVars>
      </dgm:prSet>
      <dgm:spPr/>
    </dgm:pt>
    <dgm:pt modelId="{E74900B6-F216-439C-ADEC-DCDDF5CC6F87}" type="pres">
      <dgm:prSet presAssocID="{F7DCA7CE-9335-4EBE-B41C-9D4D5A036389}" presName="sibTrans" presStyleCnt="0"/>
      <dgm:spPr/>
    </dgm:pt>
    <dgm:pt modelId="{9CAEA463-5E74-46E0-A8AF-DE996C7E7CE3}" type="pres">
      <dgm:prSet presAssocID="{6D0F6211-4BF4-466F-AB70-8721B0AA218E}" presName="compNode" presStyleCnt="0"/>
      <dgm:spPr/>
    </dgm:pt>
    <dgm:pt modelId="{12989051-F3CD-4275-AED9-6F3C713EF2C1}" type="pres">
      <dgm:prSet presAssocID="{6D0F6211-4BF4-466F-AB70-8721B0AA218E}" presName="bgRect" presStyleLbl="bgShp" presStyleIdx="1" presStyleCnt="3"/>
      <dgm:spPr/>
    </dgm:pt>
    <dgm:pt modelId="{DDE7CDCB-3981-44B2-B12B-595924315B9A}" type="pres">
      <dgm:prSet presAssocID="{6D0F6211-4BF4-466F-AB70-8721B0AA218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BB66EBAC-1D8A-4CFC-B5C8-AD449DC4120E}" type="pres">
      <dgm:prSet presAssocID="{6D0F6211-4BF4-466F-AB70-8721B0AA218E}" presName="spaceRect" presStyleCnt="0"/>
      <dgm:spPr/>
    </dgm:pt>
    <dgm:pt modelId="{4244497F-0EB0-426E-895B-642BA0B7890C}" type="pres">
      <dgm:prSet presAssocID="{6D0F6211-4BF4-466F-AB70-8721B0AA218E}" presName="parTx" presStyleLbl="revTx" presStyleIdx="1" presStyleCnt="3">
        <dgm:presLayoutVars>
          <dgm:chMax val="0"/>
          <dgm:chPref val="0"/>
        </dgm:presLayoutVars>
      </dgm:prSet>
      <dgm:spPr/>
    </dgm:pt>
    <dgm:pt modelId="{924CA8B8-9C55-4D7D-8E3F-A4530D419168}" type="pres">
      <dgm:prSet presAssocID="{7EBA5D88-6E14-4057-A7ED-CD42D5D4BAC0}" presName="sibTrans" presStyleCnt="0"/>
      <dgm:spPr/>
    </dgm:pt>
    <dgm:pt modelId="{1710A34E-4C1E-4674-BF2F-15E3E25CD98D}" type="pres">
      <dgm:prSet presAssocID="{B692B61A-6B63-4EA2-9072-71CC2BEE614E}" presName="compNode" presStyleCnt="0"/>
      <dgm:spPr/>
    </dgm:pt>
    <dgm:pt modelId="{4AA4F4A7-39F8-44F3-A57F-2A2BB97CFBDA}" type="pres">
      <dgm:prSet presAssocID="{B692B61A-6B63-4EA2-9072-71CC2BEE614E}" presName="bgRect" presStyleLbl="bgShp" presStyleIdx="2" presStyleCnt="3"/>
      <dgm:spPr/>
    </dgm:pt>
    <dgm:pt modelId="{24C2858C-6682-48E2-81A0-D6EE413B3A3B}" type="pres">
      <dgm:prSet presAssocID="{B692B61A-6B63-4EA2-9072-71CC2BEE614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ank"/>
        </a:ext>
      </dgm:extLst>
    </dgm:pt>
    <dgm:pt modelId="{ABC2BA02-2908-48A0-826E-39B1DE6D80FD}" type="pres">
      <dgm:prSet presAssocID="{B692B61A-6B63-4EA2-9072-71CC2BEE614E}" presName="spaceRect" presStyleCnt="0"/>
      <dgm:spPr/>
    </dgm:pt>
    <dgm:pt modelId="{BEB8EED6-05E2-4136-B3D6-77AEC2476295}" type="pres">
      <dgm:prSet presAssocID="{B692B61A-6B63-4EA2-9072-71CC2BEE614E}" presName="parTx" presStyleLbl="revTx" presStyleIdx="2" presStyleCnt="3">
        <dgm:presLayoutVars>
          <dgm:chMax val="0"/>
          <dgm:chPref val="0"/>
        </dgm:presLayoutVars>
      </dgm:prSet>
      <dgm:spPr/>
    </dgm:pt>
  </dgm:ptLst>
  <dgm:cxnLst>
    <dgm:cxn modelId="{61202506-106F-4D5F-A310-930305665C0D}" type="presOf" srcId="{035B9235-28ED-41CC-B27F-D6071793B285}" destId="{3BBC6779-3F2F-4F2D-B0D3-6D99C09D52EC}" srcOrd="0" destOrd="0" presId="urn:microsoft.com/office/officeart/2018/2/layout/IconVerticalSolidList"/>
    <dgm:cxn modelId="{BC01D329-6E54-4A34-80E4-CA2E92237BBA}" type="presOf" srcId="{BFB304A1-C7ED-46E5-A595-46975EEAAE54}" destId="{963FA963-DE24-4DF9-8B2E-1E52DDE8F75B}" srcOrd="0" destOrd="0" presId="urn:microsoft.com/office/officeart/2018/2/layout/IconVerticalSolidList"/>
    <dgm:cxn modelId="{EA9C9642-E1C9-495C-8DBB-66675C08FAC1}" srcId="{035B9235-28ED-41CC-B27F-D6071793B285}" destId="{6D0F6211-4BF4-466F-AB70-8721B0AA218E}" srcOrd="1" destOrd="0" parTransId="{A702A249-C786-4962-84D1-B847001B7EA2}" sibTransId="{7EBA5D88-6E14-4057-A7ED-CD42D5D4BAC0}"/>
    <dgm:cxn modelId="{5548095F-1197-4FA8-B88F-CB6B590C949E}" srcId="{035B9235-28ED-41CC-B27F-D6071793B285}" destId="{BFB304A1-C7ED-46E5-A595-46975EEAAE54}" srcOrd="0" destOrd="0" parTransId="{0487D297-AF05-4594-A414-16C9A3044843}" sibTransId="{F7DCA7CE-9335-4EBE-B41C-9D4D5A036389}"/>
    <dgm:cxn modelId="{FCB5438E-3696-4971-A247-F522E10993D9}" srcId="{035B9235-28ED-41CC-B27F-D6071793B285}" destId="{B692B61A-6B63-4EA2-9072-71CC2BEE614E}" srcOrd="2" destOrd="0" parTransId="{6DFCDDA4-A413-42B9-B70D-D4BE20DDA942}" sibTransId="{291723B8-7041-4EAD-9B0E-5EB68F937999}"/>
    <dgm:cxn modelId="{50A35FB8-D984-4627-9E10-9C8FC92F2BDC}" type="presOf" srcId="{B692B61A-6B63-4EA2-9072-71CC2BEE614E}" destId="{BEB8EED6-05E2-4136-B3D6-77AEC2476295}" srcOrd="0" destOrd="0" presId="urn:microsoft.com/office/officeart/2018/2/layout/IconVerticalSolidList"/>
    <dgm:cxn modelId="{74369EB8-9E60-41BC-9084-74714F0E0D66}" type="presOf" srcId="{6D0F6211-4BF4-466F-AB70-8721B0AA218E}" destId="{4244497F-0EB0-426E-895B-642BA0B7890C}" srcOrd="0" destOrd="0" presId="urn:microsoft.com/office/officeart/2018/2/layout/IconVerticalSolidList"/>
    <dgm:cxn modelId="{A9670C60-56EB-4A33-A24D-E6369FC12C59}" type="presParOf" srcId="{3BBC6779-3F2F-4F2D-B0D3-6D99C09D52EC}" destId="{5C894845-684F-44E3-86F4-008B58DEC1B6}" srcOrd="0" destOrd="0" presId="urn:microsoft.com/office/officeart/2018/2/layout/IconVerticalSolidList"/>
    <dgm:cxn modelId="{E9404658-2D3E-4A98-9209-56CC614E4D2C}" type="presParOf" srcId="{5C894845-684F-44E3-86F4-008B58DEC1B6}" destId="{F1662C4B-7F8E-45B1-B87A-05BBE1EB7A94}" srcOrd="0" destOrd="0" presId="urn:microsoft.com/office/officeart/2018/2/layout/IconVerticalSolidList"/>
    <dgm:cxn modelId="{7EF7A944-9799-4346-83F9-0C7B9E84F166}" type="presParOf" srcId="{5C894845-684F-44E3-86F4-008B58DEC1B6}" destId="{CAE3944C-2D40-4189-8C65-6DDA15389351}" srcOrd="1" destOrd="0" presId="urn:microsoft.com/office/officeart/2018/2/layout/IconVerticalSolidList"/>
    <dgm:cxn modelId="{0B5DA331-CF96-4C83-A977-52E13BA9A648}" type="presParOf" srcId="{5C894845-684F-44E3-86F4-008B58DEC1B6}" destId="{59EFD595-5C68-4BF1-8F9B-83609E66EE12}" srcOrd="2" destOrd="0" presId="urn:microsoft.com/office/officeart/2018/2/layout/IconVerticalSolidList"/>
    <dgm:cxn modelId="{8CB8CEA4-36A9-4601-8125-FCB5023B63F0}" type="presParOf" srcId="{5C894845-684F-44E3-86F4-008B58DEC1B6}" destId="{963FA963-DE24-4DF9-8B2E-1E52DDE8F75B}" srcOrd="3" destOrd="0" presId="urn:microsoft.com/office/officeart/2018/2/layout/IconVerticalSolidList"/>
    <dgm:cxn modelId="{75BCCA8A-CE2F-4FFF-9E76-8B41C59375B9}" type="presParOf" srcId="{3BBC6779-3F2F-4F2D-B0D3-6D99C09D52EC}" destId="{E74900B6-F216-439C-ADEC-DCDDF5CC6F87}" srcOrd="1" destOrd="0" presId="urn:microsoft.com/office/officeart/2018/2/layout/IconVerticalSolidList"/>
    <dgm:cxn modelId="{D088ACCC-053B-46F1-8617-EF384FDCB39D}" type="presParOf" srcId="{3BBC6779-3F2F-4F2D-B0D3-6D99C09D52EC}" destId="{9CAEA463-5E74-46E0-A8AF-DE996C7E7CE3}" srcOrd="2" destOrd="0" presId="urn:microsoft.com/office/officeart/2018/2/layout/IconVerticalSolidList"/>
    <dgm:cxn modelId="{1566738A-2100-488B-97EA-17D8F3A59900}" type="presParOf" srcId="{9CAEA463-5E74-46E0-A8AF-DE996C7E7CE3}" destId="{12989051-F3CD-4275-AED9-6F3C713EF2C1}" srcOrd="0" destOrd="0" presId="urn:microsoft.com/office/officeart/2018/2/layout/IconVerticalSolidList"/>
    <dgm:cxn modelId="{D4744279-546C-4732-8D50-0F2A8A71ADD0}" type="presParOf" srcId="{9CAEA463-5E74-46E0-A8AF-DE996C7E7CE3}" destId="{DDE7CDCB-3981-44B2-B12B-595924315B9A}" srcOrd="1" destOrd="0" presId="urn:microsoft.com/office/officeart/2018/2/layout/IconVerticalSolidList"/>
    <dgm:cxn modelId="{F1527B3F-85F7-4D8B-B835-880DB02F9EA0}" type="presParOf" srcId="{9CAEA463-5E74-46E0-A8AF-DE996C7E7CE3}" destId="{BB66EBAC-1D8A-4CFC-B5C8-AD449DC4120E}" srcOrd="2" destOrd="0" presId="urn:microsoft.com/office/officeart/2018/2/layout/IconVerticalSolidList"/>
    <dgm:cxn modelId="{E8F461CC-D52C-4409-9A00-373D5417692A}" type="presParOf" srcId="{9CAEA463-5E74-46E0-A8AF-DE996C7E7CE3}" destId="{4244497F-0EB0-426E-895B-642BA0B7890C}" srcOrd="3" destOrd="0" presId="urn:microsoft.com/office/officeart/2018/2/layout/IconVerticalSolidList"/>
    <dgm:cxn modelId="{C6C0A570-D7CF-494B-8513-0B98169DBC59}" type="presParOf" srcId="{3BBC6779-3F2F-4F2D-B0D3-6D99C09D52EC}" destId="{924CA8B8-9C55-4D7D-8E3F-A4530D419168}" srcOrd="3" destOrd="0" presId="urn:microsoft.com/office/officeart/2018/2/layout/IconVerticalSolidList"/>
    <dgm:cxn modelId="{E5B3967C-64BB-41CA-944F-8C8C741E547C}" type="presParOf" srcId="{3BBC6779-3F2F-4F2D-B0D3-6D99C09D52EC}" destId="{1710A34E-4C1E-4674-BF2F-15E3E25CD98D}" srcOrd="4" destOrd="0" presId="urn:microsoft.com/office/officeart/2018/2/layout/IconVerticalSolidList"/>
    <dgm:cxn modelId="{865CF8E6-9A09-49CC-9018-23ADF4C2385A}" type="presParOf" srcId="{1710A34E-4C1E-4674-BF2F-15E3E25CD98D}" destId="{4AA4F4A7-39F8-44F3-A57F-2A2BB97CFBDA}" srcOrd="0" destOrd="0" presId="urn:microsoft.com/office/officeart/2018/2/layout/IconVerticalSolidList"/>
    <dgm:cxn modelId="{33DF0FE3-8CC6-409F-B095-5084B05AD8DF}" type="presParOf" srcId="{1710A34E-4C1E-4674-BF2F-15E3E25CD98D}" destId="{24C2858C-6682-48E2-81A0-D6EE413B3A3B}" srcOrd="1" destOrd="0" presId="urn:microsoft.com/office/officeart/2018/2/layout/IconVerticalSolidList"/>
    <dgm:cxn modelId="{DF6A67DF-31E7-4A63-8956-587E587CB755}" type="presParOf" srcId="{1710A34E-4C1E-4674-BF2F-15E3E25CD98D}" destId="{ABC2BA02-2908-48A0-826E-39B1DE6D80FD}" srcOrd="2" destOrd="0" presId="urn:microsoft.com/office/officeart/2018/2/layout/IconVerticalSolidList"/>
    <dgm:cxn modelId="{D548E6B5-5EB6-4627-A879-E676D4BB4709}" type="presParOf" srcId="{1710A34E-4C1E-4674-BF2F-15E3E25CD98D}" destId="{BEB8EED6-05E2-4136-B3D6-77AEC247629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66148B1-2D22-418C-8D83-1393C59CFC55}"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80ACCE73-7FBF-450B-A8BA-245E8BBC7575}">
      <dgm:prSet/>
      <dgm:spPr/>
      <dgm:t>
        <a:bodyPr/>
        <a:lstStyle/>
        <a:p>
          <a:r>
            <a:rPr lang="en-US"/>
            <a:t>Allows you to keep track of what does and does not work</a:t>
          </a:r>
        </a:p>
      </dgm:t>
    </dgm:pt>
    <dgm:pt modelId="{062EC64E-F6A1-4802-9F65-94583B65AE02}" type="parTrans" cxnId="{BBBAB01C-3865-4B4E-A2BC-F41841A22E56}">
      <dgm:prSet/>
      <dgm:spPr/>
      <dgm:t>
        <a:bodyPr/>
        <a:lstStyle/>
        <a:p>
          <a:endParaRPr lang="en-US"/>
        </a:p>
      </dgm:t>
    </dgm:pt>
    <dgm:pt modelId="{72A69D26-13D1-4D3B-B0CF-BCEA7A55DE05}" type="sibTrans" cxnId="{BBBAB01C-3865-4B4E-A2BC-F41841A22E56}">
      <dgm:prSet/>
      <dgm:spPr/>
      <dgm:t>
        <a:bodyPr/>
        <a:lstStyle/>
        <a:p>
          <a:endParaRPr lang="en-US"/>
        </a:p>
      </dgm:t>
    </dgm:pt>
    <dgm:pt modelId="{F5CFC2D7-F415-45E3-9D35-1744FC8519AE}">
      <dgm:prSet/>
      <dgm:spPr/>
      <dgm:t>
        <a:bodyPr/>
        <a:lstStyle/>
        <a:p>
          <a:r>
            <a:rPr lang="en-US"/>
            <a:t>Helps you measure the services provided</a:t>
          </a:r>
        </a:p>
      </dgm:t>
    </dgm:pt>
    <dgm:pt modelId="{1068AAF9-30C9-486A-B0B2-CD85844D73F9}" type="parTrans" cxnId="{8F1314A4-E07A-4188-8369-F11EC40448CB}">
      <dgm:prSet/>
      <dgm:spPr/>
      <dgm:t>
        <a:bodyPr/>
        <a:lstStyle/>
        <a:p>
          <a:endParaRPr lang="en-US"/>
        </a:p>
      </dgm:t>
    </dgm:pt>
    <dgm:pt modelId="{9BCB25AA-90F8-416D-8CA2-3C7C1C941E3E}" type="sibTrans" cxnId="{8F1314A4-E07A-4188-8369-F11EC40448CB}">
      <dgm:prSet/>
      <dgm:spPr/>
      <dgm:t>
        <a:bodyPr/>
        <a:lstStyle/>
        <a:p>
          <a:endParaRPr lang="en-US"/>
        </a:p>
      </dgm:t>
    </dgm:pt>
    <dgm:pt modelId="{1B8294E5-7F31-4FC8-B245-8D5112D8A73C}">
      <dgm:prSet/>
      <dgm:spPr/>
      <dgm:t>
        <a:bodyPr/>
        <a:lstStyle/>
        <a:p>
          <a:r>
            <a:rPr lang="en-US"/>
            <a:t>Helps you know what takes up most of your time and checks your efficiency</a:t>
          </a:r>
        </a:p>
      </dgm:t>
    </dgm:pt>
    <dgm:pt modelId="{3388DBF3-7C6C-480F-8B61-AF5D335884F7}" type="parTrans" cxnId="{FCE4D88D-3CDB-47F2-AB18-B72E62ACC9A4}">
      <dgm:prSet/>
      <dgm:spPr/>
      <dgm:t>
        <a:bodyPr/>
        <a:lstStyle/>
        <a:p>
          <a:endParaRPr lang="en-US"/>
        </a:p>
      </dgm:t>
    </dgm:pt>
    <dgm:pt modelId="{D18093EF-7912-41DB-B6B7-D86F19BEB704}" type="sibTrans" cxnId="{FCE4D88D-3CDB-47F2-AB18-B72E62ACC9A4}">
      <dgm:prSet/>
      <dgm:spPr/>
      <dgm:t>
        <a:bodyPr/>
        <a:lstStyle/>
        <a:p>
          <a:endParaRPr lang="en-US"/>
        </a:p>
      </dgm:t>
    </dgm:pt>
    <dgm:pt modelId="{2046F63A-B1E9-4A57-8190-047C1FD1CB18}">
      <dgm:prSet/>
      <dgm:spPr/>
      <dgm:t>
        <a:bodyPr/>
        <a:lstStyle/>
        <a:p>
          <a:r>
            <a:rPr lang="en-US"/>
            <a:t>Helps you make programming decisions</a:t>
          </a:r>
        </a:p>
      </dgm:t>
    </dgm:pt>
    <dgm:pt modelId="{0C9C3763-0F25-4FDF-8AAE-40D4C20320BC}" type="parTrans" cxnId="{D9A9F487-119F-444B-BEA8-8C5459436A1B}">
      <dgm:prSet/>
      <dgm:spPr/>
      <dgm:t>
        <a:bodyPr/>
        <a:lstStyle/>
        <a:p>
          <a:endParaRPr lang="en-US"/>
        </a:p>
      </dgm:t>
    </dgm:pt>
    <dgm:pt modelId="{A7E5C224-F5C6-4EDD-9A39-EA168A0261FC}" type="sibTrans" cxnId="{D9A9F487-119F-444B-BEA8-8C5459436A1B}">
      <dgm:prSet/>
      <dgm:spPr/>
      <dgm:t>
        <a:bodyPr/>
        <a:lstStyle/>
        <a:p>
          <a:endParaRPr lang="en-US"/>
        </a:p>
      </dgm:t>
    </dgm:pt>
    <dgm:pt modelId="{F458D77C-14CB-4CF9-B143-B16CC7B35C57}">
      <dgm:prSet/>
      <dgm:spPr/>
      <dgm:t>
        <a:bodyPr/>
        <a:lstStyle/>
        <a:p>
          <a:r>
            <a:rPr lang="en-US"/>
            <a:t>Strengthens your outcome reports</a:t>
          </a:r>
        </a:p>
      </dgm:t>
    </dgm:pt>
    <dgm:pt modelId="{D77FC5F0-22B1-4A15-A522-517D02A0B5FC}" type="parTrans" cxnId="{0CFEA92B-8B05-4349-BDA6-B89102854F6C}">
      <dgm:prSet/>
      <dgm:spPr/>
      <dgm:t>
        <a:bodyPr/>
        <a:lstStyle/>
        <a:p>
          <a:endParaRPr lang="en-US"/>
        </a:p>
      </dgm:t>
    </dgm:pt>
    <dgm:pt modelId="{70A5EE90-BFEB-4F55-A56C-ED72879B8713}" type="sibTrans" cxnId="{0CFEA92B-8B05-4349-BDA6-B89102854F6C}">
      <dgm:prSet/>
      <dgm:spPr/>
      <dgm:t>
        <a:bodyPr/>
        <a:lstStyle/>
        <a:p>
          <a:endParaRPr lang="en-US"/>
        </a:p>
      </dgm:t>
    </dgm:pt>
    <dgm:pt modelId="{3323C92E-8B45-4107-B994-E36D1B28BA35}">
      <dgm:prSet/>
      <dgm:spPr/>
      <dgm:t>
        <a:bodyPr/>
        <a:lstStyle/>
        <a:p>
          <a:r>
            <a:rPr lang="en-US"/>
            <a:t>Lets you know when you need grant amendments</a:t>
          </a:r>
        </a:p>
      </dgm:t>
    </dgm:pt>
    <dgm:pt modelId="{4AFB9A8C-82B5-42C3-957F-A69996BCA467}" type="parTrans" cxnId="{2079502D-5182-4258-92C1-74C0C0FEA704}">
      <dgm:prSet/>
      <dgm:spPr/>
      <dgm:t>
        <a:bodyPr/>
        <a:lstStyle/>
        <a:p>
          <a:endParaRPr lang="en-US"/>
        </a:p>
      </dgm:t>
    </dgm:pt>
    <dgm:pt modelId="{4005F769-8DB6-4E55-B72C-AF358FA8A7CE}" type="sibTrans" cxnId="{2079502D-5182-4258-92C1-74C0C0FEA704}">
      <dgm:prSet/>
      <dgm:spPr/>
      <dgm:t>
        <a:bodyPr/>
        <a:lstStyle/>
        <a:p>
          <a:endParaRPr lang="en-US"/>
        </a:p>
      </dgm:t>
    </dgm:pt>
    <dgm:pt modelId="{A7672390-F763-446A-9E87-79E1414057E5}">
      <dgm:prSet/>
      <dgm:spPr/>
      <dgm:t>
        <a:bodyPr/>
        <a:lstStyle/>
        <a:p>
          <a:r>
            <a:rPr lang="en-US"/>
            <a:t>Makes it easier and quicker to apply and report to funders</a:t>
          </a:r>
        </a:p>
      </dgm:t>
    </dgm:pt>
    <dgm:pt modelId="{E56B56A0-6A75-4715-8FF5-2B1A88A54CB4}" type="parTrans" cxnId="{3DA6AF52-A8AB-46F6-ACD4-DE831C9E9BB7}">
      <dgm:prSet/>
      <dgm:spPr/>
      <dgm:t>
        <a:bodyPr/>
        <a:lstStyle/>
        <a:p>
          <a:endParaRPr lang="en-US"/>
        </a:p>
      </dgm:t>
    </dgm:pt>
    <dgm:pt modelId="{D68CC3A2-7784-4A8A-8EF6-A9BB5D1AC9A0}" type="sibTrans" cxnId="{3DA6AF52-A8AB-46F6-ACD4-DE831C9E9BB7}">
      <dgm:prSet/>
      <dgm:spPr/>
      <dgm:t>
        <a:bodyPr/>
        <a:lstStyle/>
        <a:p>
          <a:endParaRPr lang="en-US"/>
        </a:p>
      </dgm:t>
    </dgm:pt>
    <dgm:pt modelId="{681608F8-7E21-4DDB-80A0-E82772706C75}" type="pres">
      <dgm:prSet presAssocID="{066148B1-2D22-418C-8D83-1393C59CFC55}" presName="root" presStyleCnt="0">
        <dgm:presLayoutVars>
          <dgm:dir/>
          <dgm:resizeHandles val="exact"/>
        </dgm:presLayoutVars>
      </dgm:prSet>
      <dgm:spPr/>
    </dgm:pt>
    <dgm:pt modelId="{CEA0971F-B5C3-41D3-81CF-217AAD56A2F1}" type="pres">
      <dgm:prSet presAssocID="{80ACCE73-7FBF-450B-A8BA-245E8BBC7575}" presName="compNode" presStyleCnt="0"/>
      <dgm:spPr/>
    </dgm:pt>
    <dgm:pt modelId="{3610BBE9-4547-47F5-A90E-516F93C9E084}" type="pres">
      <dgm:prSet presAssocID="{80ACCE73-7FBF-450B-A8BA-245E8BBC7575}" presName="bgRect" presStyleLbl="bgShp" presStyleIdx="0" presStyleCnt="7"/>
      <dgm:spPr/>
    </dgm:pt>
    <dgm:pt modelId="{0CC22276-ADCC-4279-B311-82C46C06B589}" type="pres">
      <dgm:prSet presAssocID="{80ACCE73-7FBF-450B-A8BA-245E8BBC7575}"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 List"/>
        </a:ext>
      </dgm:extLst>
    </dgm:pt>
    <dgm:pt modelId="{32E948D0-7BA9-4C5D-B3EA-42A792B2BFF3}" type="pres">
      <dgm:prSet presAssocID="{80ACCE73-7FBF-450B-A8BA-245E8BBC7575}" presName="spaceRect" presStyleCnt="0"/>
      <dgm:spPr/>
    </dgm:pt>
    <dgm:pt modelId="{5DDFD0A1-DD86-4C58-A09A-B28DF4597CA6}" type="pres">
      <dgm:prSet presAssocID="{80ACCE73-7FBF-450B-A8BA-245E8BBC7575}" presName="parTx" presStyleLbl="revTx" presStyleIdx="0" presStyleCnt="7">
        <dgm:presLayoutVars>
          <dgm:chMax val="0"/>
          <dgm:chPref val="0"/>
        </dgm:presLayoutVars>
      </dgm:prSet>
      <dgm:spPr/>
    </dgm:pt>
    <dgm:pt modelId="{EE3DA1DA-2982-4996-AC64-D3B0D24F4EFE}" type="pres">
      <dgm:prSet presAssocID="{72A69D26-13D1-4D3B-B0CF-BCEA7A55DE05}" presName="sibTrans" presStyleCnt="0"/>
      <dgm:spPr/>
    </dgm:pt>
    <dgm:pt modelId="{43688CA1-78FD-45DD-824B-00E0FCD174EC}" type="pres">
      <dgm:prSet presAssocID="{F5CFC2D7-F415-45E3-9D35-1744FC8519AE}" presName="compNode" presStyleCnt="0"/>
      <dgm:spPr/>
    </dgm:pt>
    <dgm:pt modelId="{0C502669-C97E-4AF5-9C8F-DA334914F714}" type="pres">
      <dgm:prSet presAssocID="{F5CFC2D7-F415-45E3-9D35-1744FC8519AE}" presName="bgRect" presStyleLbl="bgShp" presStyleIdx="1" presStyleCnt="7"/>
      <dgm:spPr/>
    </dgm:pt>
    <dgm:pt modelId="{5159A2FB-601C-418E-B924-F44D5E0B6105}" type="pres">
      <dgm:prSet presAssocID="{F5CFC2D7-F415-45E3-9D35-1744FC8519AE}"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r chart"/>
        </a:ext>
      </dgm:extLst>
    </dgm:pt>
    <dgm:pt modelId="{9FE4D1B9-2D6A-485B-9B76-E8F7D5DF1EDF}" type="pres">
      <dgm:prSet presAssocID="{F5CFC2D7-F415-45E3-9D35-1744FC8519AE}" presName="spaceRect" presStyleCnt="0"/>
      <dgm:spPr/>
    </dgm:pt>
    <dgm:pt modelId="{84F473B8-37F1-42BD-9873-EA4DDE848F80}" type="pres">
      <dgm:prSet presAssocID="{F5CFC2D7-F415-45E3-9D35-1744FC8519AE}" presName="parTx" presStyleLbl="revTx" presStyleIdx="1" presStyleCnt="7">
        <dgm:presLayoutVars>
          <dgm:chMax val="0"/>
          <dgm:chPref val="0"/>
        </dgm:presLayoutVars>
      </dgm:prSet>
      <dgm:spPr/>
    </dgm:pt>
    <dgm:pt modelId="{E08E0A53-C149-4621-B6B3-6D0CEFD96DD4}" type="pres">
      <dgm:prSet presAssocID="{9BCB25AA-90F8-416D-8CA2-3C7C1C941E3E}" presName="sibTrans" presStyleCnt="0"/>
      <dgm:spPr/>
    </dgm:pt>
    <dgm:pt modelId="{5B873572-572C-41A5-9183-B16021520347}" type="pres">
      <dgm:prSet presAssocID="{1B8294E5-7F31-4FC8-B245-8D5112D8A73C}" presName="compNode" presStyleCnt="0"/>
      <dgm:spPr/>
    </dgm:pt>
    <dgm:pt modelId="{46912B7B-3962-46F1-A982-38C628029991}" type="pres">
      <dgm:prSet presAssocID="{1B8294E5-7F31-4FC8-B245-8D5112D8A73C}" presName="bgRect" presStyleLbl="bgShp" presStyleIdx="2" presStyleCnt="7"/>
      <dgm:spPr/>
    </dgm:pt>
    <dgm:pt modelId="{D33A669F-B324-492A-8639-0026E39F889A}" type="pres">
      <dgm:prSet presAssocID="{1B8294E5-7F31-4FC8-B245-8D5112D8A73C}"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opwatch"/>
        </a:ext>
      </dgm:extLst>
    </dgm:pt>
    <dgm:pt modelId="{659FFF65-8288-45B8-9394-F2ED0E08CB54}" type="pres">
      <dgm:prSet presAssocID="{1B8294E5-7F31-4FC8-B245-8D5112D8A73C}" presName="spaceRect" presStyleCnt="0"/>
      <dgm:spPr/>
    </dgm:pt>
    <dgm:pt modelId="{8B80AF82-E8C2-4CAE-AA08-CECC9578DA2D}" type="pres">
      <dgm:prSet presAssocID="{1B8294E5-7F31-4FC8-B245-8D5112D8A73C}" presName="parTx" presStyleLbl="revTx" presStyleIdx="2" presStyleCnt="7">
        <dgm:presLayoutVars>
          <dgm:chMax val="0"/>
          <dgm:chPref val="0"/>
        </dgm:presLayoutVars>
      </dgm:prSet>
      <dgm:spPr/>
    </dgm:pt>
    <dgm:pt modelId="{BE3D56B6-8E8C-4392-A683-540C77A0CC21}" type="pres">
      <dgm:prSet presAssocID="{D18093EF-7912-41DB-B6B7-D86F19BEB704}" presName="sibTrans" presStyleCnt="0"/>
      <dgm:spPr/>
    </dgm:pt>
    <dgm:pt modelId="{F742A30C-E568-4BEB-BF76-FD8BDA2A12D5}" type="pres">
      <dgm:prSet presAssocID="{2046F63A-B1E9-4A57-8190-047C1FD1CB18}" presName="compNode" presStyleCnt="0"/>
      <dgm:spPr/>
    </dgm:pt>
    <dgm:pt modelId="{2B9BE36B-32A0-4FB4-828D-CB83935A63C7}" type="pres">
      <dgm:prSet presAssocID="{2046F63A-B1E9-4A57-8190-047C1FD1CB18}" presName="bgRect" presStyleLbl="bgShp" presStyleIdx="3" presStyleCnt="7"/>
      <dgm:spPr/>
    </dgm:pt>
    <dgm:pt modelId="{B38A275E-4E24-44D8-9E53-34971893FBBA}" type="pres">
      <dgm:prSet presAssocID="{2046F63A-B1E9-4A57-8190-047C1FD1CB18}"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d with Gears"/>
        </a:ext>
      </dgm:extLst>
    </dgm:pt>
    <dgm:pt modelId="{AE9CBEAE-5C4F-4288-A6E3-5EB1796A2897}" type="pres">
      <dgm:prSet presAssocID="{2046F63A-B1E9-4A57-8190-047C1FD1CB18}" presName="spaceRect" presStyleCnt="0"/>
      <dgm:spPr/>
    </dgm:pt>
    <dgm:pt modelId="{5C0E2AC5-492A-4459-8F08-EAFDE856C7E5}" type="pres">
      <dgm:prSet presAssocID="{2046F63A-B1E9-4A57-8190-047C1FD1CB18}" presName="parTx" presStyleLbl="revTx" presStyleIdx="3" presStyleCnt="7">
        <dgm:presLayoutVars>
          <dgm:chMax val="0"/>
          <dgm:chPref val="0"/>
        </dgm:presLayoutVars>
      </dgm:prSet>
      <dgm:spPr/>
    </dgm:pt>
    <dgm:pt modelId="{34417B91-51B8-40E9-BF3F-CB1A9EE6A366}" type="pres">
      <dgm:prSet presAssocID="{A7E5C224-F5C6-4EDD-9A39-EA168A0261FC}" presName="sibTrans" presStyleCnt="0"/>
      <dgm:spPr/>
    </dgm:pt>
    <dgm:pt modelId="{8F4468FE-5B84-4056-8271-919DAE1CBB24}" type="pres">
      <dgm:prSet presAssocID="{F458D77C-14CB-4CF9-B143-B16CC7B35C57}" presName="compNode" presStyleCnt="0"/>
      <dgm:spPr/>
    </dgm:pt>
    <dgm:pt modelId="{4639C6CD-3166-44A2-ACD7-7DE49A48070E}" type="pres">
      <dgm:prSet presAssocID="{F458D77C-14CB-4CF9-B143-B16CC7B35C57}" presName="bgRect" presStyleLbl="bgShp" presStyleIdx="4" presStyleCnt="7"/>
      <dgm:spPr/>
    </dgm:pt>
    <dgm:pt modelId="{6F3DF1A3-C255-41CF-BC0F-FD07017CF98B}" type="pres">
      <dgm:prSet presAssocID="{F458D77C-14CB-4CF9-B143-B16CC7B35C57}"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Upward trend"/>
        </a:ext>
      </dgm:extLst>
    </dgm:pt>
    <dgm:pt modelId="{E882D3D6-5238-426C-B04F-CC4AF988EF50}" type="pres">
      <dgm:prSet presAssocID="{F458D77C-14CB-4CF9-B143-B16CC7B35C57}" presName="spaceRect" presStyleCnt="0"/>
      <dgm:spPr/>
    </dgm:pt>
    <dgm:pt modelId="{1398AB62-C959-451A-B80E-5399E4515BEA}" type="pres">
      <dgm:prSet presAssocID="{F458D77C-14CB-4CF9-B143-B16CC7B35C57}" presName="parTx" presStyleLbl="revTx" presStyleIdx="4" presStyleCnt="7">
        <dgm:presLayoutVars>
          <dgm:chMax val="0"/>
          <dgm:chPref val="0"/>
        </dgm:presLayoutVars>
      </dgm:prSet>
      <dgm:spPr/>
    </dgm:pt>
    <dgm:pt modelId="{D67110F5-A808-4452-84BC-B3A3BF305B61}" type="pres">
      <dgm:prSet presAssocID="{70A5EE90-BFEB-4F55-A56C-ED72879B8713}" presName="sibTrans" presStyleCnt="0"/>
      <dgm:spPr/>
    </dgm:pt>
    <dgm:pt modelId="{ED9759C5-D2A8-4D0D-B784-4E931766687D}" type="pres">
      <dgm:prSet presAssocID="{3323C92E-8B45-4107-B994-E36D1B28BA35}" presName="compNode" presStyleCnt="0"/>
      <dgm:spPr/>
    </dgm:pt>
    <dgm:pt modelId="{CD8A22F5-F1FA-44F6-A7F6-0E2C349D02AE}" type="pres">
      <dgm:prSet presAssocID="{3323C92E-8B45-4107-B994-E36D1B28BA35}" presName="bgRect" presStyleLbl="bgShp" presStyleIdx="5" presStyleCnt="7"/>
      <dgm:spPr/>
    </dgm:pt>
    <dgm:pt modelId="{3F5BE5AB-23C3-4611-9E67-31FFAF079ABB}" type="pres">
      <dgm:prSet presAssocID="{3323C92E-8B45-4107-B994-E36D1B28BA35}"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Help"/>
        </a:ext>
      </dgm:extLst>
    </dgm:pt>
    <dgm:pt modelId="{6AF4794F-9346-48C3-B819-3D7860A751A9}" type="pres">
      <dgm:prSet presAssocID="{3323C92E-8B45-4107-B994-E36D1B28BA35}" presName="spaceRect" presStyleCnt="0"/>
      <dgm:spPr/>
    </dgm:pt>
    <dgm:pt modelId="{A084A892-C8D3-44F3-9D23-DDDBB0F6D815}" type="pres">
      <dgm:prSet presAssocID="{3323C92E-8B45-4107-B994-E36D1B28BA35}" presName="parTx" presStyleLbl="revTx" presStyleIdx="5" presStyleCnt="7">
        <dgm:presLayoutVars>
          <dgm:chMax val="0"/>
          <dgm:chPref val="0"/>
        </dgm:presLayoutVars>
      </dgm:prSet>
      <dgm:spPr/>
    </dgm:pt>
    <dgm:pt modelId="{3A0BDCB0-371B-411E-85F1-42A6B44292A8}" type="pres">
      <dgm:prSet presAssocID="{4005F769-8DB6-4E55-B72C-AF358FA8A7CE}" presName="sibTrans" presStyleCnt="0"/>
      <dgm:spPr/>
    </dgm:pt>
    <dgm:pt modelId="{51BA3313-5EFF-47A5-8FD9-895227EFF9B2}" type="pres">
      <dgm:prSet presAssocID="{A7672390-F763-446A-9E87-79E1414057E5}" presName="compNode" presStyleCnt="0"/>
      <dgm:spPr/>
    </dgm:pt>
    <dgm:pt modelId="{78D7B4C1-8CF2-4D44-816B-125E2F63CB1D}" type="pres">
      <dgm:prSet presAssocID="{A7672390-F763-446A-9E87-79E1414057E5}" presName="bgRect" presStyleLbl="bgShp" presStyleIdx="6" presStyleCnt="7"/>
      <dgm:spPr/>
    </dgm:pt>
    <dgm:pt modelId="{7234ADBE-D111-4D17-B46E-0E43AF6E16A0}" type="pres">
      <dgm:prSet presAssocID="{A7672390-F763-446A-9E87-79E1414057E5}"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Piggy Bank"/>
        </a:ext>
      </dgm:extLst>
    </dgm:pt>
    <dgm:pt modelId="{4C5CCBCD-3834-4078-967C-4E65BE34B950}" type="pres">
      <dgm:prSet presAssocID="{A7672390-F763-446A-9E87-79E1414057E5}" presName="spaceRect" presStyleCnt="0"/>
      <dgm:spPr/>
    </dgm:pt>
    <dgm:pt modelId="{7D2ADCA4-6A40-4E08-85CC-BE2FD8C13BB7}" type="pres">
      <dgm:prSet presAssocID="{A7672390-F763-446A-9E87-79E1414057E5}" presName="parTx" presStyleLbl="revTx" presStyleIdx="6" presStyleCnt="7">
        <dgm:presLayoutVars>
          <dgm:chMax val="0"/>
          <dgm:chPref val="0"/>
        </dgm:presLayoutVars>
      </dgm:prSet>
      <dgm:spPr/>
    </dgm:pt>
  </dgm:ptLst>
  <dgm:cxnLst>
    <dgm:cxn modelId="{BBBAB01C-3865-4B4E-A2BC-F41841A22E56}" srcId="{066148B1-2D22-418C-8D83-1393C59CFC55}" destId="{80ACCE73-7FBF-450B-A8BA-245E8BBC7575}" srcOrd="0" destOrd="0" parTransId="{062EC64E-F6A1-4802-9F65-94583B65AE02}" sibTransId="{72A69D26-13D1-4D3B-B0CF-BCEA7A55DE05}"/>
    <dgm:cxn modelId="{0CFEA92B-8B05-4349-BDA6-B89102854F6C}" srcId="{066148B1-2D22-418C-8D83-1393C59CFC55}" destId="{F458D77C-14CB-4CF9-B143-B16CC7B35C57}" srcOrd="4" destOrd="0" parTransId="{D77FC5F0-22B1-4A15-A522-517D02A0B5FC}" sibTransId="{70A5EE90-BFEB-4F55-A56C-ED72879B8713}"/>
    <dgm:cxn modelId="{2079502D-5182-4258-92C1-74C0C0FEA704}" srcId="{066148B1-2D22-418C-8D83-1393C59CFC55}" destId="{3323C92E-8B45-4107-B994-E36D1B28BA35}" srcOrd="5" destOrd="0" parTransId="{4AFB9A8C-82B5-42C3-957F-A69996BCA467}" sibTransId="{4005F769-8DB6-4E55-B72C-AF358FA8A7CE}"/>
    <dgm:cxn modelId="{B4355743-FCC7-4293-A72C-DB4B1FA42C78}" type="presOf" srcId="{80ACCE73-7FBF-450B-A8BA-245E8BBC7575}" destId="{5DDFD0A1-DD86-4C58-A09A-B28DF4597CA6}" srcOrd="0" destOrd="0" presId="urn:microsoft.com/office/officeart/2018/2/layout/IconVerticalSolidList"/>
    <dgm:cxn modelId="{3DA6AF52-A8AB-46F6-ACD4-DE831C9E9BB7}" srcId="{066148B1-2D22-418C-8D83-1393C59CFC55}" destId="{A7672390-F763-446A-9E87-79E1414057E5}" srcOrd="6" destOrd="0" parTransId="{E56B56A0-6A75-4715-8FF5-2B1A88A54CB4}" sibTransId="{D68CC3A2-7784-4A8A-8EF6-A9BB5D1AC9A0}"/>
    <dgm:cxn modelId="{D9A9F487-119F-444B-BEA8-8C5459436A1B}" srcId="{066148B1-2D22-418C-8D83-1393C59CFC55}" destId="{2046F63A-B1E9-4A57-8190-047C1FD1CB18}" srcOrd="3" destOrd="0" parTransId="{0C9C3763-0F25-4FDF-8AAE-40D4C20320BC}" sibTransId="{A7E5C224-F5C6-4EDD-9A39-EA168A0261FC}"/>
    <dgm:cxn modelId="{FCE4D88D-3CDB-47F2-AB18-B72E62ACC9A4}" srcId="{066148B1-2D22-418C-8D83-1393C59CFC55}" destId="{1B8294E5-7F31-4FC8-B245-8D5112D8A73C}" srcOrd="2" destOrd="0" parTransId="{3388DBF3-7C6C-480F-8B61-AF5D335884F7}" sibTransId="{D18093EF-7912-41DB-B6B7-D86F19BEB704}"/>
    <dgm:cxn modelId="{4F8D2097-A38A-4101-B5B4-FC354E990E00}" type="presOf" srcId="{F5CFC2D7-F415-45E3-9D35-1744FC8519AE}" destId="{84F473B8-37F1-42BD-9873-EA4DDE848F80}" srcOrd="0" destOrd="0" presId="urn:microsoft.com/office/officeart/2018/2/layout/IconVerticalSolidList"/>
    <dgm:cxn modelId="{8F1314A4-E07A-4188-8369-F11EC40448CB}" srcId="{066148B1-2D22-418C-8D83-1393C59CFC55}" destId="{F5CFC2D7-F415-45E3-9D35-1744FC8519AE}" srcOrd="1" destOrd="0" parTransId="{1068AAF9-30C9-486A-B0B2-CD85844D73F9}" sibTransId="{9BCB25AA-90F8-416D-8CA2-3C7C1C941E3E}"/>
    <dgm:cxn modelId="{06156DB1-CCFC-4CAB-884D-24E083D308E5}" type="presOf" srcId="{2046F63A-B1E9-4A57-8190-047C1FD1CB18}" destId="{5C0E2AC5-492A-4459-8F08-EAFDE856C7E5}" srcOrd="0" destOrd="0" presId="urn:microsoft.com/office/officeart/2018/2/layout/IconVerticalSolidList"/>
    <dgm:cxn modelId="{E60DD8B2-44A4-4192-9094-058CBEE7FD27}" type="presOf" srcId="{F458D77C-14CB-4CF9-B143-B16CC7B35C57}" destId="{1398AB62-C959-451A-B80E-5399E4515BEA}" srcOrd="0" destOrd="0" presId="urn:microsoft.com/office/officeart/2018/2/layout/IconVerticalSolidList"/>
    <dgm:cxn modelId="{86E3D4B6-B3E5-44F0-84E3-F0442274A888}" type="presOf" srcId="{066148B1-2D22-418C-8D83-1393C59CFC55}" destId="{681608F8-7E21-4DDB-80A0-E82772706C75}" srcOrd="0" destOrd="0" presId="urn:microsoft.com/office/officeart/2018/2/layout/IconVerticalSolidList"/>
    <dgm:cxn modelId="{5B53FFC7-4FA0-418B-87DD-254F931C614C}" type="presOf" srcId="{A7672390-F763-446A-9E87-79E1414057E5}" destId="{7D2ADCA4-6A40-4E08-85CC-BE2FD8C13BB7}" srcOrd="0" destOrd="0" presId="urn:microsoft.com/office/officeart/2018/2/layout/IconVerticalSolidList"/>
    <dgm:cxn modelId="{FAF682FA-1610-4FA1-AA42-43CF7D4C8471}" type="presOf" srcId="{3323C92E-8B45-4107-B994-E36D1B28BA35}" destId="{A084A892-C8D3-44F3-9D23-DDDBB0F6D815}" srcOrd="0" destOrd="0" presId="urn:microsoft.com/office/officeart/2018/2/layout/IconVerticalSolidList"/>
    <dgm:cxn modelId="{C5D2FCFC-38EF-4A0B-9B98-2E1CFA97F067}" type="presOf" srcId="{1B8294E5-7F31-4FC8-B245-8D5112D8A73C}" destId="{8B80AF82-E8C2-4CAE-AA08-CECC9578DA2D}" srcOrd="0" destOrd="0" presId="urn:microsoft.com/office/officeart/2018/2/layout/IconVerticalSolidList"/>
    <dgm:cxn modelId="{E52A6017-3C62-4004-BD55-147990693AC3}" type="presParOf" srcId="{681608F8-7E21-4DDB-80A0-E82772706C75}" destId="{CEA0971F-B5C3-41D3-81CF-217AAD56A2F1}" srcOrd="0" destOrd="0" presId="urn:microsoft.com/office/officeart/2018/2/layout/IconVerticalSolidList"/>
    <dgm:cxn modelId="{B42BCBCE-123B-4C1B-A599-11EC4650C769}" type="presParOf" srcId="{CEA0971F-B5C3-41D3-81CF-217AAD56A2F1}" destId="{3610BBE9-4547-47F5-A90E-516F93C9E084}" srcOrd="0" destOrd="0" presId="urn:microsoft.com/office/officeart/2018/2/layout/IconVerticalSolidList"/>
    <dgm:cxn modelId="{81679491-F5E7-42F0-B8C4-06896ADE7F8B}" type="presParOf" srcId="{CEA0971F-B5C3-41D3-81CF-217AAD56A2F1}" destId="{0CC22276-ADCC-4279-B311-82C46C06B589}" srcOrd="1" destOrd="0" presId="urn:microsoft.com/office/officeart/2018/2/layout/IconVerticalSolidList"/>
    <dgm:cxn modelId="{BFF7B5C5-56F2-4D07-B6C7-7D3B10F747EA}" type="presParOf" srcId="{CEA0971F-B5C3-41D3-81CF-217AAD56A2F1}" destId="{32E948D0-7BA9-4C5D-B3EA-42A792B2BFF3}" srcOrd="2" destOrd="0" presId="urn:microsoft.com/office/officeart/2018/2/layout/IconVerticalSolidList"/>
    <dgm:cxn modelId="{690C3505-A01F-4511-82BB-43BEC5CC0CE1}" type="presParOf" srcId="{CEA0971F-B5C3-41D3-81CF-217AAD56A2F1}" destId="{5DDFD0A1-DD86-4C58-A09A-B28DF4597CA6}" srcOrd="3" destOrd="0" presId="urn:microsoft.com/office/officeart/2018/2/layout/IconVerticalSolidList"/>
    <dgm:cxn modelId="{4538D82B-DA85-454D-8BE3-57BECE3B62B5}" type="presParOf" srcId="{681608F8-7E21-4DDB-80A0-E82772706C75}" destId="{EE3DA1DA-2982-4996-AC64-D3B0D24F4EFE}" srcOrd="1" destOrd="0" presId="urn:microsoft.com/office/officeart/2018/2/layout/IconVerticalSolidList"/>
    <dgm:cxn modelId="{5957FE86-3DAB-4F18-A769-7A8F72773CD9}" type="presParOf" srcId="{681608F8-7E21-4DDB-80A0-E82772706C75}" destId="{43688CA1-78FD-45DD-824B-00E0FCD174EC}" srcOrd="2" destOrd="0" presId="urn:microsoft.com/office/officeart/2018/2/layout/IconVerticalSolidList"/>
    <dgm:cxn modelId="{E1DAB392-7431-4CB8-85FF-438DE8295C3D}" type="presParOf" srcId="{43688CA1-78FD-45DD-824B-00E0FCD174EC}" destId="{0C502669-C97E-4AF5-9C8F-DA334914F714}" srcOrd="0" destOrd="0" presId="urn:microsoft.com/office/officeart/2018/2/layout/IconVerticalSolidList"/>
    <dgm:cxn modelId="{A259C964-256A-407C-897C-91D4D8DD801A}" type="presParOf" srcId="{43688CA1-78FD-45DD-824B-00E0FCD174EC}" destId="{5159A2FB-601C-418E-B924-F44D5E0B6105}" srcOrd="1" destOrd="0" presId="urn:microsoft.com/office/officeart/2018/2/layout/IconVerticalSolidList"/>
    <dgm:cxn modelId="{2F2043CC-6189-448A-B525-CEDB31F4A2A3}" type="presParOf" srcId="{43688CA1-78FD-45DD-824B-00E0FCD174EC}" destId="{9FE4D1B9-2D6A-485B-9B76-E8F7D5DF1EDF}" srcOrd="2" destOrd="0" presId="urn:microsoft.com/office/officeart/2018/2/layout/IconVerticalSolidList"/>
    <dgm:cxn modelId="{98AA6B3E-5B35-49FA-8D02-4A3B7969347C}" type="presParOf" srcId="{43688CA1-78FD-45DD-824B-00E0FCD174EC}" destId="{84F473B8-37F1-42BD-9873-EA4DDE848F80}" srcOrd="3" destOrd="0" presId="urn:microsoft.com/office/officeart/2018/2/layout/IconVerticalSolidList"/>
    <dgm:cxn modelId="{3C3C9EF0-C1BC-442C-84B9-B4C1112A4586}" type="presParOf" srcId="{681608F8-7E21-4DDB-80A0-E82772706C75}" destId="{E08E0A53-C149-4621-B6B3-6D0CEFD96DD4}" srcOrd="3" destOrd="0" presId="urn:microsoft.com/office/officeart/2018/2/layout/IconVerticalSolidList"/>
    <dgm:cxn modelId="{24B8AE47-604A-420F-8797-0E91D8AF55C0}" type="presParOf" srcId="{681608F8-7E21-4DDB-80A0-E82772706C75}" destId="{5B873572-572C-41A5-9183-B16021520347}" srcOrd="4" destOrd="0" presId="urn:microsoft.com/office/officeart/2018/2/layout/IconVerticalSolidList"/>
    <dgm:cxn modelId="{1E2CD479-6D1E-4002-8A3D-823708FB044F}" type="presParOf" srcId="{5B873572-572C-41A5-9183-B16021520347}" destId="{46912B7B-3962-46F1-A982-38C628029991}" srcOrd="0" destOrd="0" presId="urn:microsoft.com/office/officeart/2018/2/layout/IconVerticalSolidList"/>
    <dgm:cxn modelId="{54BA3057-A736-4375-8BAA-F3FCA8D28409}" type="presParOf" srcId="{5B873572-572C-41A5-9183-B16021520347}" destId="{D33A669F-B324-492A-8639-0026E39F889A}" srcOrd="1" destOrd="0" presId="urn:microsoft.com/office/officeart/2018/2/layout/IconVerticalSolidList"/>
    <dgm:cxn modelId="{CDF0F5F6-1A42-42A0-AD41-C3E5B412A1D9}" type="presParOf" srcId="{5B873572-572C-41A5-9183-B16021520347}" destId="{659FFF65-8288-45B8-9394-F2ED0E08CB54}" srcOrd="2" destOrd="0" presId="urn:microsoft.com/office/officeart/2018/2/layout/IconVerticalSolidList"/>
    <dgm:cxn modelId="{E50CF331-B3AD-47F8-B615-950F0760D91A}" type="presParOf" srcId="{5B873572-572C-41A5-9183-B16021520347}" destId="{8B80AF82-E8C2-4CAE-AA08-CECC9578DA2D}" srcOrd="3" destOrd="0" presId="urn:microsoft.com/office/officeart/2018/2/layout/IconVerticalSolidList"/>
    <dgm:cxn modelId="{B55EE5EB-5534-4088-8228-3324E9DBFE4E}" type="presParOf" srcId="{681608F8-7E21-4DDB-80A0-E82772706C75}" destId="{BE3D56B6-8E8C-4392-A683-540C77A0CC21}" srcOrd="5" destOrd="0" presId="urn:microsoft.com/office/officeart/2018/2/layout/IconVerticalSolidList"/>
    <dgm:cxn modelId="{1186A171-7FEB-4FE6-ABCD-FCE948457F68}" type="presParOf" srcId="{681608F8-7E21-4DDB-80A0-E82772706C75}" destId="{F742A30C-E568-4BEB-BF76-FD8BDA2A12D5}" srcOrd="6" destOrd="0" presId="urn:microsoft.com/office/officeart/2018/2/layout/IconVerticalSolidList"/>
    <dgm:cxn modelId="{39A29B89-CCB8-4250-A5C4-F5472CF9A232}" type="presParOf" srcId="{F742A30C-E568-4BEB-BF76-FD8BDA2A12D5}" destId="{2B9BE36B-32A0-4FB4-828D-CB83935A63C7}" srcOrd="0" destOrd="0" presId="urn:microsoft.com/office/officeart/2018/2/layout/IconVerticalSolidList"/>
    <dgm:cxn modelId="{C9A56DEF-B69B-4A8E-9086-095B2A180268}" type="presParOf" srcId="{F742A30C-E568-4BEB-BF76-FD8BDA2A12D5}" destId="{B38A275E-4E24-44D8-9E53-34971893FBBA}" srcOrd="1" destOrd="0" presId="urn:microsoft.com/office/officeart/2018/2/layout/IconVerticalSolidList"/>
    <dgm:cxn modelId="{DB64A3C7-74E7-45B2-9907-1FBE281EFFBD}" type="presParOf" srcId="{F742A30C-E568-4BEB-BF76-FD8BDA2A12D5}" destId="{AE9CBEAE-5C4F-4288-A6E3-5EB1796A2897}" srcOrd="2" destOrd="0" presId="urn:microsoft.com/office/officeart/2018/2/layout/IconVerticalSolidList"/>
    <dgm:cxn modelId="{598A656A-693C-4CA3-97EC-6B57670842F6}" type="presParOf" srcId="{F742A30C-E568-4BEB-BF76-FD8BDA2A12D5}" destId="{5C0E2AC5-492A-4459-8F08-EAFDE856C7E5}" srcOrd="3" destOrd="0" presId="urn:microsoft.com/office/officeart/2018/2/layout/IconVerticalSolidList"/>
    <dgm:cxn modelId="{CD436577-C828-4440-9B2E-90DE01AF264F}" type="presParOf" srcId="{681608F8-7E21-4DDB-80A0-E82772706C75}" destId="{34417B91-51B8-40E9-BF3F-CB1A9EE6A366}" srcOrd="7" destOrd="0" presId="urn:microsoft.com/office/officeart/2018/2/layout/IconVerticalSolidList"/>
    <dgm:cxn modelId="{9BD43175-0B13-46D0-A3D0-9907DAD6327E}" type="presParOf" srcId="{681608F8-7E21-4DDB-80A0-E82772706C75}" destId="{8F4468FE-5B84-4056-8271-919DAE1CBB24}" srcOrd="8" destOrd="0" presId="urn:microsoft.com/office/officeart/2018/2/layout/IconVerticalSolidList"/>
    <dgm:cxn modelId="{56DA3E06-F727-4F97-8155-94ECFFC9000A}" type="presParOf" srcId="{8F4468FE-5B84-4056-8271-919DAE1CBB24}" destId="{4639C6CD-3166-44A2-ACD7-7DE49A48070E}" srcOrd="0" destOrd="0" presId="urn:microsoft.com/office/officeart/2018/2/layout/IconVerticalSolidList"/>
    <dgm:cxn modelId="{DA4611EA-9AC0-4BA3-B885-2456412017DB}" type="presParOf" srcId="{8F4468FE-5B84-4056-8271-919DAE1CBB24}" destId="{6F3DF1A3-C255-41CF-BC0F-FD07017CF98B}" srcOrd="1" destOrd="0" presId="urn:microsoft.com/office/officeart/2018/2/layout/IconVerticalSolidList"/>
    <dgm:cxn modelId="{546E7B4D-E3FE-4DA1-B924-4A33F010B639}" type="presParOf" srcId="{8F4468FE-5B84-4056-8271-919DAE1CBB24}" destId="{E882D3D6-5238-426C-B04F-CC4AF988EF50}" srcOrd="2" destOrd="0" presId="urn:microsoft.com/office/officeart/2018/2/layout/IconVerticalSolidList"/>
    <dgm:cxn modelId="{D3E485AE-56C6-4D20-BBB7-3C8C42B7B9CF}" type="presParOf" srcId="{8F4468FE-5B84-4056-8271-919DAE1CBB24}" destId="{1398AB62-C959-451A-B80E-5399E4515BEA}" srcOrd="3" destOrd="0" presId="urn:microsoft.com/office/officeart/2018/2/layout/IconVerticalSolidList"/>
    <dgm:cxn modelId="{A670FC51-5DB0-4098-98CC-2CE0E9D6E5C8}" type="presParOf" srcId="{681608F8-7E21-4DDB-80A0-E82772706C75}" destId="{D67110F5-A808-4452-84BC-B3A3BF305B61}" srcOrd="9" destOrd="0" presId="urn:microsoft.com/office/officeart/2018/2/layout/IconVerticalSolidList"/>
    <dgm:cxn modelId="{32F705BC-CDB6-48B8-B113-1E591CE6EF4A}" type="presParOf" srcId="{681608F8-7E21-4DDB-80A0-E82772706C75}" destId="{ED9759C5-D2A8-4D0D-B784-4E931766687D}" srcOrd="10" destOrd="0" presId="urn:microsoft.com/office/officeart/2018/2/layout/IconVerticalSolidList"/>
    <dgm:cxn modelId="{51C1ACEE-F672-4F52-84F3-AC02CB16B907}" type="presParOf" srcId="{ED9759C5-D2A8-4D0D-B784-4E931766687D}" destId="{CD8A22F5-F1FA-44F6-A7F6-0E2C349D02AE}" srcOrd="0" destOrd="0" presId="urn:microsoft.com/office/officeart/2018/2/layout/IconVerticalSolidList"/>
    <dgm:cxn modelId="{1EF0CA74-A3BB-41BD-95BB-D1FA50B47777}" type="presParOf" srcId="{ED9759C5-D2A8-4D0D-B784-4E931766687D}" destId="{3F5BE5AB-23C3-4611-9E67-31FFAF079ABB}" srcOrd="1" destOrd="0" presId="urn:microsoft.com/office/officeart/2018/2/layout/IconVerticalSolidList"/>
    <dgm:cxn modelId="{511965DD-0282-4FDC-B15D-7FD4B3EDD767}" type="presParOf" srcId="{ED9759C5-D2A8-4D0D-B784-4E931766687D}" destId="{6AF4794F-9346-48C3-B819-3D7860A751A9}" srcOrd="2" destOrd="0" presId="urn:microsoft.com/office/officeart/2018/2/layout/IconVerticalSolidList"/>
    <dgm:cxn modelId="{848955D7-174A-4796-A85C-A9570435F6AE}" type="presParOf" srcId="{ED9759C5-D2A8-4D0D-B784-4E931766687D}" destId="{A084A892-C8D3-44F3-9D23-DDDBB0F6D815}" srcOrd="3" destOrd="0" presId="urn:microsoft.com/office/officeart/2018/2/layout/IconVerticalSolidList"/>
    <dgm:cxn modelId="{53644032-E61C-4C2A-AC9F-D4DC45F25B6B}" type="presParOf" srcId="{681608F8-7E21-4DDB-80A0-E82772706C75}" destId="{3A0BDCB0-371B-411E-85F1-42A6B44292A8}" srcOrd="11" destOrd="0" presId="urn:microsoft.com/office/officeart/2018/2/layout/IconVerticalSolidList"/>
    <dgm:cxn modelId="{E252F3FC-8323-47B5-9E6D-8D0AECA7E0C1}" type="presParOf" srcId="{681608F8-7E21-4DDB-80A0-E82772706C75}" destId="{51BA3313-5EFF-47A5-8FD9-895227EFF9B2}" srcOrd="12" destOrd="0" presId="urn:microsoft.com/office/officeart/2018/2/layout/IconVerticalSolidList"/>
    <dgm:cxn modelId="{754B5184-152B-4C2F-86C7-B2A3FBDE2F8B}" type="presParOf" srcId="{51BA3313-5EFF-47A5-8FD9-895227EFF9B2}" destId="{78D7B4C1-8CF2-4D44-816B-125E2F63CB1D}" srcOrd="0" destOrd="0" presId="urn:microsoft.com/office/officeart/2018/2/layout/IconVerticalSolidList"/>
    <dgm:cxn modelId="{85D7A175-778E-4AB4-A1AD-8E5292364970}" type="presParOf" srcId="{51BA3313-5EFF-47A5-8FD9-895227EFF9B2}" destId="{7234ADBE-D111-4D17-B46E-0E43AF6E16A0}" srcOrd="1" destOrd="0" presId="urn:microsoft.com/office/officeart/2018/2/layout/IconVerticalSolidList"/>
    <dgm:cxn modelId="{C4B33D51-75DF-4E57-B908-26F0B58945DD}" type="presParOf" srcId="{51BA3313-5EFF-47A5-8FD9-895227EFF9B2}" destId="{4C5CCBCD-3834-4078-967C-4E65BE34B950}" srcOrd="2" destOrd="0" presId="urn:microsoft.com/office/officeart/2018/2/layout/IconVerticalSolidList"/>
    <dgm:cxn modelId="{7640C125-BE16-4BB2-A732-77D672B78E67}" type="presParOf" srcId="{51BA3313-5EFF-47A5-8FD9-895227EFF9B2}" destId="{7D2ADCA4-6A40-4E08-85CC-BE2FD8C13BB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027B776-800B-4794-9E60-1F174AD09C6E}" type="doc">
      <dgm:prSet loTypeId="urn:microsoft.com/office/officeart/2018/5/layout/IconCircleLabelList" loCatId="icon" qsTypeId="urn:microsoft.com/office/officeart/2005/8/quickstyle/simple1" qsCatId="simple" csTypeId="urn:microsoft.com/office/officeart/2005/8/colors/accent3_2" csCatId="accent3" phldr="1"/>
      <dgm:spPr/>
      <dgm:t>
        <a:bodyPr/>
        <a:lstStyle/>
        <a:p>
          <a:endParaRPr lang="en-US"/>
        </a:p>
      </dgm:t>
    </dgm:pt>
    <dgm:pt modelId="{47C14AF3-DAD5-427C-9421-0898DC492029}">
      <dgm:prSet/>
      <dgm:spPr/>
      <dgm:t>
        <a:bodyPr/>
        <a:lstStyle/>
        <a:p>
          <a:pPr>
            <a:defRPr cap="all"/>
          </a:pPr>
          <a:r>
            <a:rPr lang="en-US"/>
            <a:t>Document activities, maintain files, and monitor (at least) annually for compliance on all areas.</a:t>
          </a:r>
        </a:p>
      </dgm:t>
    </dgm:pt>
    <dgm:pt modelId="{A8B76B0A-20E9-49FE-A68A-02E4FBC2EB75}" type="parTrans" cxnId="{E7FBD617-6E38-4F02-8702-3616B7C17EC1}">
      <dgm:prSet/>
      <dgm:spPr/>
      <dgm:t>
        <a:bodyPr/>
        <a:lstStyle/>
        <a:p>
          <a:endParaRPr lang="en-US"/>
        </a:p>
      </dgm:t>
    </dgm:pt>
    <dgm:pt modelId="{21AE27A9-34AF-4967-A082-CC919A9ACB6C}" type="sibTrans" cxnId="{E7FBD617-6E38-4F02-8702-3616B7C17EC1}">
      <dgm:prSet/>
      <dgm:spPr/>
      <dgm:t>
        <a:bodyPr/>
        <a:lstStyle/>
        <a:p>
          <a:endParaRPr lang="en-US"/>
        </a:p>
      </dgm:t>
    </dgm:pt>
    <dgm:pt modelId="{062DDC9A-21C0-436A-9591-1A232D4CA43E}">
      <dgm:prSet/>
      <dgm:spPr/>
      <dgm:t>
        <a:bodyPr/>
        <a:lstStyle/>
        <a:p>
          <a:pPr>
            <a:defRPr cap="all"/>
          </a:pPr>
          <a:r>
            <a:rPr lang="en-US"/>
            <a:t>Obtain documentation from qualified source(s).</a:t>
          </a:r>
        </a:p>
      </dgm:t>
    </dgm:pt>
    <dgm:pt modelId="{E15A246F-9F85-430E-97E4-7067B9500590}" type="parTrans" cxnId="{18C37AB8-5C65-48F7-AAC4-4D8BED8B6142}">
      <dgm:prSet/>
      <dgm:spPr/>
      <dgm:t>
        <a:bodyPr/>
        <a:lstStyle/>
        <a:p>
          <a:endParaRPr lang="en-US"/>
        </a:p>
      </dgm:t>
    </dgm:pt>
    <dgm:pt modelId="{6D4F7E53-1B61-4B1A-8CDF-546BC80F5A2C}" type="sibTrans" cxnId="{18C37AB8-5C65-48F7-AAC4-4D8BED8B6142}">
      <dgm:prSet/>
      <dgm:spPr/>
      <dgm:t>
        <a:bodyPr/>
        <a:lstStyle/>
        <a:p>
          <a:endParaRPr lang="en-US"/>
        </a:p>
      </dgm:t>
    </dgm:pt>
    <dgm:pt modelId="{F0F85BDF-072B-4483-AA6D-854639385254}">
      <dgm:prSet/>
      <dgm:spPr/>
      <dgm:t>
        <a:bodyPr/>
        <a:lstStyle/>
        <a:p>
          <a:pPr>
            <a:defRPr cap="all"/>
          </a:pPr>
          <a:r>
            <a:rPr lang="en-US"/>
            <a:t>Design a system to maintain relevant records.</a:t>
          </a:r>
        </a:p>
      </dgm:t>
    </dgm:pt>
    <dgm:pt modelId="{52F1AF99-1AC8-4F6C-A1F3-1F8836645C06}" type="parTrans" cxnId="{00B33E58-961A-4583-8309-244D4D2C4DF5}">
      <dgm:prSet/>
      <dgm:spPr/>
      <dgm:t>
        <a:bodyPr/>
        <a:lstStyle/>
        <a:p>
          <a:endParaRPr lang="en-US"/>
        </a:p>
      </dgm:t>
    </dgm:pt>
    <dgm:pt modelId="{C623547B-914C-47AC-82A0-4B770C94900B}" type="sibTrans" cxnId="{00B33E58-961A-4583-8309-244D4D2C4DF5}">
      <dgm:prSet/>
      <dgm:spPr/>
      <dgm:t>
        <a:bodyPr/>
        <a:lstStyle/>
        <a:p>
          <a:endParaRPr lang="en-US"/>
        </a:p>
      </dgm:t>
    </dgm:pt>
    <dgm:pt modelId="{F2292A01-3E91-424A-9148-F78BD9A073DF}" type="pres">
      <dgm:prSet presAssocID="{9027B776-800B-4794-9E60-1F174AD09C6E}" presName="root" presStyleCnt="0">
        <dgm:presLayoutVars>
          <dgm:dir/>
          <dgm:resizeHandles val="exact"/>
        </dgm:presLayoutVars>
      </dgm:prSet>
      <dgm:spPr/>
    </dgm:pt>
    <dgm:pt modelId="{8BD7B87D-6695-450C-8C96-9EC4791BC7C3}" type="pres">
      <dgm:prSet presAssocID="{47C14AF3-DAD5-427C-9421-0898DC492029}" presName="compNode" presStyleCnt="0"/>
      <dgm:spPr/>
    </dgm:pt>
    <dgm:pt modelId="{D0E25E0D-7280-4223-B405-8EB826739625}" type="pres">
      <dgm:prSet presAssocID="{47C14AF3-DAD5-427C-9421-0898DC492029}" presName="iconBgRect" presStyleLbl="bgShp" presStyleIdx="0" presStyleCnt="3"/>
      <dgm:spPr/>
    </dgm:pt>
    <dgm:pt modelId="{89998B67-D99C-44BC-9B75-C931D1C413FC}" type="pres">
      <dgm:prSet presAssocID="{47C14AF3-DAD5-427C-9421-0898DC49202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ument"/>
        </a:ext>
      </dgm:extLst>
    </dgm:pt>
    <dgm:pt modelId="{093D899B-A4EC-49F4-9329-87F85E10194B}" type="pres">
      <dgm:prSet presAssocID="{47C14AF3-DAD5-427C-9421-0898DC492029}" presName="spaceRect" presStyleCnt="0"/>
      <dgm:spPr/>
    </dgm:pt>
    <dgm:pt modelId="{1866E3BF-B45F-44E0-A500-1B4241CBFBD6}" type="pres">
      <dgm:prSet presAssocID="{47C14AF3-DAD5-427C-9421-0898DC492029}" presName="textRect" presStyleLbl="revTx" presStyleIdx="0" presStyleCnt="3">
        <dgm:presLayoutVars>
          <dgm:chMax val="1"/>
          <dgm:chPref val="1"/>
        </dgm:presLayoutVars>
      </dgm:prSet>
      <dgm:spPr/>
    </dgm:pt>
    <dgm:pt modelId="{DD2E8379-6A45-481F-8359-994C34DCDFC9}" type="pres">
      <dgm:prSet presAssocID="{21AE27A9-34AF-4967-A082-CC919A9ACB6C}" presName="sibTrans" presStyleCnt="0"/>
      <dgm:spPr/>
    </dgm:pt>
    <dgm:pt modelId="{33FFEA96-EFF6-42E5-B708-06001DB8BF54}" type="pres">
      <dgm:prSet presAssocID="{062DDC9A-21C0-436A-9591-1A232D4CA43E}" presName="compNode" presStyleCnt="0"/>
      <dgm:spPr/>
    </dgm:pt>
    <dgm:pt modelId="{ED3C2F1E-C6EE-4C48-8FDC-B84942456080}" type="pres">
      <dgm:prSet presAssocID="{062DDC9A-21C0-436A-9591-1A232D4CA43E}" presName="iconBgRect" presStyleLbl="bgShp" presStyleIdx="1" presStyleCnt="3"/>
      <dgm:spPr/>
    </dgm:pt>
    <dgm:pt modelId="{4E5BE464-88E0-4946-8B36-BC321CAD2AEE}" type="pres">
      <dgm:prSet presAssocID="{062DDC9A-21C0-436A-9591-1A232D4CA43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iploma Roll"/>
        </a:ext>
      </dgm:extLst>
    </dgm:pt>
    <dgm:pt modelId="{BC7B8A08-F6F4-4937-87D8-62D6F8BFE350}" type="pres">
      <dgm:prSet presAssocID="{062DDC9A-21C0-436A-9591-1A232D4CA43E}" presName="spaceRect" presStyleCnt="0"/>
      <dgm:spPr/>
    </dgm:pt>
    <dgm:pt modelId="{04D69EBB-4885-4797-99DF-2E510B19CD9F}" type="pres">
      <dgm:prSet presAssocID="{062DDC9A-21C0-436A-9591-1A232D4CA43E}" presName="textRect" presStyleLbl="revTx" presStyleIdx="1" presStyleCnt="3">
        <dgm:presLayoutVars>
          <dgm:chMax val="1"/>
          <dgm:chPref val="1"/>
        </dgm:presLayoutVars>
      </dgm:prSet>
      <dgm:spPr/>
    </dgm:pt>
    <dgm:pt modelId="{62BA3A59-9604-459E-8A72-4CCBF75EC124}" type="pres">
      <dgm:prSet presAssocID="{6D4F7E53-1B61-4B1A-8CDF-546BC80F5A2C}" presName="sibTrans" presStyleCnt="0"/>
      <dgm:spPr/>
    </dgm:pt>
    <dgm:pt modelId="{D6E88E54-E9E8-488F-9862-92F65DDF4B57}" type="pres">
      <dgm:prSet presAssocID="{F0F85BDF-072B-4483-AA6D-854639385254}" presName="compNode" presStyleCnt="0"/>
      <dgm:spPr/>
    </dgm:pt>
    <dgm:pt modelId="{70FCBD15-FF98-4B31-9FCF-1132A49B1FCE}" type="pres">
      <dgm:prSet presAssocID="{F0F85BDF-072B-4483-AA6D-854639385254}" presName="iconBgRect" presStyleLbl="bgShp" presStyleIdx="2" presStyleCnt="3"/>
      <dgm:spPr/>
    </dgm:pt>
    <dgm:pt modelId="{BD6C4291-783B-43C9-B8E1-7665F54B810E}" type="pres">
      <dgm:prSet presAssocID="{F0F85BDF-072B-4483-AA6D-85463938525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s"/>
        </a:ext>
      </dgm:extLst>
    </dgm:pt>
    <dgm:pt modelId="{3FDD6CFA-F23C-426A-A603-7949C8686B3A}" type="pres">
      <dgm:prSet presAssocID="{F0F85BDF-072B-4483-AA6D-854639385254}" presName="spaceRect" presStyleCnt="0"/>
      <dgm:spPr/>
    </dgm:pt>
    <dgm:pt modelId="{C789EF4C-A1B8-430A-ACD5-F3A5FED5F948}" type="pres">
      <dgm:prSet presAssocID="{F0F85BDF-072B-4483-AA6D-854639385254}" presName="textRect" presStyleLbl="revTx" presStyleIdx="2" presStyleCnt="3">
        <dgm:presLayoutVars>
          <dgm:chMax val="1"/>
          <dgm:chPref val="1"/>
        </dgm:presLayoutVars>
      </dgm:prSet>
      <dgm:spPr/>
    </dgm:pt>
  </dgm:ptLst>
  <dgm:cxnLst>
    <dgm:cxn modelId="{E7FBD617-6E38-4F02-8702-3616B7C17EC1}" srcId="{9027B776-800B-4794-9E60-1F174AD09C6E}" destId="{47C14AF3-DAD5-427C-9421-0898DC492029}" srcOrd="0" destOrd="0" parTransId="{A8B76B0A-20E9-49FE-A68A-02E4FBC2EB75}" sibTransId="{21AE27A9-34AF-4967-A082-CC919A9ACB6C}"/>
    <dgm:cxn modelId="{487BB138-A317-4D38-B095-861543D0FE5A}" type="presOf" srcId="{F0F85BDF-072B-4483-AA6D-854639385254}" destId="{C789EF4C-A1B8-430A-ACD5-F3A5FED5F948}" srcOrd="0" destOrd="0" presId="urn:microsoft.com/office/officeart/2018/5/layout/IconCircleLabelList"/>
    <dgm:cxn modelId="{00B33E58-961A-4583-8309-244D4D2C4DF5}" srcId="{9027B776-800B-4794-9E60-1F174AD09C6E}" destId="{F0F85BDF-072B-4483-AA6D-854639385254}" srcOrd="2" destOrd="0" parTransId="{52F1AF99-1AC8-4F6C-A1F3-1F8836645C06}" sibTransId="{C623547B-914C-47AC-82A0-4B770C94900B}"/>
    <dgm:cxn modelId="{37A62C82-F3FC-42EF-B84B-2EB34A03A43C}" type="presOf" srcId="{47C14AF3-DAD5-427C-9421-0898DC492029}" destId="{1866E3BF-B45F-44E0-A500-1B4241CBFBD6}" srcOrd="0" destOrd="0" presId="urn:microsoft.com/office/officeart/2018/5/layout/IconCircleLabelList"/>
    <dgm:cxn modelId="{B112EC8F-E344-44A0-B51B-0A01E614E286}" type="presOf" srcId="{9027B776-800B-4794-9E60-1F174AD09C6E}" destId="{F2292A01-3E91-424A-9148-F78BD9A073DF}" srcOrd="0" destOrd="0" presId="urn:microsoft.com/office/officeart/2018/5/layout/IconCircleLabelList"/>
    <dgm:cxn modelId="{18C37AB8-5C65-48F7-AAC4-4D8BED8B6142}" srcId="{9027B776-800B-4794-9E60-1F174AD09C6E}" destId="{062DDC9A-21C0-436A-9591-1A232D4CA43E}" srcOrd="1" destOrd="0" parTransId="{E15A246F-9F85-430E-97E4-7067B9500590}" sibTransId="{6D4F7E53-1B61-4B1A-8CDF-546BC80F5A2C}"/>
    <dgm:cxn modelId="{BB3844C5-2E9B-48AA-BC41-E81ADD319594}" type="presOf" srcId="{062DDC9A-21C0-436A-9591-1A232D4CA43E}" destId="{04D69EBB-4885-4797-99DF-2E510B19CD9F}" srcOrd="0" destOrd="0" presId="urn:microsoft.com/office/officeart/2018/5/layout/IconCircleLabelList"/>
    <dgm:cxn modelId="{C91DC734-8DF3-463D-AD0A-B15A584A24C9}" type="presParOf" srcId="{F2292A01-3E91-424A-9148-F78BD9A073DF}" destId="{8BD7B87D-6695-450C-8C96-9EC4791BC7C3}" srcOrd="0" destOrd="0" presId="urn:microsoft.com/office/officeart/2018/5/layout/IconCircleLabelList"/>
    <dgm:cxn modelId="{067DC1E4-BBD6-4261-832B-0655D8385098}" type="presParOf" srcId="{8BD7B87D-6695-450C-8C96-9EC4791BC7C3}" destId="{D0E25E0D-7280-4223-B405-8EB826739625}" srcOrd="0" destOrd="0" presId="urn:microsoft.com/office/officeart/2018/5/layout/IconCircleLabelList"/>
    <dgm:cxn modelId="{B906296F-6685-4206-9119-753225394CCE}" type="presParOf" srcId="{8BD7B87D-6695-450C-8C96-9EC4791BC7C3}" destId="{89998B67-D99C-44BC-9B75-C931D1C413FC}" srcOrd="1" destOrd="0" presId="urn:microsoft.com/office/officeart/2018/5/layout/IconCircleLabelList"/>
    <dgm:cxn modelId="{EF1F735A-530F-4B64-BC73-AA16C5059759}" type="presParOf" srcId="{8BD7B87D-6695-450C-8C96-9EC4791BC7C3}" destId="{093D899B-A4EC-49F4-9329-87F85E10194B}" srcOrd="2" destOrd="0" presId="urn:microsoft.com/office/officeart/2018/5/layout/IconCircleLabelList"/>
    <dgm:cxn modelId="{8024EB63-0A56-48EC-9426-08A26C9425B4}" type="presParOf" srcId="{8BD7B87D-6695-450C-8C96-9EC4791BC7C3}" destId="{1866E3BF-B45F-44E0-A500-1B4241CBFBD6}" srcOrd="3" destOrd="0" presId="urn:microsoft.com/office/officeart/2018/5/layout/IconCircleLabelList"/>
    <dgm:cxn modelId="{AAAC9BE6-D2A5-4AD5-85C1-C61CC1B19572}" type="presParOf" srcId="{F2292A01-3E91-424A-9148-F78BD9A073DF}" destId="{DD2E8379-6A45-481F-8359-994C34DCDFC9}" srcOrd="1" destOrd="0" presId="urn:microsoft.com/office/officeart/2018/5/layout/IconCircleLabelList"/>
    <dgm:cxn modelId="{5FE97BE0-DD35-4426-95B1-8F2F17405F26}" type="presParOf" srcId="{F2292A01-3E91-424A-9148-F78BD9A073DF}" destId="{33FFEA96-EFF6-42E5-B708-06001DB8BF54}" srcOrd="2" destOrd="0" presId="urn:microsoft.com/office/officeart/2018/5/layout/IconCircleLabelList"/>
    <dgm:cxn modelId="{D421D475-E697-42B4-9E8B-D50CD8CA6E52}" type="presParOf" srcId="{33FFEA96-EFF6-42E5-B708-06001DB8BF54}" destId="{ED3C2F1E-C6EE-4C48-8FDC-B84942456080}" srcOrd="0" destOrd="0" presId="urn:microsoft.com/office/officeart/2018/5/layout/IconCircleLabelList"/>
    <dgm:cxn modelId="{65716C43-23C7-40D2-A680-C6FFD9334450}" type="presParOf" srcId="{33FFEA96-EFF6-42E5-B708-06001DB8BF54}" destId="{4E5BE464-88E0-4946-8B36-BC321CAD2AEE}" srcOrd="1" destOrd="0" presId="urn:microsoft.com/office/officeart/2018/5/layout/IconCircleLabelList"/>
    <dgm:cxn modelId="{B2A16CF8-671B-493C-BFAF-4339CDF56D99}" type="presParOf" srcId="{33FFEA96-EFF6-42E5-B708-06001DB8BF54}" destId="{BC7B8A08-F6F4-4937-87D8-62D6F8BFE350}" srcOrd="2" destOrd="0" presId="urn:microsoft.com/office/officeart/2018/5/layout/IconCircleLabelList"/>
    <dgm:cxn modelId="{6AD72DFC-46A7-40D0-A88B-79B7EDF7444F}" type="presParOf" srcId="{33FFEA96-EFF6-42E5-B708-06001DB8BF54}" destId="{04D69EBB-4885-4797-99DF-2E510B19CD9F}" srcOrd="3" destOrd="0" presId="urn:microsoft.com/office/officeart/2018/5/layout/IconCircleLabelList"/>
    <dgm:cxn modelId="{0D1487C4-34C8-4E7E-9677-1AA2CFAB3C36}" type="presParOf" srcId="{F2292A01-3E91-424A-9148-F78BD9A073DF}" destId="{62BA3A59-9604-459E-8A72-4CCBF75EC124}" srcOrd="3" destOrd="0" presId="urn:microsoft.com/office/officeart/2018/5/layout/IconCircleLabelList"/>
    <dgm:cxn modelId="{C369B7F6-8467-465D-BE04-B8F9BD156269}" type="presParOf" srcId="{F2292A01-3E91-424A-9148-F78BD9A073DF}" destId="{D6E88E54-E9E8-488F-9862-92F65DDF4B57}" srcOrd="4" destOrd="0" presId="urn:microsoft.com/office/officeart/2018/5/layout/IconCircleLabelList"/>
    <dgm:cxn modelId="{BD10D7C1-011F-464D-A793-0814428B8F42}" type="presParOf" srcId="{D6E88E54-E9E8-488F-9862-92F65DDF4B57}" destId="{70FCBD15-FF98-4B31-9FCF-1132A49B1FCE}" srcOrd="0" destOrd="0" presId="urn:microsoft.com/office/officeart/2018/5/layout/IconCircleLabelList"/>
    <dgm:cxn modelId="{4DB1BF95-77C0-4CF0-8B60-09C15AD23A7A}" type="presParOf" srcId="{D6E88E54-E9E8-488F-9862-92F65DDF4B57}" destId="{BD6C4291-783B-43C9-B8E1-7665F54B810E}" srcOrd="1" destOrd="0" presId="urn:microsoft.com/office/officeart/2018/5/layout/IconCircleLabelList"/>
    <dgm:cxn modelId="{02E9B56D-3BD8-43CB-9692-925319C143C2}" type="presParOf" srcId="{D6E88E54-E9E8-488F-9862-92F65DDF4B57}" destId="{3FDD6CFA-F23C-426A-A603-7949C8686B3A}" srcOrd="2" destOrd="0" presId="urn:microsoft.com/office/officeart/2018/5/layout/IconCircleLabelList"/>
    <dgm:cxn modelId="{CF5DA595-1FE8-4932-BEDC-6EABCC42304A}" type="presParOf" srcId="{D6E88E54-E9E8-488F-9862-92F65DDF4B57}" destId="{C789EF4C-A1B8-430A-ACD5-F3A5FED5F948}"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BA1BE66-E80A-40F4-B29C-D405C63F3C2C}" type="doc">
      <dgm:prSet loTypeId="urn:microsoft.com/office/officeart/2005/8/layout/vList2" loCatId="list" qsTypeId="urn:microsoft.com/office/officeart/2005/8/quickstyle/simple2" qsCatId="simple" csTypeId="urn:microsoft.com/office/officeart/2005/8/colors/accent1_2" csCatId="accent1" phldr="1"/>
      <dgm:spPr/>
      <dgm:t>
        <a:bodyPr/>
        <a:lstStyle/>
        <a:p>
          <a:endParaRPr lang="en-US"/>
        </a:p>
      </dgm:t>
    </dgm:pt>
    <dgm:pt modelId="{3AAD6F67-1D96-405F-9C4B-3A9A2BED61D6}">
      <dgm:prSet/>
      <dgm:spPr/>
      <dgm:t>
        <a:bodyPr/>
        <a:lstStyle/>
        <a:p>
          <a:r>
            <a:rPr lang="en-US"/>
            <a:t>All records containing protected identifying information of applicants or participants</a:t>
          </a:r>
        </a:p>
      </dgm:t>
    </dgm:pt>
    <dgm:pt modelId="{DD0F76FA-A193-4D53-BD42-2A527C6AD2D7}" type="parTrans" cxnId="{6425717B-B2A2-4092-80EB-78A57D613E59}">
      <dgm:prSet/>
      <dgm:spPr/>
      <dgm:t>
        <a:bodyPr/>
        <a:lstStyle/>
        <a:p>
          <a:endParaRPr lang="en-US"/>
        </a:p>
      </dgm:t>
    </dgm:pt>
    <dgm:pt modelId="{65DBC35F-F8A4-4CF5-BFC7-B16F6BD0DF0E}" type="sibTrans" cxnId="{6425717B-B2A2-4092-80EB-78A57D613E59}">
      <dgm:prSet/>
      <dgm:spPr/>
      <dgm:t>
        <a:bodyPr/>
        <a:lstStyle/>
        <a:p>
          <a:endParaRPr lang="en-US"/>
        </a:p>
      </dgm:t>
    </dgm:pt>
    <dgm:pt modelId="{50999766-B0FB-46A5-9328-EA4DDEA29020}">
      <dgm:prSet/>
      <dgm:spPr/>
      <dgm:t>
        <a:bodyPr/>
        <a:lstStyle/>
        <a:p>
          <a:r>
            <a:rPr lang="en-US"/>
            <a:t>The address or location of any housing of a program participant</a:t>
          </a:r>
        </a:p>
      </dgm:t>
    </dgm:pt>
    <dgm:pt modelId="{2C4F73FD-E119-4FDE-8F33-2B116351837A}" type="parTrans" cxnId="{CB8CF34E-1D4B-4A0C-9B44-BD62C18E5CE8}">
      <dgm:prSet/>
      <dgm:spPr/>
      <dgm:t>
        <a:bodyPr/>
        <a:lstStyle/>
        <a:p>
          <a:endParaRPr lang="en-US"/>
        </a:p>
      </dgm:t>
    </dgm:pt>
    <dgm:pt modelId="{727965CE-E488-4A36-9941-AB6DA36A1BDE}" type="sibTrans" cxnId="{CB8CF34E-1D4B-4A0C-9B44-BD62C18E5CE8}">
      <dgm:prSet/>
      <dgm:spPr/>
      <dgm:t>
        <a:bodyPr/>
        <a:lstStyle/>
        <a:p>
          <a:endParaRPr lang="en-US"/>
        </a:p>
      </dgm:t>
    </dgm:pt>
    <dgm:pt modelId="{14E201F1-8C5F-FE4E-8659-4583A59E08E9}" type="pres">
      <dgm:prSet presAssocID="{DBA1BE66-E80A-40F4-B29C-D405C63F3C2C}" presName="linear" presStyleCnt="0">
        <dgm:presLayoutVars>
          <dgm:animLvl val="lvl"/>
          <dgm:resizeHandles val="exact"/>
        </dgm:presLayoutVars>
      </dgm:prSet>
      <dgm:spPr/>
    </dgm:pt>
    <dgm:pt modelId="{3576F8E2-4D46-1244-9C6E-A2351FD60D8F}" type="pres">
      <dgm:prSet presAssocID="{3AAD6F67-1D96-405F-9C4B-3A9A2BED61D6}" presName="parentText" presStyleLbl="node1" presStyleIdx="0" presStyleCnt="2">
        <dgm:presLayoutVars>
          <dgm:chMax val="0"/>
          <dgm:bulletEnabled val="1"/>
        </dgm:presLayoutVars>
      </dgm:prSet>
      <dgm:spPr/>
    </dgm:pt>
    <dgm:pt modelId="{D1E243E0-81BA-274B-9B6A-CD14C07FAAD9}" type="pres">
      <dgm:prSet presAssocID="{65DBC35F-F8A4-4CF5-BFC7-B16F6BD0DF0E}" presName="spacer" presStyleCnt="0"/>
      <dgm:spPr/>
    </dgm:pt>
    <dgm:pt modelId="{AF9AA235-9261-C44F-B999-A5820FF6EE93}" type="pres">
      <dgm:prSet presAssocID="{50999766-B0FB-46A5-9328-EA4DDEA29020}" presName="parentText" presStyleLbl="node1" presStyleIdx="1" presStyleCnt="2">
        <dgm:presLayoutVars>
          <dgm:chMax val="0"/>
          <dgm:bulletEnabled val="1"/>
        </dgm:presLayoutVars>
      </dgm:prSet>
      <dgm:spPr/>
    </dgm:pt>
  </dgm:ptLst>
  <dgm:cxnLst>
    <dgm:cxn modelId="{D7F1393B-743B-F644-AFA1-621FFEA4FB78}" type="presOf" srcId="{DBA1BE66-E80A-40F4-B29C-D405C63F3C2C}" destId="{14E201F1-8C5F-FE4E-8659-4583A59E08E9}" srcOrd="0" destOrd="0" presId="urn:microsoft.com/office/officeart/2005/8/layout/vList2"/>
    <dgm:cxn modelId="{CB8CF34E-1D4B-4A0C-9B44-BD62C18E5CE8}" srcId="{DBA1BE66-E80A-40F4-B29C-D405C63F3C2C}" destId="{50999766-B0FB-46A5-9328-EA4DDEA29020}" srcOrd="1" destOrd="0" parTransId="{2C4F73FD-E119-4FDE-8F33-2B116351837A}" sibTransId="{727965CE-E488-4A36-9941-AB6DA36A1BDE}"/>
    <dgm:cxn modelId="{85DA475C-B056-C74E-AB5E-161F8DE8AC14}" type="presOf" srcId="{3AAD6F67-1D96-405F-9C4B-3A9A2BED61D6}" destId="{3576F8E2-4D46-1244-9C6E-A2351FD60D8F}" srcOrd="0" destOrd="0" presId="urn:microsoft.com/office/officeart/2005/8/layout/vList2"/>
    <dgm:cxn modelId="{6425717B-B2A2-4092-80EB-78A57D613E59}" srcId="{DBA1BE66-E80A-40F4-B29C-D405C63F3C2C}" destId="{3AAD6F67-1D96-405F-9C4B-3A9A2BED61D6}" srcOrd="0" destOrd="0" parTransId="{DD0F76FA-A193-4D53-BD42-2A527C6AD2D7}" sibTransId="{65DBC35F-F8A4-4CF5-BFC7-B16F6BD0DF0E}"/>
    <dgm:cxn modelId="{7FF1DECD-F650-D545-B186-0E1A93B2241E}" type="presOf" srcId="{50999766-B0FB-46A5-9328-EA4DDEA29020}" destId="{AF9AA235-9261-C44F-B999-A5820FF6EE93}" srcOrd="0" destOrd="0" presId="urn:microsoft.com/office/officeart/2005/8/layout/vList2"/>
    <dgm:cxn modelId="{3B832739-2668-9F4C-9FFE-E96C40EC5511}" type="presParOf" srcId="{14E201F1-8C5F-FE4E-8659-4583A59E08E9}" destId="{3576F8E2-4D46-1244-9C6E-A2351FD60D8F}" srcOrd="0" destOrd="0" presId="urn:microsoft.com/office/officeart/2005/8/layout/vList2"/>
    <dgm:cxn modelId="{9AF96953-1838-1A42-BC3A-F11FBF899B51}" type="presParOf" srcId="{14E201F1-8C5F-FE4E-8659-4583A59E08E9}" destId="{D1E243E0-81BA-274B-9B6A-CD14C07FAAD9}" srcOrd="1" destOrd="0" presId="urn:microsoft.com/office/officeart/2005/8/layout/vList2"/>
    <dgm:cxn modelId="{0D0EABB1-9C0B-A14C-9BA1-EBE91FCD4FB4}" type="presParOf" srcId="{14E201F1-8C5F-FE4E-8659-4583A59E08E9}" destId="{AF9AA235-9261-C44F-B999-A5820FF6EE93}"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61C50D7-D61A-43A5-9CAE-6FC1367EC2B3}"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DF4554B3-F851-4DBF-B982-649A14AB6190}">
      <dgm:prSet/>
      <dgm:spPr/>
      <dgm:t>
        <a:bodyPr/>
        <a:lstStyle/>
        <a:p>
          <a:r>
            <a:rPr lang="en-US"/>
            <a:t>All records pertaining to CoC funds must be retained for at least 5 years.</a:t>
          </a:r>
        </a:p>
      </dgm:t>
    </dgm:pt>
    <dgm:pt modelId="{6C79BD80-0919-4BC1-9664-373ED9A24DA9}" type="parTrans" cxnId="{0E384970-55F0-4E8F-A202-1BC1708D5AAD}">
      <dgm:prSet/>
      <dgm:spPr/>
      <dgm:t>
        <a:bodyPr/>
        <a:lstStyle/>
        <a:p>
          <a:endParaRPr lang="en-US"/>
        </a:p>
      </dgm:t>
    </dgm:pt>
    <dgm:pt modelId="{E6ADA1F1-61FB-4CDA-932B-91710289830B}" type="sibTrans" cxnId="{0E384970-55F0-4E8F-A202-1BC1708D5AAD}">
      <dgm:prSet/>
      <dgm:spPr/>
      <dgm:t>
        <a:bodyPr/>
        <a:lstStyle/>
        <a:p>
          <a:endParaRPr lang="en-US"/>
        </a:p>
      </dgm:t>
    </dgm:pt>
    <dgm:pt modelId="{4D83AEFE-7882-486B-B001-3D71FA488BE7}">
      <dgm:prSet/>
      <dgm:spPr/>
      <dgm:t>
        <a:bodyPr/>
        <a:lstStyle/>
        <a:p>
          <a:r>
            <a:rPr lang="en-US"/>
            <a:t>Exception: Eligibility documentation must be retained for 5 years after the final expenditure of all grant funds.</a:t>
          </a:r>
        </a:p>
      </dgm:t>
    </dgm:pt>
    <dgm:pt modelId="{903C3DA9-C31D-4D1A-B063-D191E8C11918}" type="parTrans" cxnId="{DB40182D-C602-4041-9521-43F30293719B}">
      <dgm:prSet/>
      <dgm:spPr/>
      <dgm:t>
        <a:bodyPr/>
        <a:lstStyle/>
        <a:p>
          <a:endParaRPr lang="en-US"/>
        </a:p>
      </dgm:t>
    </dgm:pt>
    <dgm:pt modelId="{B9AD6DCC-0157-4EF8-BFEF-7034DAF81A8C}" type="sibTrans" cxnId="{DB40182D-C602-4041-9521-43F30293719B}">
      <dgm:prSet/>
      <dgm:spPr/>
      <dgm:t>
        <a:bodyPr/>
        <a:lstStyle/>
        <a:p>
          <a:endParaRPr lang="en-US"/>
        </a:p>
      </dgm:t>
    </dgm:pt>
    <dgm:pt modelId="{E66F576F-8B87-4769-926F-B0736872A432}" type="pres">
      <dgm:prSet presAssocID="{561C50D7-D61A-43A5-9CAE-6FC1367EC2B3}" presName="root" presStyleCnt="0">
        <dgm:presLayoutVars>
          <dgm:dir/>
          <dgm:resizeHandles val="exact"/>
        </dgm:presLayoutVars>
      </dgm:prSet>
      <dgm:spPr/>
    </dgm:pt>
    <dgm:pt modelId="{777D7A3A-5DB0-4C61-B7F2-7F077DDD6DCC}" type="pres">
      <dgm:prSet presAssocID="{DF4554B3-F851-4DBF-B982-649A14AB6190}" presName="compNode" presStyleCnt="0"/>
      <dgm:spPr/>
    </dgm:pt>
    <dgm:pt modelId="{FE338A30-1038-4B59-8EFD-1DEBF464DB5E}" type="pres">
      <dgm:prSet presAssocID="{DF4554B3-F851-4DBF-B982-649A14AB6190}" presName="bgRect" presStyleLbl="bgShp" presStyleIdx="0" presStyleCnt="2"/>
      <dgm:spPr/>
    </dgm:pt>
    <dgm:pt modelId="{19D8FFCA-8E91-40C5-84F6-9CE8C85083E3}" type="pres">
      <dgm:prSet presAssocID="{DF4554B3-F851-4DBF-B982-649A14AB619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llar"/>
        </a:ext>
      </dgm:extLst>
    </dgm:pt>
    <dgm:pt modelId="{91BEC6F3-73D8-43A9-8B59-DE544C60C32A}" type="pres">
      <dgm:prSet presAssocID="{DF4554B3-F851-4DBF-B982-649A14AB6190}" presName="spaceRect" presStyleCnt="0"/>
      <dgm:spPr/>
    </dgm:pt>
    <dgm:pt modelId="{326C2340-24A2-424B-881E-BA951CF47F03}" type="pres">
      <dgm:prSet presAssocID="{DF4554B3-F851-4DBF-B982-649A14AB6190}" presName="parTx" presStyleLbl="revTx" presStyleIdx="0" presStyleCnt="2">
        <dgm:presLayoutVars>
          <dgm:chMax val="0"/>
          <dgm:chPref val="0"/>
        </dgm:presLayoutVars>
      </dgm:prSet>
      <dgm:spPr/>
    </dgm:pt>
    <dgm:pt modelId="{E2959A02-E63E-4C2D-A2AE-CCB2E5FC3171}" type="pres">
      <dgm:prSet presAssocID="{E6ADA1F1-61FB-4CDA-932B-91710289830B}" presName="sibTrans" presStyleCnt="0"/>
      <dgm:spPr/>
    </dgm:pt>
    <dgm:pt modelId="{42831439-4382-4ACA-9B42-897193434B41}" type="pres">
      <dgm:prSet presAssocID="{4D83AEFE-7882-486B-B001-3D71FA488BE7}" presName="compNode" presStyleCnt="0"/>
      <dgm:spPr/>
    </dgm:pt>
    <dgm:pt modelId="{AC621C91-B84A-4081-81F9-A1A513727C0F}" type="pres">
      <dgm:prSet presAssocID="{4D83AEFE-7882-486B-B001-3D71FA488BE7}" presName="bgRect" presStyleLbl="bgShp" presStyleIdx="1" presStyleCnt="2"/>
      <dgm:spPr/>
    </dgm:pt>
    <dgm:pt modelId="{0854A852-B436-4FBE-AD1D-791FD6BCF54B}" type="pres">
      <dgm:prSet presAssocID="{4D83AEFE-7882-486B-B001-3D71FA488BE7}"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E667DDA5-7093-406F-915C-16708978872A}" type="pres">
      <dgm:prSet presAssocID="{4D83AEFE-7882-486B-B001-3D71FA488BE7}" presName="spaceRect" presStyleCnt="0"/>
      <dgm:spPr/>
    </dgm:pt>
    <dgm:pt modelId="{621F7ADC-766D-4A2B-85F9-CE66E1031C86}" type="pres">
      <dgm:prSet presAssocID="{4D83AEFE-7882-486B-B001-3D71FA488BE7}" presName="parTx" presStyleLbl="revTx" presStyleIdx="1" presStyleCnt="2">
        <dgm:presLayoutVars>
          <dgm:chMax val="0"/>
          <dgm:chPref val="0"/>
        </dgm:presLayoutVars>
      </dgm:prSet>
      <dgm:spPr/>
    </dgm:pt>
  </dgm:ptLst>
  <dgm:cxnLst>
    <dgm:cxn modelId="{DB40182D-C602-4041-9521-43F30293719B}" srcId="{561C50D7-D61A-43A5-9CAE-6FC1367EC2B3}" destId="{4D83AEFE-7882-486B-B001-3D71FA488BE7}" srcOrd="1" destOrd="0" parTransId="{903C3DA9-C31D-4D1A-B063-D191E8C11918}" sibTransId="{B9AD6DCC-0157-4EF8-BFEF-7034DAF81A8C}"/>
    <dgm:cxn modelId="{0E384970-55F0-4E8F-A202-1BC1708D5AAD}" srcId="{561C50D7-D61A-43A5-9CAE-6FC1367EC2B3}" destId="{DF4554B3-F851-4DBF-B982-649A14AB6190}" srcOrd="0" destOrd="0" parTransId="{6C79BD80-0919-4BC1-9664-373ED9A24DA9}" sibTransId="{E6ADA1F1-61FB-4CDA-932B-91710289830B}"/>
    <dgm:cxn modelId="{672127A8-8C88-41FC-90E0-F34CA0419DA0}" type="presOf" srcId="{DF4554B3-F851-4DBF-B982-649A14AB6190}" destId="{326C2340-24A2-424B-881E-BA951CF47F03}" srcOrd="0" destOrd="0" presId="urn:microsoft.com/office/officeart/2018/2/layout/IconVerticalSolidList"/>
    <dgm:cxn modelId="{8032DCCE-497B-4C3D-B3BE-00BC6B81D89A}" type="presOf" srcId="{4D83AEFE-7882-486B-B001-3D71FA488BE7}" destId="{621F7ADC-766D-4A2B-85F9-CE66E1031C86}" srcOrd="0" destOrd="0" presId="urn:microsoft.com/office/officeart/2018/2/layout/IconVerticalSolidList"/>
    <dgm:cxn modelId="{031BFBFD-952A-476E-BEB1-4D1E89D83C52}" type="presOf" srcId="{561C50D7-D61A-43A5-9CAE-6FC1367EC2B3}" destId="{E66F576F-8B87-4769-926F-B0736872A432}" srcOrd="0" destOrd="0" presId="urn:microsoft.com/office/officeart/2018/2/layout/IconVerticalSolidList"/>
    <dgm:cxn modelId="{7158AD3C-366C-4B71-9E76-C41BEFBAE97D}" type="presParOf" srcId="{E66F576F-8B87-4769-926F-B0736872A432}" destId="{777D7A3A-5DB0-4C61-B7F2-7F077DDD6DCC}" srcOrd="0" destOrd="0" presId="urn:microsoft.com/office/officeart/2018/2/layout/IconVerticalSolidList"/>
    <dgm:cxn modelId="{60CF3EEC-17DD-4CBF-9709-862EE20778DA}" type="presParOf" srcId="{777D7A3A-5DB0-4C61-B7F2-7F077DDD6DCC}" destId="{FE338A30-1038-4B59-8EFD-1DEBF464DB5E}" srcOrd="0" destOrd="0" presId="urn:microsoft.com/office/officeart/2018/2/layout/IconVerticalSolidList"/>
    <dgm:cxn modelId="{FAD5AAC4-BCA7-4CAB-BA4B-C5A273B8BC44}" type="presParOf" srcId="{777D7A3A-5DB0-4C61-B7F2-7F077DDD6DCC}" destId="{19D8FFCA-8E91-40C5-84F6-9CE8C85083E3}" srcOrd="1" destOrd="0" presId="urn:microsoft.com/office/officeart/2018/2/layout/IconVerticalSolidList"/>
    <dgm:cxn modelId="{5CF36406-C353-4510-9C40-B0724C018CEB}" type="presParOf" srcId="{777D7A3A-5DB0-4C61-B7F2-7F077DDD6DCC}" destId="{91BEC6F3-73D8-43A9-8B59-DE544C60C32A}" srcOrd="2" destOrd="0" presId="urn:microsoft.com/office/officeart/2018/2/layout/IconVerticalSolidList"/>
    <dgm:cxn modelId="{0C56ADE7-E974-4668-862A-546DCD98C8E5}" type="presParOf" srcId="{777D7A3A-5DB0-4C61-B7F2-7F077DDD6DCC}" destId="{326C2340-24A2-424B-881E-BA951CF47F03}" srcOrd="3" destOrd="0" presId="urn:microsoft.com/office/officeart/2018/2/layout/IconVerticalSolidList"/>
    <dgm:cxn modelId="{D36A70A4-0CCC-4FED-A644-110FBC789264}" type="presParOf" srcId="{E66F576F-8B87-4769-926F-B0736872A432}" destId="{E2959A02-E63E-4C2D-A2AE-CCB2E5FC3171}" srcOrd="1" destOrd="0" presId="urn:microsoft.com/office/officeart/2018/2/layout/IconVerticalSolidList"/>
    <dgm:cxn modelId="{1D67C70B-19A8-4DD5-8235-C437DA803B20}" type="presParOf" srcId="{E66F576F-8B87-4769-926F-B0736872A432}" destId="{42831439-4382-4ACA-9B42-897193434B41}" srcOrd="2" destOrd="0" presId="urn:microsoft.com/office/officeart/2018/2/layout/IconVerticalSolidList"/>
    <dgm:cxn modelId="{A8B73646-30A1-476D-A3E0-91FBA928EF58}" type="presParOf" srcId="{42831439-4382-4ACA-9B42-897193434B41}" destId="{AC621C91-B84A-4081-81F9-A1A513727C0F}" srcOrd="0" destOrd="0" presId="urn:microsoft.com/office/officeart/2018/2/layout/IconVerticalSolidList"/>
    <dgm:cxn modelId="{7E460211-DAF6-46B6-9B49-ED8A9FE1CAC4}" type="presParOf" srcId="{42831439-4382-4ACA-9B42-897193434B41}" destId="{0854A852-B436-4FBE-AD1D-791FD6BCF54B}" srcOrd="1" destOrd="0" presId="urn:microsoft.com/office/officeart/2018/2/layout/IconVerticalSolidList"/>
    <dgm:cxn modelId="{1BFDB322-00C5-4ACF-BE81-F1CCA60E270B}" type="presParOf" srcId="{42831439-4382-4ACA-9B42-897193434B41}" destId="{E667DDA5-7093-406F-915C-16708978872A}" srcOrd="2" destOrd="0" presId="urn:microsoft.com/office/officeart/2018/2/layout/IconVerticalSolidList"/>
    <dgm:cxn modelId="{7D47F0F7-4FB5-4E0E-937A-4713C048E64B}" type="presParOf" srcId="{42831439-4382-4ACA-9B42-897193434B41}" destId="{621F7ADC-766D-4A2B-85F9-CE66E1031C8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57B041E-207B-4D0F-97B3-1DD065D7545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1298BA2-51B5-43A4-A19C-C028EF64FC23}">
      <dgm:prSet/>
      <dgm:spPr/>
      <dgm:t>
        <a:bodyPr/>
        <a:lstStyle/>
        <a:p>
          <a:r>
            <a:rPr lang="en-US"/>
            <a:t>Establish and maintain standard operating procedures for ensuring that CoC funds are used in compliance with the CoC interim rule</a:t>
          </a:r>
        </a:p>
      </dgm:t>
    </dgm:pt>
    <dgm:pt modelId="{DE757DFE-5AD9-4BB6-9158-9A73C4ABE9FA}" type="parTrans" cxnId="{80FD31DA-DAC6-46C6-8DA4-6EDA074189CF}">
      <dgm:prSet/>
      <dgm:spPr/>
      <dgm:t>
        <a:bodyPr/>
        <a:lstStyle/>
        <a:p>
          <a:endParaRPr lang="en-US"/>
        </a:p>
      </dgm:t>
    </dgm:pt>
    <dgm:pt modelId="{A5A51E42-58FE-4F3A-911D-6C75B7FC1BE0}" type="sibTrans" cxnId="{80FD31DA-DAC6-46C6-8DA4-6EDA074189CF}">
      <dgm:prSet/>
      <dgm:spPr/>
      <dgm:t>
        <a:bodyPr/>
        <a:lstStyle/>
        <a:p>
          <a:endParaRPr lang="en-US"/>
        </a:p>
      </dgm:t>
    </dgm:pt>
    <dgm:pt modelId="{84FFAB0F-AE9E-4DD7-B9EE-D69A5685345B}">
      <dgm:prSet/>
      <dgm:spPr/>
      <dgm:t>
        <a:bodyPr/>
        <a:lstStyle/>
        <a:p>
          <a:r>
            <a:rPr lang="en-US"/>
            <a:t>Establish and maintain sufficient records to enable HUD to determine whether the recipient and its subrecipients are meeting the requirements of the CoC interim rule</a:t>
          </a:r>
        </a:p>
      </dgm:t>
    </dgm:pt>
    <dgm:pt modelId="{742B35B2-DAFC-4DB6-92E9-FE12BA901BCB}" type="parTrans" cxnId="{F1F032B5-2795-47D7-A2C9-7E4D6DD48F4B}">
      <dgm:prSet/>
      <dgm:spPr/>
      <dgm:t>
        <a:bodyPr/>
        <a:lstStyle/>
        <a:p>
          <a:endParaRPr lang="en-US"/>
        </a:p>
      </dgm:t>
    </dgm:pt>
    <dgm:pt modelId="{F4FFEFFF-B123-4400-B53A-D19E1689213D}" type="sibTrans" cxnId="{F1F032B5-2795-47D7-A2C9-7E4D6DD48F4B}">
      <dgm:prSet/>
      <dgm:spPr/>
      <dgm:t>
        <a:bodyPr/>
        <a:lstStyle/>
        <a:p>
          <a:endParaRPr lang="en-US"/>
        </a:p>
      </dgm:t>
    </dgm:pt>
    <dgm:pt modelId="{68BFC9B9-5C2B-1B45-8DE6-157F719E1D0F}" type="pres">
      <dgm:prSet presAssocID="{257B041E-207B-4D0F-97B3-1DD065D75452}" presName="linear" presStyleCnt="0">
        <dgm:presLayoutVars>
          <dgm:animLvl val="lvl"/>
          <dgm:resizeHandles val="exact"/>
        </dgm:presLayoutVars>
      </dgm:prSet>
      <dgm:spPr/>
    </dgm:pt>
    <dgm:pt modelId="{B63165CF-AF91-5E48-9401-E540CA0D16DC}" type="pres">
      <dgm:prSet presAssocID="{B1298BA2-51B5-43A4-A19C-C028EF64FC23}" presName="parentText" presStyleLbl="node1" presStyleIdx="0" presStyleCnt="2">
        <dgm:presLayoutVars>
          <dgm:chMax val="0"/>
          <dgm:bulletEnabled val="1"/>
        </dgm:presLayoutVars>
      </dgm:prSet>
      <dgm:spPr/>
    </dgm:pt>
    <dgm:pt modelId="{8AC1B6C4-EDA0-4F4D-BD84-2946C6A48011}" type="pres">
      <dgm:prSet presAssocID="{A5A51E42-58FE-4F3A-911D-6C75B7FC1BE0}" presName="spacer" presStyleCnt="0"/>
      <dgm:spPr/>
    </dgm:pt>
    <dgm:pt modelId="{26715500-772E-D940-A37C-DD2B655D7706}" type="pres">
      <dgm:prSet presAssocID="{84FFAB0F-AE9E-4DD7-B9EE-D69A5685345B}" presName="parentText" presStyleLbl="node1" presStyleIdx="1" presStyleCnt="2">
        <dgm:presLayoutVars>
          <dgm:chMax val="0"/>
          <dgm:bulletEnabled val="1"/>
        </dgm:presLayoutVars>
      </dgm:prSet>
      <dgm:spPr/>
    </dgm:pt>
  </dgm:ptLst>
  <dgm:cxnLst>
    <dgm:cxn modelId="{57BFA110-B3E7-434C-9296-361111342A87}" type="presOf" srcId="{84FFAB0F-AE9E-4DD7-B9EE-D69A5685345B}" destId="{26715500-772E-D940-A37C-DD2B655D7706}" srcOrd="0" destOrd="0" presId="urn:microsoft.com/office/officeart/2005/8/layout/vList2"/>
    <dgm:cxn modelId="{44AF2432-2C40-284A-9109-B5193337B5BA}" type="presOf" srcId="{B1298BA2-51B5-43A4-A19C-C028EF64FC23}" destId="{B63165CF-AF91-5E48-9401-E540CA0D16DC}" srcOrd="0" destOrd="0" presId="urn:microsoft.com/office/officeart/2005/8/layout/vList2"/>
    <dgm:cxn modelId="{F8BE2183-722B-0A46-A075-33B37AC10993}" type="presOf" srcId="{257B041E-207B-4D0F-97B3-1DD065D75452}" destId="{68BFC9B9-5C2B-1B45-8DE6-157F719E1D0F}" srcOrd="0" destOrd="0" presId="urn:microsoft.com/office/officeart/2005/8/layout/vList2"/>
    <dgm:cxn modelId="{F1F032B5-2795-47D7-A2C9-7E4D6DD48F4B}" srcId="{257B041E-207B-4D0F-97B3-1DD065D75452}" destId="{84FFAB0F-AE9E-4DD7-B9EE-D69A5685345B}" srcOrd="1" destOrd="0" parTransId="{742B35B2-DAFC-4DB6-92E9-FE12BA901BCB}" sibTransId="{F4FFEFFF-B123-4400-B53A-D19E1689213D}"/>
    <dgm:cxn modelId="{80FD31DA-DAC6-46C6-8DA4-6EDA074189CF}" srcId="{257B041E-207B-4D0F-97B3-1DD065D75452}" destId="{B1298BA2-51B5-43A4-A19C-C028EF64FC23}" srcOrd="0" destOrd="0" parTransId="{DE757DFE-5AD9-4BB6-9158-9A73C4ABE9FA}" sibTransId="{A5A51E42-58FE-4F3A-911D-6C75B7FC1BE0}"/>
    <dgm:cxn modelId="{FAF3547E-2070-5A41-B86B-BA72B7C04AF4}" type="presParOf" srcId="{68BFC9B9-5C2B-1B45-8DE6-157F719E1D0F}" destId="{B63165CF-AF91-5E48-9401-E540CA0D16DC}" srcOrd="0" destOrd="0" presId="urn:microsoft.com/office/officeart/2005/8/layout/vList2"/>
    <dgm:cxn modelId="{C4EB0740-CCE6-5E41-946F-B5767DFFF61E}" type="presParOf" srcId="{68BFC9B9-5C2B-1B45-8DE6-157F719E1D0F}" destId="{8AC1B6C4-EDA0-4F4D-BD84-2946C6A48011}" srcOrd="1" destOrd="0" presId="urn:microsoft.com/office/officeart/2005/8/layout/vList2"/>
    <dgm:cxn modelId="{3705F4CD-4AB4-6F44-8B0B-063C86E8058E}" type="presParOf" srcId="{68BFC9B9-5C2B-1B45-8DE6-157F719E1D0F}" destId="{26715500-772E-D940-A37C-DD2B655D7706}"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04F5B8D-AA89-497F-9207-7D5A0806C774}" type="doc">
      <dgm:prSet loTypeId="urn:microsoft.com/office/officeart/2008/layout/LinedList" loCatId="list" qsTypeId="urn:microsoft.com/office/officeart/2005/8/quickstyle/simple1" qsCatId="simple" csTypeId="urn:microsoft.com/office/officeart/2005/8/colors/accent2_2" csCatId="accent2"/>
      <dgm:spPr/>
      <dgm:t>
        <a:bodyPr/>
        <a:lstStyle/>
        <a:p>
          <a:endParaRPr lang="en-US"/>
        </a:p>
      </dgm:t>
    </dgm:pt>
    <dgm:pt modelId="{B5A56B59-BBDC-4CF4-9CC7-B208EADCDB13}">
      <dgm:prSet/>
      <dgm:spPr/>
      <dgm:t>
        <a:bodyPr/>
        <a:lstStyle/>
        <a:p>
          <a:r>
            <a:rPr lang="en-US"/>
            <a:t>Program Operations</a:t>
          </a:r>
        </a:p>
      </dgm:t>
    </dgm:pt>
    <dgm:pt modelId="{4C45353A-955A-4264-981A-C7CD2CF382F1}" type="parTrans" cxnId="{8F7C0E36-2D98-44C6-AD93-0B058D46529E}">
      <dgm:prSet/>
      <dgm:spPr/>
      <dgm:t>
        <a:bodyPr/>
        <a:lstStyle/>
        <a:p>
          <a:endParaRPr lang="en-US"/>
        </a:p>
      </dgm:t>
    </dgm:pt>
    <dgm:pt modelId="{2BBF839F-178C-41BA-B31A-C16420C16CCF}" type="sibTrans" cxnId="{8F7C0E36-2D98-44C6-AD93-0B058D46529E}">
      <dgm:prSet/>
      <dgm:spPr/>
      <dgm:t>
        <a:bodyPr/>
        <a:lstStyle/>
        <a:p>
          <a:endParaRPr lang="en-US"/>
        </a:p>
      </dgm:t>
    </dgm:pt>
    <dgm:pt modelId="{31BE9ABC-0C19-4D8A-B1D0-F5AF9F5BC768}">
      <dgm:prSet/>
      <dgm:spPr/>
      <dgm:t>
        <a:bodyPr/>
        <a:lstStyle/>
        <a:p>
          <a:r>
            <a:rPr lang="en-US"/>
            <a:t>Financial Management</a:t>
          </a:r>
        </a:p>
      </dgm:t>
    </dgm:pt>
    <dgm:pt modelId="{46E8B4AB-12F9-4B01-8622-FBFA7E945478}" type="parTrans" cxnId="{B1980CF4-7AC7-4190-9BEB-BED0F4588D13}">
      <dgm:prSet/>
      <dgm:spPr/>
      <dgm:t>
        <a:bodyPr/>
        <a:lstStyle/>
        <a:p>
          <a:endParaRPr lang="en-US"/>
        </a:p>
      </dgm:t>
    </dgm:pt>
    <dgm:pt modelId="{E5952E83-02BD-461A-B9C8-47BB8F044F9D}" type="sibTrans" cxnId="{B1980CF4-7AC7-4190-9BEB-BED0F4588D13}">
      <dgm:prSet/>
      <dgm:spPr/>
      <dgm:t>
        <a:bodyPr/>
        <a:lstStyle/>
        <a:p>
          <a:endParaRPr lang="en-US"/>
        </a:p>
      </dgm:t>
    </dgm:pt>
    <dgm:pt modelId="{CCC4A5A2-9C5D-4C10-A7EA-9EA35A8175A3}">
      <dgm:prSet/>
      <dgm:spPr/>
      <dgm:t>
        <a:bodyPr/>
        <a:lstStyle/>
        <a:p>
          <a:r>
            <a:rPr lang="en-US"/>
            <a:t>Grant Related</a:t>
          </a:r>
        </a:p>
      </dgm:t>
    </dgm:pt>
    <dgm:pt modelId="{7F033383-DB60-415C-9A74-3CD19C19B45B}" type="parTrans" cxnId="{90F7C277-2776-4B11-8180-29D662DCFB7B}">
      <dgm:prSet/>
      <dgm:spPr/>
      <dgm:t>
        <a:bodyPr/>
        <a:lstStyle/>
        <a:p>
          <a:endParaRPr lang="en-US"/>
        </a:p>
      </dgm:t>
    </dgm:pt>
    <dgm:pt modelId="{451D8513-42CC-445C-894F-9E5C378CDDCB}" type="sibTrans" cxnId="{90F7C277-2776-4B11-8180-29D662DCFB7B}">
      <dgm:prSet/>
      <dgm:spPr/>
      <dgm:t>
        <a:bodyPr/>
        <a:lstStyle/>
        <a:p>
          <a:endParaRPr lang="en-US"/>
        </a:p>
      </dgm:t>
    </dgm:pt>
    <dgm:pt modelId="{F763F83B-98AA-4626-8955-0407CF799FCD}">
      <dgm:prSet/>
      <dgm:spPr/>
      <dgm:t>
        <a:bodyPr/>
        <a:lstStyle/>
        <a:p>
          <a:r>
            <a:rPr lang="en-US"/>
            <a:t>Staff &amp; Board</a:t>
          </a:r>
        </a:p>
      </dgm:t>
    </dgm:pt>
    <dgm:pt modelId="{7C763A9D-DEB6-45B1-9ED5-F572F213D1D9}" type="parTrans" cxnId="{C19CA6D2-496B-4F6F-A634-235C918510C4}">
      <dgm:prSet/>
      <dgm:spPr/>
      <dgm:t>
        <a:bodyPr/>
        <a:lstStyle/>
        <a:p>
          <a:endParaRPr lang="en-US"/>
        </a:p>
      </dgm:t>
    </dgm:pt>
    <dgm:pt modelId="{F870AB62-ABFD-43DC-B015-25D6C21B2B07}" type="sibTrans" cxnId="{C19CA6D2-496B-4F6F-A634-235C918510C4}">
      <dgm:prSet/>
      <dgm:spPr/>
      <dgm:t>
        <a:bodyPr/>
        <a:lstStyle/>
        <a:p>
          <a:endParaRPr lang="en-US"/>
        </a:p>
      </dgm:t>
    </dgm:pt>
    <dgm:pt modelId="{A0AA4271-DAAE-444E-A6AB-FA84FF71DD92}">
      <dgm:prSet/>
      <dgm:spPr/>
      <dgm:t>
        <a:bodyPr/>
        <a:lstStyle/>
        <a:p>
          <a:r>
            <a:rPr lang="en-US"/>
            <a:t>Housing Related</a:t>
          </a:r>
        </a:p>
      </dgm:t>
    </dgm:pt>
    <dgm:pt modelId="{5266C4AF-CFDE-47D7-8114-4D9E38814224}" type="parTrans" cxnId="{D9B7934B-B9C6-4737-B0BE-F95505737194}">
      <dgm:prSet/>
      <dgm:spPr/>
      <dgm:t>
        <a:bodyPr/>
        <a:lstStyle/>
        <a:p>
          <a:endParaRPr lang="en-US"/>
        </a:p>
      </dgm:t>
    </dgm:pt>
    <dgm:pt modelId="{5AA88953-DA97-4219-8483-4632538FC4C2}" type="sibTrans" cxnId="{D9B7934B-B9C6-4737-B0BE-F95505737194}">
      <dgm:prSet/>
      <dgm:spPr/>
      <dgm:t>
        <a:bodyPr/>
        <a:lstStyle/>
        <a:p>
          <a:endParaRPr lang="en-US"/>
        </a:p>
      </dgm:t>
    </dgm:pt>
    <dgm:pt modelId="{68F525D5-FD0D-4BD2-A312-5D13B0026798}">
      <dgm:prSet/>
      <dgm:spPr/>
      <dgm:t>
        <a:bodyPr/>
        <a:lstStyle/>
        <a:p>
          <a:r>
            <a:rPr lang="en-US"/>
            <a:t>Non-Discrimination</a:t>
          </a:r>
        </a:p>
      </dgm:t>
    </dgm:pt>
    <dgm:pt modelId="{4ED2B64F-5B2B-4D00-8817-0191B9728D2F}" type="parTrans" cxnId="{22464942-172D-4BA5-9614-F8A616B1B7F2}">
      <dgm:prSet/>
      <dgm:spPr/>
      <dgm:t>
        <a:bodyPr/>
        <a:lstStyle/>
        <a:p>
          <a:endParaRPr lang="en-US"/>
        </a:p>
      </dgm:t>
    </dgm:pt>
    <dgm:pt modelId="{CE324015-D741-42BD-8F48-48EEEE3C675B}" type="sibTrans" cxnId="{22464942-172D-4BA5-9614-F8A616B1B7F2}">
      <dgm:prSet/>
      <dgm:spPr/>
      <dgm:t>
        <a:bodyPr/>
        <a:lstStyle/>
        <a:p>
          <a:endParaRPr lang="en-US"/>
        </a:p>
      </dgm:t>
    </dgm:pt>
    <dgm:pt modelId="{B97791EA-AC6E-464C-9BFB-FE2AA6518999}">
      <dgm:prSet/>
      <dgm:spPr/>
      <dgm:t>
        <a:bodyPr/>
        <a:lstStyle/>
        <a:p>
          <a:r>
            <a:rPr lang="en-US"/>
            <a:t>Program Participant Related</a:t>
          </a:r>
        </a:p>
      </dgm:t>
    </dgm:pt>
    <dgm:pt modelId="{A3652597-57A8-40E6-B180-219FDA19506F}" type="parTrans" cxnId="{9F625E94-5E68-4B9F-9162-D7308F187E9F}">
      <dgm:prSet/>
      <dgm:spPr/>
      <dgm:t>
        <a:bodyPr/>
        <a:lstStyle/>
        <a:p>
          <a:endParaRPr lang="en-US"/>
        </a:p>
      </dgm:t>
    </dgm:pt>
    <dgm:pt modelId="{1A44B080-22CE-4B96-940E-56731881321D}" type="sibTrans" cxnId="{9F625E94-5E68-4B9F-9162-D7308F187E9F}">
      <dgm:prSet/>
      <dgm:spPr/>
      <dgm:t>
        <a:bodyPr/>
        <a:lstStyle/>
        <a:p>
          <a:endParaRPr lang="en-US"/>
        </a:p>
      </dgm:t>
    </dgm:pt>
    <dgm:pt modelId="{AEA7C303-04B4-414E-B8E4-3779D2EA17B2}" type="pres">
      <dgm:prSet presAssocID="{F04F5B8D-AA89-497F-9207-7D5A0806C774}" presName="vert0" presStyleCnt="0">
        <dgm:presLayoutVars>
          <dgm:dir/>
          <dgm:animOne val="branch"/>
          <dgm:animLvl val="lvl"/>
        </dgm:presLayoutVars>
      </dgm:prSet>
      <dgm:spPr/>
    </dgm:pt>
    <dgm:pt modelId="{8073DE4C-A0F7-A94C-BE30-C36403BC8ECC}" type="pres">
      <dgm:prSet presAssocID="{B5A56B59-BBDC-4CF4-9CC7-B208EADCDB13}" presName="thickLine" presStyleLbl="alignNode1" presStyleIdx="0" presStyleCnt="7"/>
      <dgm:spPr/>
    </dgm:pt>
    <dgm:pt modelId="{72CF54AA-C60D-6D4E-8309-DE538510CB1C}" type="pres">
      <dgm:prSet presAssocID="{B5A56B59-BBDC-4CF4-9CC7-B208EADCDB13}" presName="horz1" presStyleCnt="0"/>
      <dgm:spPr/>
    </dgm:pt>
    <dgm:pt modelId="{4BD1774A-0A9C-904E-88B3-0996061E57CF}" type="pres">
      <dgm:prSet presAssocID="{B5A56B59-BBDC-4CF4-9CC7-B208EADCDB13}" presName="tx1" presStyleLbl="revTx" presStyleIdx="0" presStyleCnt="7"/>
      <dgm:spPr/>
    </dgm:pt>
    <dgm:pt modelId="{D3462D7F-DAE8-0941-803C-933F481B6A93}" type="pres">
      <dgm:prSet presAssocID="{B5A56B59-BBDC-4CF4-9CC7-B208EADCDB13}" presName="vert1" presStyleCnt="0"/>
      <dgm:spPr/>
    </dgm:pt>
    <dgm:pt modelId="{0424F59B-7B2B-6043-97A4-2CDFF0A0F13A}" type="pres">
      <dgm:prSet presAssocID="{31BE9ABC-0C19-4D8A-B1D0-F5AF9F5BC768}" presName="thickLine" presStyleLbl="alignNode1" presStyleIdx="1" presStyleCnt="7"/>
      <dgm:spPr/>
    </dgm:pt>
    <dgm:pt modelId="{5FCC0951-1A30-5444-A91C-CDF90AE00467}" type="pres">
      <dgm:prSet presAssocID="{31BE9ABC-0C19-4D8A-B1D0-F5AF9F5BC768}" presName="horz1" presStyleCnt="0"/>
      <dgm:spPr/>
    </dgm:pt>
    <dgm:pt modelId="{35A662BE-E05E-7948-80F1-70A864901E34}" type="pres">
      <dgm:prSet presAssocID="{31BE9ABC-0C19-4D8A-B1D0-F5AF9F5BC768}" presName="tx1" presStyleLbl="revTx" presStyleIdx="1" presStyleCnt="7"/>
      <dgm:spPr/>
    </dgm:pt>
    <dgm:pt modelId="{B3E68253-6619-C049-9A3C-69E439315C6A}" type="pres">
      <dgm:prSet presAssocID="{31BE9ABC-0C19-4D8A-B1D0-F5AF9F5BC768}" presName="vert1" presStyleCnt="0"/>
      <dgm:spPr/>
    </dgm:pt>
    <dgm:pt modelId="{75237CBD-4E6F-2C44-A231-4500AE844EF4}" type="pres">
      <dgm:prSet presAssocID="{CCC4A5A2-9C5D-4C10-A7EA-9EA35A8175A3}" presName="thickLine" presStyleLbl="alignNode1" presStyleIdx="2" presStyleCnt="7"/>
      <dgm:spPr/>
    </dgm:pt>
    <dgm:pt modelId="{8133A383-944D-304B-BC87-FCDF4A1E4609}" type="pres">
      <dgm:prSet presAssocID="{CCC4A5A2-9C5D-4C10-A7EA-9EA35A8175A3}" presName="horz1" presStyleCnt="0"/>
      <dgm:spPr/>
    </dgm:pt>
    <dgm:pt modelId="{C3AD5A56-9B38-9C4D-BCD1-F6FAC017BA2E}" type="pres">
      <dgm:prSet presAssocID="{CCC4A5A2-9C5D-4C10-A7EA-9EA35A8175A3}" presName="tx1" presStyleLbl="revTx" presStyleIdx="2" presStyleCnt="7"/>
      <dgm:spPr/>
    </dgm:pt>
    <dgm:pt modelId="{FA833E44-1024-2A4E-9EE2-BC6B24C606F5}" type="pres">
      <dgm:prSet presAssocID="{CCC4A5A2-9C5D-4C10-A7EA-9EA35A8175A3}" presName="vert1" presStyleCnt="0"/>
      <dgm:spPr/>
    </dgm:pt>
    <dgm:pt modelId="{2AA5A042-CA60-0743-AA3A-2CC6D1F06F42}" type="pres">
      <dgm:prSet presAssocID="{F763F83B-98AA-4626-8955-0407CF799FCD}" presName="thickLine" presStyleLbl="alignNode1" presStyleIdx="3" presStyleCnt="7"/>
      <dgm:spPr/>
    </dgm:pt>
    <dgm:pt modelId="{AE085B14-DAE6-B14E-9A22-8FD086793570}" type="pres">
      <dgm:prSet presAssocID="{F763F83B-98AA-4626-8955-0407CF799FCD}" presName="horz1" presStyleCnt="0"/>
      <dgm:spPr/>
    </dgm:pt>
    <dgm:pt modelId="{F738E0E8-0670-A243-9A6D-8983C90275B4}" type="pres">
      <dgm:prSet presAssocID="{F763F83B-98AA-4626-8955-0407CF799FCD}" presName="tx1" presStyleLbl="revTx" presStyleIdx="3" presStyleCnt="7"/>
      <dgm:spPr/>
    </dgm:pt>
    <dgm:pt modelId="{1DE20C64-D51A-A14F-B2A4-BA1B23B32C05}" type="pres">
      <dgm:prSet presAssocID="{F763F83B-98AA-4626-8955-0407CF799FCD}" presName="vert1" presStyleCnt="0"/>
      <dgm:spPr/>
    </dgm:pt>
    <dgm:pt modelId="{B7FBA0FB-71B6-2C4B-86F5-BF5742F29ADC}" type="pres">
      <dgm:prSet presAssocID="{A0AA4271-DAAE-444E-A6AB-FA84FF71DD92}" presName="thickLine" presStyleLbl="alignNode1" presStyleIdx="4" presStyleCnt="7"/>
      <dgm:spPr/>
    </dgm:pt>
    <dgm:pt modelId="{9D64377C-0765-D142-9B72-3789FA5BCD13}" type="pres">
      <dgm:prSet presAssocID="{A0AA4271-DAAE-444E-A6AB-FA84FF71DD92}" presName="horz1" presStyleCnt="0"/>
      <dgm:spPr/>
    </dgm:pt>
    <dgm:pt modelId="{4E89537A-BFF3-E24A-9EC2-3A4744657711}" type="pres">
      <dgm:prSet presAssocID="{A0AA4271-DAAE-444E-A6AB-FA84FF71DD92}" presName="tx1" presStyleLbl="revTx" presStyleIdx="4" presStyleCnt="7"/>
      <dgm:spPr/>
    </dgm:pt>
    <dgm:pt modelId="{FA0EB54C-D8A0-4448-8DED-0752A5D82722}" type="pres">
      <dgm:prSet presAssocID="{A0AA4271-DAAE-444E-A6AB-FA84FF71DD92}" presName="vert1" presStyleCnt="0"/>
      <dgm:spPr/>
    </dgm:pt>
    <dgm:pt modelId="{608F4038-6DA7-D441-B4F3-1153EA520B95}" type="pres">
      <dgm:prSet presAssocID="{68F525D5-FD0D-4BD2-A312-5D13B0026798}" presName="thickLine" presStyleLbl="alignNode1" presStyleIdx="5" presStyleCnt="7"/>
      <dgm:spPr/>
    </dgm:pt>
    <dgm:pt modelId="{09C309A6-B52D-7A4E-958B-FB71C6E947A9}" type="pres">
      <dgm:prSet presAssocID="{68F525D5-FD0D-4BD2-A312-5D13B0026798}" presName="horz1" presStyleCnt="0"/>
      <dgm:spPr/>
    </dgm:pt>
    <dgm:pt modelId="{94D45E2A-6157-4E4F-B8E3-DF3E2207DFE1}" type="pres">
      <dgm:prSet presAssocID="{68F525D5-FD0D-4BD2-A312-5D13B0026798}" presName="tx1" presStyleLbl="revTx" presStyleIdx="5" presStyleCnt="7"/>
      <dgm:spPr/>
    </dgm:pt>
    <dgm:pt modelId="{F0D01D66-5C7B-BB47-A4B8-EF31F063C074}" type="pres">
      <dgm:prSet presAssocID="{68F525D5-FD0D-4BD2-A312-5D13B0026798}" presName="vert1" presStyleCnt="0"/>
      <dgm:spPr/>
    </dgm:pt>
    <dgm:pt modelId="{2E7CC493-A71B-0A43-93A3-60418B80FF79}" type="pres">
      <dgm:prSet presAssocID="{B97791EA-AC6E-464C-9BFB-FE2AA6518999}" presName="thickLine" presStyleLbl="alignNode1" presStyleIdx="6" presStyleCnt="7"/>
      <dgm:spPr/>
    </dgm:pt>
    <dgm:pt modelId="{BECB4D77-E410-424D-B345-695146B30948}" type="pres">
      <dgm:prSet presAssocID="{B97791EA-AC6E-464C-9BFB-FE2AA6518999}" presName="horz1" presStyleCnt="0"/>
      <dgm:spPr/>
    </dgm:pt>
    <dgm:pt modelId="{23F82308-B83A-A442-9756-56778B726AE3}" type="pres">
      <dgm:prSet presAssocID="{B97791EA-AC6E-464C-9BFB-FE2AA6518999}" presName="tx1" presStyleLbl="revTx" presStyleIdx="6" presStyleCnt="7"/>
      <dgm:spPr/>
    </dgm:pt>
    <dgm:pt modelId="{29B6ADA2-094F-374E-8409-C0BED657C390}" type="pres">
      <dgm:prSet presAssocID="{B97791EA-AC6E-464C-9BFB-FE2AA6518999}" presName="vert1" presStyleCnt="0"/>
      <dgm:spPr/>
    </dgm:pt>
  </dgm:ptLst>
  <dgm:cxnLst>
    <dgm:cxn modelId="{02E8A026-48CA-2A4D-B664-A514825F80EC}" type="presOf" srcId="{CCC4A5A2-9C5D-4C10-A7EA-9EA35A8175A3}" destId="{C3AD5A56-9B38-9C4D-BCD1-F6FAC017BA2E}" srcOrd="0" destOrd="0" presId="urn:microsoft.com/office/officeart/2008/layout/LinedList"/>
    <dgm:cxn modelId="{B6CB0C2B-CE14-5340-936C-C173776F1333}" type="presOf" srcId="{B5A56B59-BBDC-4CF4-9CC7-B208EADCDB13}" destId="{4BD1774A-0A9C-904E-88B3-0996061E57CF}" srcOrd="0" destOrd="0" presId="urn:microsoft.com/office/officeart/2008/layout/LinedList"/>
    <dgm:cxn modelId="{8F7C0E36-2D98-44C6-AD93-0B058D46529E}" srcId="{F04F5B8D-AA89-497F-9207-7D5A0806C774}" destId="{B5A56B59-BBDC-4CF4-9CC7-B208EADCDB13}" srcOrd="0" destOrd="0" parTransId="{4C45353A-955A-4264-981A-C7CD2CF382F1}" sibTransId="{2BBF839F-178C-41BA-B31A-C16420C16CCF}"/>
    <dgm:cxn modelId="{22464942-172D-4BA5-9614-F8A616B1B7F2}" srcId="{F04F5B8D-AA89-497F-9207-7D5A0806C774}" destId="{68F525D5-FD0D-4BD2-A312-5D13B0026798}" srcOrd="5" destOrd="0" parTransId="{4ED2B64F-5B2B-4D00-8817-0191B9728D2F}" sibTransId="{CE324015-D741-42BD-8F48-48EEEE3C675B}"/>
    <dgm:cxn modelId="{D9B7934B-B9C6-4737-B0BE-F95505737194}" srcId="{F04F5B8D-AA89-497F-9207-7D5A0806C774}" destId="{A0AA4271-DAAE-444E-A6AB-FA84FF71DD92}" srcOrd="4" destOrd="0" parTransId="{5266C4AF-CFDE-47D7-8114-4D9E38814224}" sibTransId="{5AA88953-DA97-4219-8483-4632538FC4C2}"/>
    <dgm:cxn modelId="{AF7C9351-C97B-1540-97A5-9C6BC094C44D}" type="presOf" srcId="{F04F5B8D-AA89-497F-9207-7D5A0806C774}" destId="{AEA7C303-04B4-414E-B8E4-3779D2EA17B2}" srcOrd="0" destOrd="0" presId="urn:microsoft.com/office/officeart/2008/layout/LinedList"/>
    <dgm:cxn modelId="{9E3D4163-3F9B-8C43-AD05-A0AFD4733F9D}" type="presOf" srcId="{68F525D5-FD0D-4BD2-A312-5D13B0026798}" destId="{94D45E2A-6157-4E4F-B8E3-DF3E2207DFE1}" srcOrd="0" destOrd="0" presId="urn:microsoft.com/office/officeart/2008/layout/LinedList"/>
    <dgm:cxn modelId="{90F7C277-2776-4B11-8180-29D662DCFB7B}" srcId="{F04F5B8D-AA89-497F-9207-7D5A0806C774}" destId="{CCC4A5A2-9C5D-4C10-A7EA-9EA35A8175A3}" srcOrd="2" destOrd="0" parTransId="{7F033383-DB60-415C-9A74-3CD19C19B45B}" sibTransId="{451D8513-42CC-445C-894F-9E5C378CDDCB}"/>
    <dgm:cxn modelId="{6CED7184-B125-564E-815F-FECB71D43318}" type="presOf" srcId="{31BE9ABC-0C19-4D8A-B1D0-F5AF9F5BC768}" destId="{35A662BE-E05E-7948-80F1-70A864901E34}" srcOrd="0" destOrd="0" presId="urn:microsoft.com/office/officeart/2008/layout/LinedList"/>
    <dgm:cxn modelId="{9F625E94-5E68-4B9F-9162-D7308F187E9F}" srcId="{F04F5B8D-AA89-497F-9207-7D5A0806C774}" destId="{B97791EA-AC6E-464C-9BFB-FE2AA6518999}" srcOrd="6" destOrd="0" parTransId="{A3652597-57A8-40E6-B180-219FDA19506F}" sibTransId="{1A44B080-22CE-4B96-940E-56731881321D}"/>
    <dgm:cxn modelId="{D74894C2-4DF6-1549-B72F-B5AF11B41636}" type="presOf" srcId="{B97791EA-AC6E-464C-9BFB-FE2AA6518999}" destId="{23F82308-B83A-A442-9756-56778B726AE3}" srcOrd="0" destOrd="0" presId="urn:microsoft.com/office/officeart/2008/layout/LinedList"/>
    <dgm:cxn modelId="{C19CA6D2-496B-4F6F-A634-235C918510C4}" srcId="{F04F5B8D-AA89-497F-9207-7D5A0806C774}" destId="{F763F83B-98AA-4626-8955-0407CF799FCD}" srcOrd="3" destOrd="0" parTransId="{7C763A9D-DEB6-45B1-9ED5-F572F213D1D9}" sibTransId="{F870AB62-ABFD-43DC-B015-25D6C21B2B07}"/>
    <dgm:cxn modelId="{755F81E3-3DAC-DB42-BC24-26529535D556}" type="presOf" srcId="{F763F83B-98AA-4626-8955-0407CF799FCD}" destId="{F738E0E8-0670-A243-9A6D-8983C90275B4}" srcOrd="0" destOrd="0" presId="urn:microsoft.com/office/officeart/2008/layout/LinedList"/>
    <dgm:cxn modelId="{E6BBBCEE-53C7-A94E-99E8-9C4B182D106C}" type="presOf" srcId="{A0AA4271-DAAE-444E-A6AB-FA84FF71DD92}" destId="{4E89537A-BFF3-E24A-9EC2-3A4744657711}" srcOrd="0" destOrd="0" presId="urn:microsoft.com/office/officeart/2008/layout/LinedList"/>
    <dgm:cxn modelId="{B1980CF4-7AC7-4190-9BEB-BED0F4588D13}" srcId="{F04F5B8D-AA89-497F-9207-7D5A0806C774}" destId="{31BE9ABC-0C19-4D8A-B1D0-F5AF9F5BC768}" srcOrd="1" destOrd="0" parTransId="{46E8B4AB-12F9-4B01-8622-FBFA7E945478}" sibTransId="{E5952E83-02BD-461A-B9C8-47BB8F044F9D}"/>
    <dgm:cxn modelId="{246C4192-B9A2-8D48-9E51-065DE9AC7AD3}" type="presParOf" srcId="{AEA7C303-04B4-414E-B8E4-3779D2EA17B2}" destId="{8073DE4C-A0F7-A94C-BE30-C36403BC8ECC}" srcOrd="0" destOrd="0" presId="urn:microsoft.com/office/officeart/2008/layout/LinedList"/>
    <dgm:cxn modelId="{88FFF32A-4CE7-E443-B6C0-DC4F04DBD7D2}" type="presParOf" srcId="{AEA7C303-04B4-414E-B8E4-3779D2EA17B2}" destId="{72CF54AA-C60D-6D4E-8309-DE538510CB1C}" srcOrd="1" destOrd="0" presId="urn:microsoft.com/office/officeart/2008/layout/LinedList"/>
    <dgm:cxn modelId="{CD667F82-6871-ED43-9F77-E16BA8002A92}" type="presParOf" srcId="{72CF54AA-C60D-6D4E-8309-DE538510CB1C}" destId="{4BD1774A-0A9C-904E-88B3-0996061E57CF}" srcOrd="0" destOrd="0" presId="urn:microsoft.com/office/officeart/2008/layout/LinedList"/>
    <dgm:cxn modelId="{18903411-1BAD-2A41-8793-20CB1E01CA9C}" type="presParOf" srcId="{72CF54AA-C60D-6D4E-8309-DE538510CB1C}" destId="{D3462D7F-DAE8-0941-803C-933F481B6A93}" srcOrd="1" destOrd="0" presId="urn:microsoft.com/office/officeart/2008/layout/LinedList"/>
    <dgm:cxn modelId="{84A3974D-7924-3E40-A0DC-B32C42D0C0C4}" type="presParOf" srcId="{AEA7C303-04B4-414E-B8E4-3779D2EA17B2}" destId="{0424F59B-7B2B-6043-97A4-2CDFF0A0F13A}" srcOrd="2" destOrd="0" presId="urn:microsoft.com/office/officeart/2008/layout/LinedList"/>
    <dgm:cxn modelId="{01490918-EAE8-FD49-A143-F5BA9D004F9C}" type="presParOf" srcId="{AEA7C303-04B4-414E-B8E4-3779D2EA17B2}" destId="{5FCC0951-1A30-5444-A91C-CDF90AE00467}" srcOrd="3" destOrd="0" presId="urn:microsoft.com/office/officeart/2008/layout/LinedList"/>
    <dgm:cxn modelId="{1FC324D6-F957-CE4B-B68E-DE2DC6BD58D8}" type="presParOf" srcId="{5FCC0951-1A30-5444-A91C-CDF90AE00467}" destId="{35A662BE-E05E-7948-80F1-70A864901E34}" srcOrd="0" destOrd="0" presId="urn:microsoft.com/office/officeart/2008/layout/LinedList"/>
    <dgm:cxn modelId="{DD837349-ED29-A34A-A130-E0B4DA19CC1C}" type="presParOf" srcId="{5FCC0951-1A30-5444-A91C-CDF90AE00467}" destId="{B3E68253-6619-C049-9A3C-69E439315C6A}" srcOrd="1" destOrd="0" presId="urn:microsoft.com/office/officeart/2008/layout/LinedList"/>
    <dgm:cxn modelId="{3A505730-38C6-F242-8AAA-7F21BF3B3247}" type="presParOf" srcId="{AEA7C303-04B4-414E-B8E4-3779D2EA17B2}" destId="{75237CBD-4E6F-2C44-A231-4500AE844EF4}" srcOrd="4" destOrd="0" presId="urn:microsoft.com/office/officeart/2008/layout/LinedList"/>
    <dgm:cxn modelId="{66A30F9A-2C5B-E044-9795-77792470650C}" type="presParOf" srcId="{AEA7C303-04B4-414E-B8E4-3779D2EA17B2}" destId="{8133A383-944D-304B-BC87-FCDF4A1E4609}" srcOrd="5" destOrd="0" presId="urn:microsoft.com/office/officeart/2008/layout/LinedList"/>
    <dgm:cxn modelId="{A2138D36-7011-C04C-8821-5407D7D70436}" type="presParOf" srcId="{8133A383-944D-304B-BC87-FCDF4A1E4609}" destId="{C3AD5A56-9B38-9C4D-BCD1-F6FAC017BA2E}" srcOrd="0" destOrd="0" presId="urn:microsoft.com/office/officeart/2008/layout/LinedList"/>
    <dgm:cxn modelId="{3A69684D-70CA-DD4C-BA94-57BA63944A5F}" type="presParOf" srcId="{8133A383-944D-304B-BC87-FCDF4A1E4609}" destId="{FA833E44-1024-2A4E-9EE2-BC6B24C606F5}" srcOrd="1" destOrd="0" presId="urn:microsoft.com/office/officeart/2008/layout/LinedList"/>
    <dgm:cxn modelId="{ECE42EFF-9FD6-0644-9885-91AA1A44ED21}" type="presParOf" srcId="{AEA7C303-04B4-414E-B8E4-3779D2EA17B2}" destId="{2AA5A042-CA60-0743-AA3A-2CC6D1F06F42}" srcOrd="6" destOrd="0" presId="urn:microsoft.com/office/officeart/2008/layout/LinedList"/>
    <dgm:cxn modelId="{2DFEF142-EBF6-784C-B9B5-E11691F93229}" type="presParOf" srcId="{AEA7C303-04B4-414E-B8E4-3779D2EA17B2}" destId="{AE085B14-DAE6-B14E-9A22-8FD086793570}" srcOrd="7" destOrd="0" presId="urn:microsoft.com/office/officeart/2008/layout/LinedList"/>
    <dgm:cxn modelId="{FC6667F3-E7A2-0A4C-B208-3B649B38640C}" type="presParOf" srcId="{AE085B14-DAE6-B14E-9A22-8FD086793570}" destId="{F738E0E8-0670-A243-9A6D-8983C90275B4}" srcOrd="0" destOrd="0" presId="urn:microsoft.com/office/officeart/2008/layout/LinedList"/>
    <dgm:cxn modelId="{D67372B4-27E0-9749-8801-9A0D35A331D3}" type="presParOf" srcId="{AE085B14-DAE6-B14E-9A22-8FD086793570}" destId="{1DE20C64-D51A-A14F-B2A4-BA1B23B32C05}" srcOrd="1" destOrd="0" presId="urn:microsoft.com/office/officeart/2008/layout/LinedList"/>
    <dgm:cxn modelId="{D6B3412B-3F83-3E4A-A4D9-5C67089FBEC9}" type="presParOf" srcId="{AEA7C303-04B4-414E-B8E4-3779D2EA17B2}" destId="{B7FBA0FB-71B6-2C4B-86F5-BF5742F29ADC}" srcOrd="8" destOrd="0" presId="urn:microsoft.com/office/officeart/2008/layout/LinedList"/>
    <dgm:cxn modelId="{55FEE4E7-1273-764E-9035-98F2AF486C38}" type="presParOf" srcId="{AEA7C303-04B4-414E-B8E4-3779D2EA17B2}" destId="{9D64377C-0765-D142-9B72-3789FA5BCD13}" srcOrd="9" destOrd="0" presId="urn:microsoft.com/office/officeart/2008/layout/LinedList"/>
    <dgm:cxn modelId="{9D0A612E-2AE6-654D-BAE4-EDEE8DADC931}" type="presParOf" srcId="{9D64377C-0765-D142-9B72-3789FA5BCD13}" destId="{4E89537A-BFF3-E24A-9EC2-3A4744657711}" srcOrd="0" destOrd="0" presId="urn:microsoft.com/office/officeart/2008/layout/LinedList"/>
    <dgm:cxn modelId="{DCA6FB26-5BE7-B745-A3E2-9ABE2CFFE962}" type="presParOf" srcId="{9D64377C-0765-D142-9B72-3789FA5BCD13}" destId="{FA0EB54C-D8A0-4448-8DED-0752A5D82722}" srcOrd="1" destOrd="0" presId="urn:microsoft.com/office/officeart/2008/layout/LinedList"/>
    <dgm:cxn modelId="{1420DD3D-6974-7644-ADB2-D9004E90A02C}" type="presParOf" srcId="{AEA7C303-04B4-414E-B8E4-3779D2EA17B2}" destId="{608F4038-6DA7-D441-B4F3-1153EA520B95}" srcOrd="10" destOrd="0" presId="urn:microsoft.com/office/officeart/2008/layout/LinedList"/>
    <dgm:cxn modelId="{C7400C69-7F8A-D545-BED5-7F19F8429980}" type="presParOf" srcId="{AEA7C303-04B4-414E-B8E4-3779D2EA17B2}" destId="{09C309A6-B52D-7A4E-958B-FB71C6E947A9}" srcOrd="11" destOrd="0" presId="urn:microsoft.com/office/officeart/2008/layout/LinedList"/>
    <dgm:cxn modelId="{4DB5A2E0-6AE9-674C-87E8-B1F7E75BD228}" type="presParOf" srcId="{09C309A6-B52D-7A4E-958B-FB71C6E947A9}" destId="{94D45E2A-6157-4E4F-B8E3-DF3E2207DFE1}" srcOrd="0" destOrd="0" presId="urn:microsoft.com/office/officeart/2008/layout/LinedList"/>
    <dgm:cxn modelId="{31AC7A67-E3D0-064B-B64F-32C3102BCC4E}" type="presParOf" srcId="{09C309A6-B52D-7A4E-958B-FB71C6E947A9}" destId="{F0D01D66-5C7B-BB47-A4B8-EF31F063C074}" srcOrd="1" destOrd="0" presId="urn:microsoft.com/office/officeart/2008/layout/LinedList"/>
    <dgm:cxn modelId="{29101838-0336-4648-A240-9A1867377A30}" type="presParOf" srcId="{AEA7C303-04B4-414E-B8E4-3779D2EA17B2}" destId="{2E7CC493-A71B-0A43-93A3-60418B80FF79}" srcOrd="12" destOrd="0" presId="urn:microsoft.com/office/officeart/2008/layout/LinedList"/>
    <dgm:cxn modelId="{C2B4872D-D6EC-8547-BC36-9FC427925833}" type="presParOf" srcId="{AEA7C303-04B4-414E-B8E4-3779D2EA17B2}" destId="{BECB4D77-E410-424D-B345-695146B30948}" srcOrd="13" destOrd="0" presId="urn:microsoft.com/office/officeart/2008/layout/LinedList"/>
    <dgm:cxn modelId="{3F7973A1-FD56-0C42-AEFF-B19E6F22FBD9}" type="presParOf" srcId="{BECB4D77-E410-424D-B345-695146B30948}" destId="{23F82308-B83A-A442-9756-56778B726AE3}" srcOrd="0" destOrd="0" presId="urn:microsoft.com/office/officeart/2008/layout/LinedList"/>
    <dgm:cxn modelId="{A2C1DF2B-A88C-394B-956D-58DA89B81163}" type="presParOf" srcId="{BECB4D77-E410-424D-B345-695146B30948}" destId="{29B6ADA2-094F-374E-8409-C0BED657C39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0809440-4168-49D7-9999-BA3D2995AB9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9A96BAF-F966-43B6-ABC0-29B4F9F8A47A}">
      <dgm:prSet/>
      <dgm:spPr/>
      <dgm:t>
        <a:bodyPr/>
        <a:lstStyle/>
        <a:p>
          <a:r>
            <a:rPr lang="en-US"/>
            <a:t>At least one current or formerly homeless individual is on the recipient or subrecipient’s Board of Directors or other equivalent policymaking entity</a:t>
          </a:r>
        </a:p>
      </dgm:t>
    </dgm:pt>
    <dgm:pt modelId="{3F644D4C-ABD7-4B08-B1D9-09C5D7EB1646}" type="parTrans" cxnId="{A462F23D-6FCA-486F-8360-68B2D53A6531}">
      <dgm:prSet/>
      <dgm:spPr/>
      <dgm:t>
        <a:bodyPr/>
        <a:lstStyle/>
        <a:p>
          <a:endParaRPr lang="en-US"/>
        </a:p>
      </dgm:t>
    </dgm:pt>
    <dgm:pt modelId="{375C5B00-0A26-4530-88D6-58B360C3C30A}" type="sibTrans" cxnId="{A462F23D-6FCA-486F-8360-68B2D53A6531}">
      <dgm:prSet/>
      <dgm:spPr/>
      <dgm:t>
        <a:bodyPr/>
        <a:lstStyle/>
        <a:p>
          <a:endParaRPr lang="en-US"/>
        </a:p>
      </dgm:t>
    </dgm:pt>
    <dgm:pt modelId="{01C951DF-89A9-41F7-8D6C-33EC65BD785F}">
      <dgm:prSet/>
      <dgm:spPr/>
      <dgm:t>
        <a:bodyPr/>
        <a:lstStyle/>
        <a:p>
          <a:r>
            <a:rPr lang="en-US"/>
            <a:t>Each recipient or subrecipient involves homeless individuals and families in employment, volunteer services, supportive services, or operation of the project to the extent practicable. </a:t>
          </a:r>
        </a:p>
      </dgm:t>
    </dgm:pt>
    <dgm:pt modelId="{B49B70A1-18E4-436C-AD93-A11DA74AE7D2}" type="parTrans" cxnId="{89B91D48-9F39-46CC-840D-0A1FF53699EA}">
      <dgm:prSet/>
      <dgm:spPr/>
      <dgm:t>
        <a:bodyPr/>
        <a:lstStyle/>
        <a:p>
          <a:endParaRPr lang="en-US"/>
        </a:p>
      </dgm:t>
    </dgm:pt>
    <dgm:pt modelId="{67196B05-CCC5-430D-A24A-85CD3954DF42}" type="sibTrans" cxnId="{89B91D48-9F39-46CC-840D-0A1FF53699EA}">
      <dgm:prSet/>
      <dgm:spPr/>
      <dgm:t>
        <a:bodyPr/>
        <a:lstStyle/>
        <a:p>
          <a:endParaRPr lang="en-US"/>
        </a:p>
      </dgm:t>
    </dgm:pt>
    <dgm:pt modelId="{06D57DEC-29DF-C143-968E-9ADF2C589A83}" type="pres">
      <dgm:prSet presAssocID="{E0809440-4168-49D7-9999-BA3D2995AB92}" presName="linear" presStyleCnt="0">
        <dgm:presLayoutVars>
          <dgm:animLvl val="lvl"/>
          <dgm:resizeHandles val="exact"/>
        </dgm:presLayoutVars>
      </dgm:prSet>
      <dgm:spPr/>
    </dgm:pt>
    <dgm:pt modelId="{1E9F6482-68E2-1B40-8E27-DA603E697D85}" type="pres">
      <dgm:prSet presAssocID="{29A96BAF-F966-43B6-ABC0-29B4F9F8A47A}" presName="parentText" presStyleLbl="node1" presStyleIdx="0" presStyleCnt="2">
        <dgm:presLayoutVars>
          <dgm:chMax val="0"/>
          <dgm:bulletEnabled val="1"/>
        </dgm:presLayoutVars>
      </dgm:prSet>
      <dgm:spPr/>
    </dgm:pt>
    <dgm:pt modelId="{0F7351E0-3332-A249-A1B9-C875AC68A3BF}" type="pres">
      <dgm:prSet presAssocID="{375C5B00-0A26-4530-88D6-58B360C3C30A}" presName="spacer" presStyleCnt="0"/>
      <dgm:spPr/>
    </dgm:pt>
    <dgm:pt modelId="{571551E8-395A-9E43-BCE8-A4DA96E9E37A}" type="pres">
      <dgm:prSet presAssocID="{01C951DF-89A9-41F7-8D6C-33EC65BD785F}" presName="parentText" presStyleLbl="node1" presStyleIdx="1" presStyleCnt="2">
        <dgm:presLayoutVars>
          <dgm:chMax val="0"/>
          <dgm:bulletEnabled val="1"/>
        </dgm:presLayoutVars>
      </dgm:prSet>
      <dgm:spPr/>
    </dgm:pt>
  </dgm:ptLst>
  <dgm:cxnLst>
    <dgm:cxn modelId="{9FB5A615-F448-2042-8296-26B67E98DE87}" type="presOf" srcId="{29A96BAF-F966-43B6-ABC0-29B4F9F8A47A}" destId="{1E9F6482-68E2-1B40-8E27-DA603E697D85}" srcOrd="0" destOrd="0" presId="urn:microsoft.com/office/officeart/2005/8/layout/vList2"/>
    <dgm:cxn modelId="{8ABFC324-5660-3145-AE35-686F14C5EA17}" type="presOf" srcId="{E0809440-4168-49D7-9999-BA3D2995AB92}" destId="{06D57DEC-29DF-C143-968E-9ADF2C589A83}" srcOrd="0" destOrd="0" presId="urn:microsoft.com/office/officeart/2005/8/layout/vList2"/>
    <dgm:cxn modelId="{A462F23D-6FCA-486F-8360-68B2D53A6531}" srcId="{E0809440-4168-49D7-9999-BA3D2995AB92}" destId="{29A96BAF-F966-43B6-ABC0-29B4F9F8A47A}" srcOrd="0" destOrd="0" parTransId="{3F644D4C-ABD7-4B08-B1D9-09C5D7EB1646}" sibTransId="{375C5B00-0A26-4530-88D6-58B360C3C30A}"/>
    <dgm:cxn modelId="{89B91D48-9F39-46CC-840D-0A1FF53699EA}" srcId="{E0809440-4168-49D7-9999-BA3D2995AB92}" destId="{01C951DF-89A9-41F7-8D6C-33EC65BD785F}" srcOrd="1" destOrd="0" parTransId="{B49B70A1-18E4-436C-AD93-A11DA74AE7D2}" sibTransId="{67196B05-CCC5-430D-A24A-85CD3954DF42}"/>
    <dgm:cxn modelId="{C4122DB9-60E4-8540-A470-2BF292CD0B1E}" type="presOf" srcId="{01C951DF-89A9-41F7-8D6C-33EC65BD785F}" destId="{571551E8-395A-9E43-BCE8-A4DA96E9E37A}" srcOrd="0" destOrd="0" presId="urn:microsoft.com/office/officeart/2005/8/layout/vList2"/>
    <dgm:cxn modelId="{A28BA135-E629-4842-8415-97BF6D1403C7}" type="presParOf" srcId="{06D57DEC-29DF-C143-968E-9ADF2C589A83}" destId="{1E9F6482-68E2-1B40-8E27-DA603E697D85}" srcOrd="0" destOrd="0" presId="urn:microsoft.com/office/officeart/2005/8/layout/vList2"/>
    <dgm:cxn modelId="{A8D20AF2-60A5-AF44-B67F-6E18FF2ABA6B}" type="presParOf" srcId="{06D57DEC-29DF-C143-968E-9ADF2C589A83}" destId="{0F7351E0-3332-A249-A1B9-C875AC68A3BF}" srcOrd="1" destOrd="0" presId="urn:microsoft.com/office/officeart/2005/8/layout/vList2"/>
    <dgm:cxn modelId="{C402F89E-CB44-F543-8424-EFF6F818B630}" type="presParOf" srcId="{06D57DEC-29DF-C143-968E-9ADF2C589A83}" destId="{571551E8-395A-9E43-BCE8-A4DA96E9E37A}"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5A7A7AD8-A41C-4A9B-8AA9-E8DB908FA2E5}" type="doc">
      <dgm:prSet loTypeId="urn:microsoft.com/office/officeart/2018/2/layout/IconCircleList" loCatId="icon" qsTypeId="urn:microsoft.com/office/officeart/2005/8/quickstyle/simple1" qsCatId="simple" csTypeId="urn:microsoft.com/office/officeart/2005/8/colors/accent3_2" csCatId="accent3" phldr="1"/>
      <dgm:spPr/>
      <dgm:t>
        <a:bodyPr/>
        <a:lstStyle/>
        <a:p>
          <a:endParaRPr lang="en-US"/>
        </a:p>
      </dgm:t>
    </dgm:pt>
    <dgm:pt modelId="{752BB8D6-EE93-4C57-9308-B5C2E080A85C}">
      <dgm:prSet/>
      <dgm:spPr/>
      <dgm:t>
        <a:bodyPr/>
        <a:lstStyle/>
        <a:p>
          <a:r>
            <a:rPr lang="en-US" dirty="0"/>
            <a:t>Each recipient should maintain records documenting compliance</a:t>
          </a:r>
        </a:p>
      </dgm:t>
    </dgm:pt>
    <dgm:pt modelId="{F76A44ED-BA1A-4DA2-9541-DC728DD4A71C}" type="parTrans" cxnId="{417C90E9-D5F5-4C29-8F24-87D6A087176E}">
      <dgm:prSet/>
      <dgm:spPr/>
      <dgm:t>
        <a:bodyPr/>
        <a:lstStyle/>
        <a:p>
          <a:endParaRPr lang="en-US"/>
        </a:p>
      </dgm:t>
    </dgm:pt>
    <dgm:pt modelId="{EF1FE194-8858-41DB-BEAF-389C07E7C0E0}" type="sibTrans" cxnId="{417C90E9-D5F5-4C29-8F24-87D6A087176E}">
      <dgm:prSet/>
      <dgm:spPr/>
      <dgm:t>
        <a:bodyPr/>
        <a:lstStyle/>
        <a:p>
          <a:endParaRPr lang="en-US"/>
        </a:p>
      </dgm:t>
    </dgm:pt>
    <dgm:pt modelId="{524D885E-072E-4619-8C9A-0241B501603B}">
      <dgm:prSet/>
      <dgm:spPr/>
      <dgm:t>
        <a:bodyPr/>
        <a:lstStyle/>
        <a:p>
          <a:r>
            <a:rPr lang="en-US"/>
            <a:t>Source and use of contributions </a:t>
          </a:r>
        </a:p>
      </dgm:t>
    </dgm:pt>
    <dgm:pt modelId="{079A7B59-AE6A-405A-9A3C-F4F05EDAEC99}" type="parTrans" cxnId="{708A62A4-21CE-4D3F-A770-B24466646D67}">
      <dgm:prSet/>
      <dgm:spPr/>
      <dgm:t>
        <a:bodyPr/>
        <a:lstStyle/>
        <a:p>
          <a:endParaRPr lang="en-US"/>
        </a:p>
      </dgm:t>
    </dgm:pt>
    <dgm:pt modelId="{67D5F333-3E6A-4894-A85E-1F0404CB72A0}" type="sibTrans" cxnId="{708A62A4-21CE-4D3F-A770-B24466646D67}">
      <dgm:prSet/>
      <dgm:spPr/>
      <dgm:t>
        <a:bodyPr/>
        <a:lstStyle/>
        <a:p>
          <a:endParaRPr lang="en-US"/>
        </a:p>
      </dgm:t>
    </dgm:pt>
    <dgm:pt modelId="{82F6002A-8645-4646-A38D-CC7DC2CA6CFA}">
      <dgm:prSet/>
      <dgm:spPr/>
      <dgm:t>
        <a:bodyPr/>
        <a:lstStyle/>
        <a:p>
          <a:r>
            <a:rPr lang="en-US"/>
            <a:t>Grant and fiscal year for which each matching contribution is counted</a:t>
          </a:r>
        </a:p>
      </dgm:t>
    </dgm:pt>
    <dgm:pt modelId="{3D63582D-18E0-4297-A601-FF7AE3B6D7BD}" type="parTrans" cxnId="{8E4C55C6-C59C-4425-9C82-E261964F16FD}">
      <dgm:prSet/>
      <dgm:spPr/>
      <dgm:t>
        <a:bodyPr/>
        <a:lstStyle/>
        <a:p>
          <a:endParaRPr lang="en-US"/>
        </a:p>
      </dgm:t>
    </dgm:pt>
    <dgm:pt modelId="{48BC70E8-2224-4CCE-976F-4C8A8C0C9687}" type="sibTrans" cxnId="{8E4C55C6-C59C-4425-9C82-E261964F16FD}">
      <dgm:prSet/>
      <dgm:spPr/>
      <dgm:t>
        <a:bodyPr/>
        <a:lstStyle/>
        <a:p>
          <a:endParaRPr lang="en-US"/>
        </a:p>
      </dgm:t>
    </dgm:pt>
    <dgm:pt modelId="{3D640A17-2CF7-41FC-82D4-D736E51E0D32}">
      <dgm:prSet/>
      <dgm:spPr/>
      <dgm:t>
        <a:bodyPr/>
        <a:lstStyle/>
        <a:p>
          <a:r>
            <a:rPr lang="en-US"/>
            <a:t>How the value placed on third party in-kind contributions was derived.</a:t>
          </a:r>
        </a:p>
      </dgm:t>
    </dgm:pt>
    <dgm:pt modelId="{392D67E8-EA4E-4690-BE37-12B5A4BDD057}" type="parTrans" cxnId="{2C31437F-3BD0-48F2-B2DE-172F8F68FDAE}">
      <dgm:prSet/>
      <dgm:spPr/>
      <dgm:t>
        <a:bodyPr/>
        <a:lstStyle/>
        <a:p>
          <a:endParaRPr lang="en-US"/>
        </a:p>
      </dgm:t>
    </dgm:pt>
    <dgm:pt modelId="{68E36713-ABB8-44A8-BD42-A0F47B45EE35}" type="sibTrans" cxnId="{2C31437F-3BD0-48F2-B2DE-172F8F68FDAE}">
      <dgm:prSet/>
      <dgm:spPr/>
      <dgm:t>
        <a:bodyPr/>
        <a:lstStyle/>
        <a:p>
          <a:endParaRPr lang="en-US"/>
        </a:p>
      </dgm:t>
    </dgm:pt>
    <dgm:pt modelId="{B180F9E9-FDEA-4E62-8A6E-0FFA6108A189}">
      <dgm:prSet/>
      <dgm:spPr/>
      <dgm:t>
        <a:bodyPr/>
        <a:lstStyle/>
        <a:p>
          <a:r>
            <a:rPr lang="en-US"/>
            <a:t>To the extent feasible, volunteer services must be supported by the same methods that the organization uses to support the allocation of regular personnel costs. </a:t>
          </a:r>
        </a:p>
      </dgm:t>
    </dgm:pt>
    <dgm:pt modelId="{9E4C38DD-4F05-40F6-A4CE-4A731249FD84}" type="parTrans" cxnId="{CD729F0B-4A4D-4064-80AB-B78F6DA27F51}">
      <dgm:prSet/>
      <dgm:spPr/>
      <dgm:t>
        <a:bodyPr/>
        <a:lstStyle/>
        <a:p>
          <a:endParaRPr lang="en-US"/>
        </a:p>
      </dgm:t>
    </dgm:pt>
    <dgm:pt modelId="{0D62D0EB-B3F0-462B-AA48-84E8314AD642}" type="sibTrans" cxnId="{CD729F0B-4A4D-4064-80AB-B78F6DA27F51}">
      <dgm:prSet/>
      <dgm:spPr/>
      <dgm:t>
        <a:bodyPr/>
        <a:lstStyle/>
        <a:p>
          <a:endParaRPr lang="en-US"/>
        </a:p>
      </dgm:t>
    </dgm:pt>
    <dgm:pt modelId="{F7CCF07D-6A8C-4FB3-A66D-CD7F5BB24D33}" type="pres">
      <dgm:prSet presAssocID="{5A7A7AD8-A41C-4A9B-8AA9-E8DB908FA2E5}" presName="root" presStyleCnt="0">
        <dgm:presLayoutVars>
          <dgm:dir/>
          <dgm:resizeHandles val="exact"/>
        </dgm:presLayoutVars>
      </dgm:prSet>
      <dgm:spPr/>
    </dgm:pt>
    <dgm:pt modelId="{BE9E7F79-4599-4D11-8127-084DF0E06FA8}" type="pres">
      <dgm:prSet presAssocID="{5A7A7AD8-A41C-4A9B-8AA9-E8DB908FA2E5}" presName="container" presStyleCnt="0">
        <dgm:presLayoutVars>
          <dgm:dir/>
          <dgm:resizeHandles val="exact"/>
        </dgm:presLayoutVars>
      </dgm:prSet>
      <dgm:spPr/>
    </dgm:pt>
    <dgm:pt modelId="{D5CA5BCC-1549-46C9-967F-DB88EDDC765F}" type="pres">
      <dgm:prSet presAssocID="{752BB8D6-EE93-4C57-9308-B5C2E080A85C}" presName="compNode" presStyleCnt="0"/>
      <dgm:spPr/>
    </dgm:pt>
    <dgm:pt modelId="{0F034307-CBA3-4084-9585-7D3BDED9E0D5}" type="pres">
      <dgm:prSet presAssocID="{752BB8D6-EE93-4C57-9308-B5C2E080A85C}" presName="iconBgRect" presStyleLbl="bgShp" presStyleIdx="0" presStyleCnt="5"/>
      <dgm:spPr/>
    </dgm:pt>
    <dgm:pt modelId="{78DC6AFA-7360-4A09-A0B0-7557B5A87EF7}" type="pres">
      <dgm:prSet presAssocID="{752BB8D6-EE93-4C57-9308-B5C2E080A85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ument"/>
        </a:ext>
      </dgm:extLst>
    </dgm:pt>
    <dgm:pt modelId="{EC09E2F2-2278-4F4A-8570-8E084D3FC01B}" type="pres">
      <dgm:prSet presAssocID="{752BB8D6-EE93-4C57-9308-B5C2E080A85C}" presName="spaceRect" presStyleCnt="0"/>
      <dgm:spPr/>
    </dgm:pt>
    <dgm:pt modelId="{6D8D5609-BA94-4AF9-B2C6-EA3363936DFD}" type="pres">
      <dgm:prSet presAssocID="{752BB8D6-EE93-4C57-9308-B5C2E080A85C}" presName="textRect" presStyleLbl="revTx" presStyleIdx="0" presStyleCnt="5">
        <dgm:presLayoutVars>
          <dgm:chMax val="1"/>
          <dgm:chPref val="1"/>
        </dgm:presLayoutVars>
      </dgm:prSet>
      <dgm:spPr/>
    </dgm:pt>
    <dgm:pt modelId="{2100F2FA-E4AF-491B-B6EB-279B2DC6728A}" type="pres">
      <dgm:prSet presAssocID="{EF1FE194-8858-41DB-BEAF-389C07E7C0E0}" presName="sibTrans" presStyleLbl="sibTrans2D1" presStyleIdx="0" presStyleCnt="0"/>
      <dgm:spPr/>
    </dgm:pt>
    <dgm:pt modelId="{F84C34B2-4C05-4A87-A000-86AF058C90B8}" type="pres">
      <dgm:prSet presAssocID="{524D885E-072E-4619-8C9A-0241B501603B}" presName="compNode" presStyleCnt="0"/>
      <dgm:spPr/>
    </dgm:pt>
    <dgm:pt modelId="{CE8B7C81-C7F7-4F45-B0E6-95A08957608E}" type="pres">
      <dgm:prSet presAssocID="{524D885E-072E-4619-8C9A-0241B501603B}" presName="iconBgRect" presStyleLbl="bgShp" presStyleIdx="1" presStyleCnt="5"/>
      <dgm:spPr/>
    </dgm:pt>
    <dgm:pt modelId="{9E195AAC-5136-4182-883E-5B87CD206561}" type="pres">
      <dgm:prSet presAssocID="{524D885E-072E-4619-8C9A-0241B501603B}"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ightbulb"/>
        </a:ext>
      </dgm:extLst>
    </dgm:pt>
    <dgm:pt modelId="{82FA8520-C127-4980-92F8-78A323EBDEFB}" type="pres">
      <dgm:prSet presAssocID="{524D885E-072E-4619-8C9A-0241B501603B}" presName="spaceRect" presStyleCnt="0"/>
      <dgm:spPr/>
    </dgm:pt>
    <dgm:pt modelId="{2746AA6F-59A3-478F-ACF8-93E16BC287FD}" type="pres">
      <dgm:prSet presAssocID="{524D885E-072E-4619-8C9A-0241B501603B}" presName="textRect" presStyleLbl="revTx" presStyleIdx="1" presStyleCnt="5">
        <dgm:presLayoutVars>
          <dgm:chMax val="1"/>
          <dgm:chPref val="1"/>
        </dgm:presLayoutVars>
      </dgm:prSet>
      <dgm:spPr/>
    </dgm:pt>
    <dgm:pt modelId="{7E4F3467-5584-4C91-A50A-81B5C64060D7}" type="pres">
      <dgm:prSet presAssocID="{67D5F333-3E6A-4894-A85E-1F0404CB72A0}" presName="sibTrans" presStyleLbl="sibTrans2D1" presStyleIdx="0" presStyleCnt="0"/>
      <dgm:spPr/>
    </dgm:pt>
    <dgm:pt modelId="{C0E61A39-387C-4729-9841-BF3CB1301C9B}" type="pres">
      <dgm:prSet presAssocID="{82F6002A-8645-4646-A38D-CC7DC2CA6CFA}" presName="compNode" presStyleCnt="0"/>
      <dgm:spPr/>
    </dgm:pt>
    <dgm:pt modelId="{69C70605-A1FB-4BAD-976E-8593F67003BC}" type="pres">
      <dgm:prSet presAssocID="{82F6002A-8645-4646-A38D-CC7DC2CA6CFA}" presName="iconBgRect" presStyleLbl="bgShp" presStyleIdx="2" presStyleCnt="5"/>
      <dgm:spPr/>
    </dgm:pt>
    <dgm:pt modelId="{23B1F970-8293-4D4E-A2BD-277720B109EC}" type="pres">
      <dgm:prSet presAssocID="{82F6002A-8645-4646-A38D-CC7DC2CA6CFA}"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oney"/>
        </a:ext>
      </dgm:extLst>
    </dgm:pt>
    <dgm:pt modelId="{87509F99-73D8-4824-BA14-6777A2B06A70}" type="pres">
      <dgm:prSet presAssocID="{82F6002A-8645-4646-A38D-CC7DC2CA6CFA}" presName="spaceRect" presStyleCnt="0"/>
      <dgm:spPr/>
    </dgm:pt>
    <dgm:pt modelId="{5C2EB94A-FBE3-4CFD-8E4C-4D1ABAC8170D}" type="pres">
      <dgm:prSet presAssocID="{82F6002A-8645-4646-A38D-CC7DC2CA6CFA}" presName="textRect" presStyleLbl="revTx" presStyleIdx="2" presStyleCnt="5">
        <dgm:presLayoutVars>
          <dgm:chMax val="1"/>
          <dgm:chPref val="1"/>
        </dgm:presLayoutVars>
      </dgm:prSet>
      <dgm:spPr/>
    </dgm:pt>
    <dgm:pt modelId="{DE138077-AEE2-467A-8C7D-00513FA4A426}" type="pres">
      <dgm:prSet presAssocID="{48BC70E8-2224-4CCE-976F-4C8A8C0C9687}" presName="sibTrans" presStyleLbl="sibTrans2D1" presStyleIdx="0" presStyleCnt="0"/>
      <dgm:spPr/>
    </dgm:pt>
    <dgm:pt modelId="{8AD53990-BC66-415C-9B6F-B6769F510933}" type="pres">
      <dgm:prSet presAssocID="{3D640A17-2CF7-41FC-82D4-D736E51E0D32}" presName="compNode" presStyleCnt="0"/>
      <dgm:spPr/>
    </dgm:pt>
    <dgm:pt modelId="{12D3EF54-FB30-49EF-B3F8-A2B4F23CE785}" type="pres">
      <dgm:prSet presAssocID="{3D640A17-2CF7-41FC-82D4-D736E51E0D32}" presName="iconBgRect" presStyleLbl="bgShp" presStyleIdx="3" presStyleCnt="5"/>
      <dgm:spPr/>
    </dgm:pt>
    <dgm:pt modelId="{74D478D3-FCC7-4F61-86A5-12B011A52DC9}" type="pres">
      <dgm:prSet presAssocID="{3D640A17-2CF7-41FC-82D4-D736E51E0D32}"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ollar"/>
        </a:ext>
      </dgm:extLst>
    </dgm:pt>
    <dgm:pt modelId="{6EB6BAB2-B4D5-4785-A3E4-96CD847343D1}" type="pres">
      <dgm:prSet presAssocID="{3D640A17-2CF7-41FC-82D4-D736E51E0D32}" presName="spaceRect" presStyleCnt="0"/>
      <dgm:spPr/>
    </dgm:pt>
    <dgm:pt modelId="{D8B6A3D5-9432-488B-9768-17F1E78A45CD}" type="pres">
      <dgm:prSet presAssocID="{3D640A17-2CF7-41FC-82D4-D736E51E0D32}" presName="textRect" presStyleLbl="revTx" presStyleIdx="3" presStyleCnt="5">
        <dgm:presLayoutVars>
          <dgm:chMax val="1"/>
          <dgm:chPref val="1"/>
        </dgm:presLayoutVars>
      </dgm:prSet>
      <dgm:spPr/>
    </dgm:pt>
    <dgm:pt modelId="{DBEDA1B0-4F02-4BCF-BC5E-01711C47E40C}" type="pres">
      <dgm:prSet presAssocID="{68E36713-ABB8-44A8-BD42-A0F47B45EE35}" presName="sibTrans" presStyleLbl="sibTrans2D1" presStyleIdx="0" presStyleCnt="0"/>
      <dgm:spPr/>
    </dgm:pt>
    <dgm:pt modelId="{60A2BE75-F7D9-46E0-9B31-B7C35B583565}" type="pres">
      <dgm:prSet presAssocID="{B180F9E9-FDEA-4E62-8A6E-0FFA6108A189}" presName="compNode" presStyleCnt="0"/>
      <dgm:spPr/>
    </dgm:pt>
    <dgm:pt modelId="{AD392B91-3D43-46BF-99B1-90738B82CD9B}" type="pres">
      <dgm:prSet presAssocID="{B180F9E9-FDEA-4E62-8A6E-0FFA6108A189}" presName="iconBgRect" presStyleLbl="bgShp" presStyleIdx="4" presStyleCnt="5"/>
      <dgm:spPr/>
    </dgm:pt>
    <dgm:pt modelId="{4B7F0F96-0909-4F20-9C86-17D34B4BCBB5}" type="pres">
      <dgm:prSet presAssocID="{B180F9E9-FDEA-4E62-8A6E-0FFA6108A189}"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Group of People"/>
        </a:ext>
      </dgm:extLst>
    </dgm:pt>
    <dgm:pt modelId="{470AC08D-4181-444F-9A36-195C7021FC00}" type="pres">
      <dgm:prSet presAssocID="{B180F9E9-FDEA-4E62-8A6E-0FFA6108A189}" presName="spaceRect" presStyleCnt="0"/>
      <dgm:spPr/>
    </dgm:pt>
    <dgm:pt modelId="{1BB9B89F-2B75-4E4D-B82D-7EE184E5CEAE}" type="pres">
      <dgm:prSet presAssocID="{B180F9E9-FDEA-4E62-8A6E-0FFA6108A189}" presName="textRect" presStyleLbl="revTx" presStyleIdx="4" presStyleCnt="5">
        <dgm:presLayoutVars>
          <dgm:chMax val="1"/>
          <dgm:chPref val="1"/>
        </dgm:presLayoutVars>
      </dgm:prSet>
      <dgm:spPr/>
    </dgm:pt>
  </dgm:ptLst>
  <dgm:cxnLst>
    <dgm:cxn modelId="{19FB8B04-419D-4E99-A33C-0B83BAC8F1DF}" type="presOf" srcId="{3D640A17-2CF7-41FC-82D4-D736E51E0D32}" destId="{D8B6A3D5-9432-488B-9768-17F1E78A45CD}" srcOrd="0" destOrd="0" presId="urn:microsoft.com/office/officeart/2018/2/layout/IconCircleList"/>
    <dgm:cxn modelId="{CD729F0B-4A4D-4064-80AB-B78F6DA27F51}" srcId="{5A7A7AD8-A41C-4A9B-8AA9-E8DB908FA2E5}" destId="{B180F9E9-FDEA-4E62-8A6E-0FFA6108A189}" srcOrd="4" destOrd="0" parTransId="{9E4C38DD-4F05-40F6-A4CE-4A731249FD84}" sibTransId="{0D62D0EB-B3F0-462B-AA48-84E8314AD642}"/>
    <dgm:cxn modelId="{7386CD76-E256-46FD-9AC3-2BFEFEA20D2D}" type="presOf" srcId="{67D5F333-3E6A-4894-A85E-1F0404CB72A0}" destId="{7E4F3467-5584-4C91-A50A-81B5C64060D7}" srcOrd="0" destOrd="0" presId="urn:microsoft.com/office/officeart/2018/2/layout/IconCircleList"/>
    <dgm:cxn modelId="{2C31437F-3BD0-48F2-B2DE-172F8F68FDAE}" srcId="{5A7A7AD8-A41C-4A9B-8AA9-E8DB908FA2E5}" destId="{3D640A17-2CF7-41FC-82D4-D736E51E0D32}" srcOrd="3" destOrd="0" parTransId="{392D67E8-EA4E-4690-BE37-12B5A4BDD057}" sibTransId="{68E36713-ABB8-44A8-BD42-A0F47B45EE35}"/>
    <dgm:cxn modelId="{84A00780-E99E-4BA6-AF2D-C93CA48D0BBF}" type="presOf" srcId="{524D885E-072E-4619-8C9A-0241B501603B}" destId="{2746AA6F-59A3-478F-ACF8-93E16BC287FD}" srcOrd="0" destOrd="0" presId="urn:microsoft.com/office/officeart/2018/2/layout/IconCircleList"/>
    <dgm:cxn modelId="{8B15DA81-8AE6-4CD9-8EE6-61B95EE5052A}" type="presOf" srcId="{752BB8D6-EE93-4C57-9308-B5C2E080A85C}" destId="{6D8D5609-BA94-4AF9-B2C6-EA3363936DFD}" srcOrd="0" destOrd="0" presId="urn:microsoft.com/office/officeart/2018/2/layout/IconCircleList"/>
    <dgm:cxn modelId="{33935496-E9C1-43D2-BE17-EF45A65E8F6B}" type="presOf" srcId="{48BC70E8-2224-4CCE-976F-4C8A8C0C9687}" destId="{DE138077-AEE2-467A-8C7D-00513FA4A426}" srcOrd="0" destOrd="0" presId="urn:microsoft.com/office/officeart/2018/2/layout/IconCircleList"/>
    <dgm:cxn modelId="{C6B8169F-87B8-4708-83C3-D597CB1E719E}" type="presOf" srcId="{82F6002A-8645-4646-A38D-CC7DC2CA6CFA}" destId="{5C2EB94A-FBE3-4CFD-8E4C-4D1ABAC8170D}" srcOrd="0" destOrd="0" presId="urn:microsoft.com/office/officeart/2018/2/layout/IconCircleList"/>
    <dgm:cxn modelId="{708A62A4-21CE-4D3F-A770-B24466646D67}" srcId="{5A7A7AD8-A41C-4A9B-8AA9-E8DB908FA2E5}" destId="{524D885E-072E-4619-8C9A-0241B501603B}" srcOrd="1" destOrd="0" parTransId="{079A7B59-AE6A-405A-9A3C-F4F05EDAEC99}" sibTransId="{67D5F333-3E6A-4894-A85E-1F0404CB72A0}"/>
    <dgm:cxn modelId="{8E4C55C6-C59C-4425-9C82-E261964F16FD}" srcId="{5A7A7AD8-A41C-4A9B-8AA9-E8DB908FA2E5}" destId="{82F6002A-8645-4646-A38D-CC7DC2CA6CFA}" srcOrd="2" destOrd="0" parTransId="{3D63582D-18E0-4297-A601-FF7AE3B6D7BD}" sibTransId="{48BC70E8-2224-4CCE-976F-4C8A8C0C9687}"/>
    <dgm:cxn modelId="{253B16CD-4FCD-47C6-B8F6-21345146E4E1}" type="presOf" srcId="{68E36713-ABB8-44A8-BD42-A0F47B45EE35}" destId="{DBEDA1B0-4F02-4BCF-BC5E-01711C47E40C}" srcOrd="0" destOrd="0" presId="urn:microsoft.com/office/officeart/2018/2/layout/IconCircleList"/>
    <dgm:cxn modelId="{A14142CD-01CD-46B1-9A63-078B7E0F3A38}" type="presOf" srcId="{B180F9E9-FDEA-4E62-8A6E-0FFA6108A189}" destId="{1BB9B89F-2B75-4E4D-B82D-7EE184E5CEAE}" srcOrd="0" destOrd="0" presId="urn:microsoft.com/office/officeart/2018/2/layout/IconCircleList"/>
    <dgm:cxn modelId="{48000AE7-BEFF-4AE8-8987-DF43F79F3B8F}" type="presOf" srcId="{5A7A7AD8-A41C-4A9B-8AA9-E8DB908FA2E5}" destId="{F7CCF07D-6A8C-4FB3-A66D-CD7F5BB24D33}" srcOrd="0" destOrd="0" presId="urn:microsoft.com/office/officeart/2018/2/layout/IconCircleList"/>
    <dgm:cxn modelId="{417C90E9-D5F5-4C29-8F24-87D6A087176E}" srcId="{5A7A7AD8-A41C-4A9B-8AA9-E8DB908FA2E5}" destId="{752BB8D6-EE93-4C57-9308-B5C2E080A85C}" srcOrd="0" destOrd="0" parTransId="{F76A44ED-BA1A-4DA2-9541-DC728DD4A71C}" sibTransId="{EF1FE194-8858-41DB-BEAF-389C07E7C0E0}"/>
    <dgm:cxn modelId="{3E6733F4-90D6-4F10-9CC9-4AA6DDAF20FB}" type="presOf" srcId="{EF1FE194-8858-41DB-BEAF-389C07E7C0E0}" destId="{2100F2FA-E4AF-491B-B6EB-279B2DC6728A}" srcOrd="0" destOrd="0" presId="urn:microsoft.com/office/officeart/2018/2/layout/IconCircleList"/>
    <dgm:cxn modelId="{E4AABDAC-8549-4302-B835-8F5421CB8D67}" type="presParOf" srcId="{F7CCF07D-6A8C-4FB3-A66D-CD7F5BB24D33}" destId="{BE9E7F79-4599-4D11-8127-084DF0E06FA8}" srcOrd="0" destOrd="0" presId="urn:microsoft.com/office/officeart/2018/2/layout/IconCircleList"/>
    <dgm:cxn modelId="{F112CB12-8518-43DA-B1EA-EAFAB952B743}" type="presParOf" srcId="{BE9E7F79-4599-4D11-8127-084DF0E06FA8}" destId="{D5CA5BCC-1549-46C9-967F-DB88EDDC765F}" srcOrd="0" destOrd="0" presId="urn:microsoft.com/office/officeart/2018/2/layout/IconCircleList"/>
    <dgm:cxn modelId="{349123E7-F7A6-4913-A402-C2BD66ABC7F7}" type="presParOf" srcId="{D5CA5BCC-1549-46C9-967F-DB88EDDC765F}" destId="{0F034307-CBA3-4084-9585-7D3BDED9E0D5}" srcOrd="0" destOrd="0" presId="urn:microsoft.com/office/officeart/2018/2/layout/IconCircleList"/>
    <dgm:cxn modelId="{D286D409-2C0D-453C-98EA-2438839913D7}" type="presParOf" srcId="{D5CA5BCC-1549-46C9-967F-DB88EDDC765F}" destId="{78DC6AFA-7360-4A09-A0B0-7557B5A87EF7}" srcOrd="1" destOrd="0" presId="urn:microsoft.com/office/officeart/2018/2/layout/IconCircleList"/>
    <dgm:cxn modelId="{072AFC40-86B7-4AE5-838E-7B19D4CEBF8F}" type="presParOf" srcId="{D5CA5BCC-1549-46C9-967F-DB88EDDC765F}" destId="{EC09E2F2-2278-4F4A-8570-8E084D3FC01B}" srcOrd="2" destOrd="0" presId="urn:microsoft.com/office/officeart/2018/2/layout/IconCircleList"/>
    <dgm:cxn modelId="{E7A1CB13-BBE0-4D50-9757-DF088B208FD7}" type="presParOf" srcId="{D5CA5BCC-1549-46C9-967F-DB88EDDC765F}" destId="{6D8D5609-BA94-4AF9-B2C6-EA3363936DFD}" srcOrd="3" destOrd="0" presId="urn:microsoft.com/office/officeart/2018/2/layout/IconCircleList"/>
    <dgm:cxn modelId="{F7C1FFE4-F35A-4ADC-8777-36FF8F4E4EA1}" type="presParOf" srcId="{BE9E7F79-4599-4D11-8127-084DF0E06FA8}" destId="{2100F2FA-E4AF-491B-B6EB-279B2DC6728A}" srcOrd="1" destOrd="0" presId="urn:microsoft.com/office/officeart/2018/2/layout/IconCircleList"/>
    <dgm:cxn modelId="{93BC02B5-3D61-4BE3-AC2A-FE9F90C4949E}" type="presParOf" srcId="{BE9E7F79-4599-4D11-8127-084DF0E06FA8}" destId="{F84C34B2-4C05-4A87-A000-86AF058C90B8}" srcOrd="2" destOrd="0" presId="urn:microsoft.com/office/officeart/2018/2/layout/IconCircleList"/>
    <dgm:cxn modelId="{D6F7C01F-BB83-430D-8CD7-704D8F3E643D}" type="presParOf" srcId="{F84C34B2-4C05-4A87-A000-86AF058C90B8}" destId="{CE8B7C81-C7F7-4F45-B0E6-95A08957608E}" srcOrd="0" destOrd="0" presId="urn:microsoft.com/office/officeart/2018/2/layout/IconCircleList"/>
    <dgm:cxn modelId="{0A8FD27D-B2AF-4D60-B039-98E724DBF70D}" type="presParOf" srcId="{F84C34B2-4C05-4A87-A000-86AF058C90B8}" destId="{9E195AAC-5136-4182-883E-5B87CD206561}" srcOrd="1" destOrd="0" presId="urn:microsoft.com/office/officeart/2018/2/layout/IconCircleList"/>
    <dgm:cxn modelId="{71E3AEE2-83F6-4CE2-96F7-31F0424F4C78}" type="presParOf" srcId="{F84C34B2-4C05-4A87-A000-86AF058C90B8}" destId="{82FA8520-C127-4980-92F8-78A323EBDEFB}" srcOrd="2" destOrd="0" presId="urn:microsoft.com/office/officeart/2018/2/layout/IconCircleList"/>
    <dgm:cxn modelId="{340348F6-1ACC-4E67-9CD3-DC681E394CC7}" type="presParOf" srcId="{F84C34B2-4C05-4A87-A000-86AF058C90B8}" destId="{2746AA6F-59A3-478F-ACF8-93E16BC287FD}" srcOrd="3" destOrd="0" presId="urn:microsoft.com/office/officeart/2018/2/layout/IconCircleList"/>
    <dgm:cxn modelId="{6BA1F3BF-434E-447B-BAB4-B9BCED0070C8}" type="presParOf" srcId="{BE9E7F79-4599-4D11-8127-084DF0E06FA8}" destId="{7E4F3467-5584-4C91-A50A-81B5C64060D7}" srcOrd="3" destOrd="0" presId="urn:microsoft.com/office/officeart/2018/2/layout/IconCircleList"/>
    <dgm:cxn modelId="{E0BDCE26-DFB6-4EBC-B914-A270AC2294D6}" type="presParOf" srcId="{BE9E7F79-4599-4D11-8127-084DF0E06FA8}" destId="{C0E61A39-387C-4729-9841-BF3CB1301C9B}" srcOrd="4" destOrd="0" presId="urn:microsoft.com/office/officeart/2018/2/layout/IconCircleList"/>
    <dgm:cxn modelId="{25CA39F9-096C-4DB3-8B06-585CBA4AFAF0}" type="presParOf" srcId="{C0E61A39-387C-4729-9841-BF3CB1301C9B}" destId="{69C70605-A1FB-4BAD-976E-8593F67003BC}" srcOrd="0" destOrd="0" presId="urn:microsoft.com/office/officeart/2018/2/layout/IconCircleList"/>
    <dgm:cxn modelId="{AD4FC906-E603-40EC-84BC-30E0EC8ED353}" type="presParOf" srcId="{C0E61A39-387C-4729-9841-BF3CB1301C9B}" destId="{23B1F970-8293-4D4E-A2BD-277720B109EC}" srcOrd="1" destOrd="0" presId="urn:microsoft.com/office/officeart/2018/2/layout/IconCircleList"/>
    <dgm:cxn modelId="{B55605C5-147A-4823-A238-F91D7F5724D4}" type="presParOf" srcId="{C0E61A39-387C-4729-9841-BF3CB1301C9B}" destId="{87509F99-73D8-4824-BA14-6777A2B06A70}" srcOrd="2" destOrd="0" presId="urn:microsoft.com/office/officeart/2018/2/layout/IconCircleList"/>
    <dgm:cxn modelId="{0418366B-E84B-4E9C-98C3-904BFF455D67}" type="presParOf" srcId="{C0E61A39-387C-4729-9841-BF3CB1301C9B}" destId="{5C2EB94A-FBE3-4CFD-8E4C-4D1ABAC8170D}" srcOrd="3" destOrd="0" presId="urn:microsoft.com/office/officeart/2018/2/layout/IconCircleList"/>
    <dgm:cxn modelId="{FAC2C01E-E3E8-47D3-A069-E625C481BADC}" type="presParOf" srcId="{BE9E7F79-4599-4D11-8127-084DF0E06FA8}" destId="{DE138077-AEE2-467A-8C7D-00513FA4A426}" srcOrd="5" destOrd="0" presId="urn:microsoft.com/office/officeart/2018/2/layout/IconCircleList"/>
    <dgm:cxn modelId="{6D377F15-0A7D-4A08-B19C-0076156477E1}" type="presParOf" srcId="{BE9E7F79-4599-4D11-8127-084DF0E06FA8}" destId="{8AD53990-BC66-415C-9B6F-B6769F510933}" srcOrd="6" destOrd="0" presId="urn:microsoft.com/office/officeart/2018/2/layout/IconCircleList"/>
    <dgm:cxn modelId="{DC962C0E-5FB8-4F8D-8E38-9653A7163289}" type="presParOf" srcId="{8AD53990-BC66-415C-9B6F-B6769F510933}" destId="{12D3EF54-FB30-49EF-B3F8-A2B4F23CE785}" srcOrd="0" destOrd="0" presId="urn:microsoft.com/office/officeart/2018/2/layout/IconCircleList"/>
    <dgm:cxn modelId="{40623A3F-E780-40EF-B77E-153ED58297C3}" type="presParOf" srcId="{8AD53990-BC66-415C-9B6F-B6769F510933}" destId="{74D478D3-FCC7-4F61-86A5-12B011A52DC9}" srcOrd="1" destOrd="0" presId="urn:microsoft.com/office/officeart/2018/2/layout/IconCircleList"/>
    <dgm:cxn modelId="{9038A509-3FEE-45C2-9493-43EE675EDC8D}" type="presParOf" srcId="{8AD53990-BC66-415C-9B6F-B6769F510933}" destId="{6EB6BAB2-B4D5-4785-A3E4-96CD847343D1}" srcOrd="2" destOrd="0" presId="urn:microsoft.com/office/officeart/2018/2/layout/IconCircleList"/>
    <dgm:cxn modelId="{F1205AF3-2BC4-4624-8C6E-4FBEA6A5EF20}" type="presParOf" srcId="{8AD53990-BC66-415C-9B6F-B6769F510933}" destId="{D8B6A3D5-9432-488B-9768-17F1E78A45CD}" srcOrd="3" destOrd="0" presId="urn:microsoft.com/office/officeart/2018/2/layout/IconCircleList"/>
    <dgm:cxn modelId="{ABD47211-0166-4D68-849C-97C31DDEA5F2}" type="presParOf" srcId="{BE9E7F79-4599-4D11-8127-084DF0E06FA8}" destId="{DBEDA1B0-4F02-4BCF-BC5E-01711C47E40C}" srcOrd="7" destOrd="0" presId="urn:microsoft.com/office/officeart/2018/2/layout/IconCircleList"/>
    <dgm:cxn modelId="{1FCA81A8-94AD-4CD3-B8B2-DDF640FAEB05}" type="presParOf" srcId="{BE9E7F79-4599-4D11-8127-084DF0E06FA8}" destId="{60A2BE75-F7D9-46E0-9B31-B7C35B583565}" srcOrd="8" destOrd="0" presId="urn:microsoft.com/office/officeart/2018/2/layout/IconCircleList"/>
    <dgm:cxn modelId="{08A33164-824D-4120-95D4-94A009239400}" type="presParOf" srcId="{60A2BE75-F7D9-46E0-9B31-B7C35B583565}" destId="{AD392B91-3D43-46BF-99B1-90738B82CD9B}" srcOrd="0" destOrd="0" presId="urn:microsoft.com/office/officeart/2018/2/layout/IconCircleList"/>
    <dgm:cxn modelId="{98D923D5-445B-4914-AC23-4A84B896DE82}" type="presParOf" srcId="{60A2BE75-F7D9-46E0-9B31-B7C35B583565}" destId="{4B7F0F96-0909-4F20-9C86-17D34B4BCBB5}" srcOrd="1" destOrd="0" presId="urn:microsoft.com/office/officeart/2018/2/layout/IconCircleList"/>
    <dgm:cxn modelId="{B61DE080-7100-4C41-A649-79F0D3EB8924}" type="presParOf" srcId="{60A2BE75-F7D9-46E0-9B31-B7C35B583565}" destId="{470AC08D-4181-444F-9A36-195C7021FC00}" srcOrd="2" destOrd="0" presId="urn:microsoft.com/office/officeart/2018/2/layout/IconCircleList"/>
    <dgm:cxn modelId="{5D9A207B-148A-4E17-B93C-26D8D01929FB}" type="presParOf" srcId="{60A2BE75-F7D9-46E0-9B31-B7C35B583565}" destId="{1BB9B89F-2B75-4E4D-B82D-7EE184E5CEAE}"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D38E9CA8-224D-4A89-B963-FE6714A822F3}"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359F1D08-E41B-4AC4-83B9-5A4EA55255E6}">
      <dgm:prSet/>
      <dgm:spPr/>
      <dgm:t>
        <a:bodyPr/>
        <a:lstStyle/>
        <a:p>
          <a:r>
            <a:rPr lang="en-US"/>
            <a:t>HUD-mandated income evaluation form (rent calculation)</a:t>
          </a:r>
        </a:p>
      </dgm:t>
    </dgm:pt>
    <dgm:pt modelId="{2702AA87-A592-4665-B0C1-AA9AAFF483DD}" type="parTrans" cxnId="{F9B432F2-4019-47FC-A628-676E343DACCD}">
      <dgm:prSet/>
      <dgm:spPr/>
      <dgm:t>
        <a:bodyPr/>
        <a:lstStyle/>
        <a:p>
          <a:endParaRPr lang="en-US"/>
        </a:p>
      </dgm:t>
    </dgm:pt>
    <dgm:pt modelId="{2209A8F4-89E0-4951-9D90-9398FA726EB9}" type="sibTrans" cxnId="{F9B432F2-4019-47FC-A628-676E343DACCD}">
      <dgm:prSet/>
      <dgm:spPr/>
      <dgm:t>
        <a:bodyPr/>
        <a:lstStyle/>
        <a:p>
          <a:endParaRPr lang="en-US"/>
        </a:p>
      </dgm:t>
    </dgm:pt>
    <dgm:pt modelId="{357413FC-3B9A-4B65-8F2E-9C3DFB1990B3}">
      <dgm:prSet/>
      <dgm:spPr/>
      <dgm:t>
        <a:bodyPr/>
        <a:lstStyle/>
        <a:p>
          <a:r>
            <a:rPr lang="en-US"/>
            <a:t>Source documents for the assets held by the program participant and income received prior to the date of evaluation</a:t>
          </a:r>
        </a:p>
      </dgm:t>
    </dgm:pt>
    <dgm:pt modelId="{7B43C0BD-5033-4091-A502-D44D1960B786}" type="parTrans" cxnId="{06E6066B-9C5D-4BB8-8CC1-61D4F99CAEBA}">
      <dgm:prSet/>
      <dgm:spPr/>
      <dgm:t>
        <a:bodyPr/>
        <a:lstStyle/>
        <a:p>
          <a:endParaRPr lang="en-US"/>
        </a:p>
      </dgm:t>
    </dgm:pt>
    <dgm:pt modelId="{3FD76ACC-CC57-4BD1-AB1A-CC14B2FAFAD4}" type="sibTrans" cxnId="{06E6066B-9C5D-4BB8-8CC1-61D4F99CAEBA}">
      <dgm:prSet/>
      <dgm:spPr/>
      <dgm:t>
        <a:bodyPr/>
        <a:lstStyle/>
        <a:p>
          <a:endParaRPr lang="en-US"/>
        </a:p>
      </dgm:t>
    </dgm:pt>
    <dgm:pt modelId="{C151D5ED-EB30-49DB-A88B-73BCA184F5FB}">
      <dgm:prSet/>
      <dgm:spPr/>
      <dgm:t>
        <a:bodyPr/>
        <a:lstStyle/>
        <a:p>
          <a:endParaRPr lang="en-US" dirty="0"/>
        </a:p>
      </dgm:t>
    </dgm:pt>
    <dgm:pt modelId="{7B8505C5-3545-47C6-86D4-982E2172B40C}" type="parTrans" cxnId="{4257D19B-4129-4DB6-AE5D-F2CC2316D0AA}">
      <dgm:prSet/>
      <dgm:spPr/>
      <dgm:t>
        <a:bodyPr/>
        <a:lstStyle/>
        <a:p>
          <a:endParaRPr lang="en-US"/>
        </a:p>
      </dgm:t>
    </dgm:pt>
    <dgm:pt modelId="{1BC0C2F7-8390-42D3-9696-DAFD5B24CD19}" type="sibTrans" cxnId="{4257D19B-4129-4DB6-AE5D-F2CC2316D0AA}">
      <dgm:prSet/>
      <dgm:spPr/>
      <dgm:t>
        <a:bodyPr/>
        <a:lstStyle/>
        <a:p>
          <a:endParaRPr lang="en-US"/>
        </a:p>
      </dgm:t>
    </dgm:pt>
    <dgm:pt modelId="{12661AF7-0893-C742-B89E-84B5D7BF43F9}" type="pres">
      <dgm:prSet presAssocID="{D38E9CA8-224D-4A89-B963-FE6714A822F3}" presName="linear" presStyleCnt="0">
        <dgm:presLayoutVars>
          <dgm:animLvl val="lvl"/>
          <dgm:resizeHandles val="exact"/>
        </dgm:presLayoutVars>
      </dgm:prSet>
      <dgm:spPr/>
    </dgm:pt>
    <dgm:pt modelId="{A515F479-C986-1746-BF07-1BC07E8F9AC1}" type="pres">
      <dgm:prSet presAssocID="{359F1D08-E41B-4AC4-83B9-5A4EA55255E6}" presName="parentText" presStyleLbl="node1" presStyleIdx="0" presStyleCnt="2">
        <dgm:presLayoutVars>
          <dgm:chMax val="0"/>
          <dgm:bulletEnabled val="1"/>
        </dgm:presLayoutVars>
      </dgm:prSet>
      <dgm:spPr/>
    </dgm:pt>
    <dgm:pt modelId="{384DD843-B67A-334C-95FC-7CB147167A40}" type="pres">
      <dgm:prSet presAssocID="{2209A8F4-89E0-4951-9D90-9398FA726EB9}" presName="spacer" presStyleCnt="0"/>
      <dgm:spPr/>
    </dgm:pt>
    <dgm:pt modelId="{7BFDDFE2-AD9E-5B4C-BD6E-57A43DADA3D6}" type="pres">
      <dgm:prSet presAssocID="{357413FC-3B9A-4B65-8F2E-9C3DFB1990B3}" presName="parentText" presStyleLbl="node1" presStyleIdx="1" presStyleCnt="2">
        <dgm:presLayoutVars>
          <dgm:chMax val="0"/>
          <dgm:bulletEnabled val="1"/>
        </dgm:presLayoutVars>
      </dgm:prSet>
      <dgm:spPr/>
    </dgm:pt>
    <dgm:pt modelId="{F09A1D83-D83F-4442-8171-40DAB4C31009}" type="pres">
      <dgm:prSet presAssocID="{357413FC-3B9A-4B65-8F2E-9C3DFB1990B3}" presName="childText" presStyleLbl="revTx" presStyleIdx="0" presStyleCnt="1">
        <dgm:presLayoutVars>
          <dgm:bulletEnabled val="1"/>
        </dgm:presLayoutVars>
      </dgm:prSet>
      <dgm:spPr/>
    </dgm:pt>
  </dgm:ptLst>
  <dgm:cxnLst>
    <dgm:cxn modelId="{CD35E93B-E754-B542-B10F-9C0E7577C5CB}" type="presOf" srcId="{359F1D08-E41B-4AC4-83B9-5A4EA55255E6}" destId="{A515F479-C986-1746-BF07-1BC07E8F9AC1}" srcOrd="0" destOrd="0" presId="urn:microsoft.com/office/officeart/2005/8/layout/vList2"/>
    <dgm:cxn modelId="{18042754-3CB3-8F49-BEA3-F812325B49AB}" type="presOf" srcId="{357413FC-3B9A-4B65-8F2E-9C3DFB1990B3}" destId="{7BFDDFE2-AD9E-5B4C-BD6E-57A43DADA3D6}" srcOrd="0" destOrd="0" presId="urn:microsoft.com/office/officeart/2005/8/layout/vList2"/>
    <dgm:cxn modelId="{06E6066B-9C5D-4BB8-8CC1-61D4F99CAEBA}" srcId="{D38E9CA8-224D-4A89-B963-FE6714A822F3}" destId="{357413FC-3B9A-4B65-8F2E-9C3DFB1990B3}" srcOrd="1" destOrd="0" parTransId="{7B43C0BD-5033-4091-A502-D44D1960B786}" sibTransId="{3FD76ACC-CC57-4BD1-AB1A-CC14B2FAFAD4}"/>
    <dgm:cxn modelId="{804D3183-D606-DB40-A951-E8B3AA1DFCB1}" type="presOf" srcId="{D38E9CA8-224D-4A89-B963-FE6714A822F3}" destId="{12661AF7-0893-C742-B89E-84B5D7BF43F9}" srcOrd="0" destOrd="0" presId="urn:microsoft.com/office/officeart/2005/8/layout/vList2"/>
    <dgm:cxn modelId="{89FF3B98-7050-2F42-A269-4C25C6EB6E5E}" type="presOf" srcId="{C151D5ED-EB30-49DB-A88B-73BCA184F5FB}" destId="{F09A1D83-D83F-4442-8171-40DAB4C31009}" srcOrd="0" destOrd="0" presId="urn:microsoft.com/office/officeart/2005/8/layout/vList2"/>
    <dgm:cxn modelId="{4257D19B-4129-4DB6-AE5D-F2CC2316D0AA}" srcId="{357413FC-3B9A-4B65-8F2E-9C3DFB1990B3}" destId="{C151D5ED-EB30-49DB-A88B-73BCA184F5FB}" srcOrd="0" destOrd="0" parTransId="{7B8505C5-3545-47C6-86D4-982E2172B40C}" sibTransId="{1BC0C2F7-8390-42D3-9696-DAFD5B24CD19}"/>
    <dgm:cxn modelId="{F9B432F2-4019-47FC-A628-676E343DACCD}" srcId="{D38E9CA8-224D-4A89-B963-FE6714A822F3}" destId="{359F1D08-E41B-4AC4-83B9-5A4EA55255E6}" srcOrd="0" destOrd="0" parTransId="{2702AA87-A592-4665-B0C1-AA9AAFF483DD}" sibTransId="{2209A8F4-89E0-4951-9D90-9398FA726EB9}"/>
    <dgm:cxn modelId="{135EB3E2-E996-5746-8E14-A8BC0349D5A8}" type="presParOf" srcId="{12661AF7-0893-C742-B89E-84B5D7BF43F9}" destId="{A515F479-C986-1746-BF07-1BC07E8F9AC1}" srcOrd="0" destOrd="0" presId="urn:microsoft.com/office/officeart/2005/8/layout/vList2"/>
    <dgm:cxn modelId="{A7FCA9FA-F1B8-444C-804F-EFC62879EA83}" type="presParOf" srcId="{12661AF7-0893-C742-B89E-84B5D7BF43F9}" destId="{384DD843-B67A-334C-95FC-7CB147167A40}" srcOrd="1" destOrd="0" presId="urn:microsoft.com/office/officeart/2005/8/layout/vList2"/>
    <dgm:cxn modelId="{4D5452F6-D552-6342-A2DF-A50048F0EA50}" type="presParOf" srcId="{12661AF7-0893-C742-B89E-84B5D7BF43F9}" destId="{7BFDDFE2-AD9E-5B4C-BD6E-57A43DADA3D6}" srcOrd="2" destOrd="0" presId="urn:microsoft.com/office/officeart/2005/8/layout/vList2"/>
    <dgm:cxn modelId="{E6FB39AB-24D1-4C43-8891-B1E2247DE99B}" type="presParOf" srcId="{12661AF7-0893-C742-B89E-84B5D7BF43F9}" destId="{F09A1D83-D83F-4442-8171-40DAB4C31009}"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8A53CC-5861-4650-927B-3214CB4DC941}"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26110B02-E9CB-47DC-A061-9E8D373C04F7}">
      <dgm:prSet custT="1"/>
      <dgm:spPr/>
      <dgm:t>
        <a:bodyPr/>
        <a:lstStyle/>
        <a:p>
          <a:r>
            <a:rPr lang="en-US" sz="1600" dirty="0"/>
            <a:t>People should not remain homeless waiting for documentation</a:t>
          </a:r>
        </a:p>
      </dgm:t>
    </dgm:pt>
    <dgm:pt modelId="{4541700B-265C-427D-9A02-4C83B9165A93}" type="parTrans" cxnId="{941AB23B-C610-4D42-AA54-995E616F700A}">
      <dgm:prSet/>
      <dgm:spPr/>
      <dgm:t>
        <a:bodyPr/>
        <a:lstStyle/>
        <a:p>
          <a:endParaRPr lang="en-US"/>
        </a:p>
      </dgm:t>
    </dgm:pt>
    <dgm:pt modelId="{0754508A-0B60-4229-8F0F-52C892E8DAE1}" type="sibTrans" cxnId="{941AB23B-C610-4D42-AA54-995E616F700A}">
      <dgm:prSet/>
      <dgm:spPr/>
      <dgm:t>
        <a:bodyPr/>
        <a:lstStyle/>
        <a:p>
          <a:endParaRPr lang="en-US"/>
        </a:p>
      </dgm:t>
    </dgm:pt>
    <dgm:pt modelId="{65CC46BD-40F7-47BE-80C5-07B386992A9E}">
      <dgm:prSet custT="1"/>
      <dgm:spPr/>
      <dgm:t>
        <a:bodyPr/>
        <a:lstStyle/>
        <a:p>
          <a:r>
            <a:rPr lang="en-US" sz="1600" dirty="0"/>
            <a:t>Time homeless can be completed </a:t>
          </a:r>
          <a:r>
            <a:rPr lang="en-US" sz="1600" b="1" dirty="0"/>
            <a:t>within 180 days </a:t>
          </a:r>
          <a:r>
            <a:rPr lang="en-US" sz="1600" dirty="0"/>
            <a:t>of housing in the PSH Program</a:t>
          </a:r>
        </a:p>
      </dgm:t>
    </dgm:pt>
    <dgm:pt modelId="{69C71995-DAA6-423F-B59C-92D252FF3F6D}" type="parTrans" cxnId="{803E43E1-198F-4E81-8D31-C92D46F6B38E}">
      <dgm:prSet/>
      <dgm:spPr/>
      <dgm:t>
        <a:bodyPr/>
        <a:lstStyle/>
        <a:p>
          <a:endParaRPr lang="en-US"/>
        </a:p>
      </dgm:t>
    </dgm:pt>
    <dgm:pt modelId="{AF804B7B-4EB2-465B-B86A-E4A4F7FD3E3F}" type="sibTrans" cxnId="{803E43E1-198F-4E81-8D31-C92D46F6B38E}">
      <dgm:prSet/>
      <dgm:spPr/>
      <dgm:t>
        <a:bodyPr/>
        <a:lstStyle/>
        <a:p>
          <a:endParaRPr lang="en-US"/>
        </a:p>
      </dgm:t>
    </dgm:pt>
    <dgm:pt modelId="{F45DD905-5D9E-4E25-8770-8998945C0870}">
      <dgm:prSet custT="1"/>
      <dgm:spPr/>
      <dgm:t>
        <a:bodyPr/>
        <a:lstStyle/>
        <a:p>
          <a:r>
            <a:rPr lang="en-US" sz="1600" dirty="0"/>
            <a:t>Disability documentation can be completed </a:t>
          </a:r>
          <a:r>
            <a:rPr lang="en-US" sz="1600" b="1" dirty="0"/>
            <a:t>within 90 days </a:t>
          </a:r>
          <a:r>
            <a:rPr lang="en-US" sz="1600" dirty="0"/>
            <a:t>of housing in the PSH Program</a:t>
          </a:r>
        </a:p>
      </dgm:t>
    </dgm:pt>
    <dgm:pt modelId="{8280D98C-AF0C-4D45-B922-F796C5103454}" type="parTrans" cxnId="{3EEE51A5-7AE5-4786-834E-D3C2FD0CE944}">
      <dgm:prSet/>
      <dgm:spPr/>
      <dgm:t>
        <a:bodyPr/>
        <a:lstStyle/>
        <a:p>
          <a:endParaRPr lang="en-US"/>
        </a:p>
      </dgm:t>
    </dgm:pt>
    <dgm:pt modelId="{BF649B9D-1BB0-43B8-8165-A59992DE6865}" type="sibTrans" cxnId="{3EEE51A5-7AE5-4786-834E-D3C2FD0CE944}">
      <dgm:prSet/>
      <dgm:spPr/>
      <dgm:t>
        <a:bodyPr/>
        <a:lstStyle/>
        <a:p>
          <a:endParaRPr lang="en-US"/>
        </a:p>
      </dgm:t>
    </dgm:pt>
    <dgm:pt modelId="{2000A3AA-B0D9-4027-9283-CF380493F5A5}">
      <dgm:prSet custT="1"/>
      <dgm:spPr/>
      <dgm:t>
        <a:bodyPr/>
        <a:lstStyle/>
        <a:p>
          <a:r>
            <a:rPr lang="en-US" sz="1400" dirty="0"/>
            <a:t>Until proper documentation can be completed within the approved timeframes, self-certification for time homeless and case manager observation for disability will suffice</a:t>
          </a:r>
        </a:p>
      </dgm:t>
    </dgm:pt>
    <dgm:pt modelId="{BBA8B8DB-813A-4A54-A606-F009EF52234A}" type="parTrans" cxnId="{C3CAD4BF-BBEE-460B-A58B-546AD392BC72}">
      <dgm:prSet/>
      <dgm:spPr/>
      <dgm:t>
        <a:bodyPr/>
        <a:lstStyle/>
        <a:p>
          <a:endParaRPr lang="en-US"/>
        </a:p>
      </dgm:t>
    </dgm:pt>
    <dgm:pt modelId="{D2F735BD-9436-448E-8E91-9D29DF01CA6F}" type="sibTrans" cxnId="{C3CAD4BF-BBEE-460B-A58B-546AD392BC72}">
      <dgm:prSet/>
      <dgm:spPr/>
      <dgm:t>
        <a:bodyPr/>
        <a:lstStyle/>
        <a:p>
          <a:endParaRPr lang="en-US"/>
        </a:p>
      </dgm:t>
    </dgm:pt>
    <dgm:pt modelId="{2487C415-47ED-8C43-963C-69972345A4EB}" type="pres">
      <dgm:prSet presAssocID="{958A53CC-5861-4650-927B-3214CB4DC941}" presName="linear" presStyleCnt="0">
        <dgm:presLayoutVars>
          <dgm:animLvl val="lvl"/>
          <dgm:resizeHandles val="exact"/>
        </dgm:presLayoutVars>
      </dgm:prSet>
      <dgm:spPr/>
    </dgm:pt>
    <dgm:pt modelId="{8DCF9238-59E5-D34A-9C64-70D32ABE8F17}" type="pres">
      <dgm:prSet presAssocID="{26110B02-E9CB-47DC-A061-9E8D373C04F7}" presName="parentText" presStyleLbl="node1" presStyleIdx="0" presStyleCnt="4">
        <dgm:presLayoutVars>
          <dgm:chMax val="0"/>
          <dgm:bulletEnabled val="1"/>
        </dgm:presLayoutVars>
      </dgm:prSet>
      <dgm:spPr/>
    </dgm:pt>
    <dgm:pt modelId="{034F04E1-90E6-F84D-8CF8-0D744395E124}" type="pres">
      <dgm:prSet presAssocID="{0754508A-0B60-4229-8F0F-52C892E8DAE1}" presName="spacer" presStyleCnt="0"/>
      <dgm:spPr/>
    </dgm:pt>
    <dgm:pt modelId="{F2734535-C5EF-0247-B804-D37DA7A9EC0F}" type="pres">
      <dgm:prSet presAssocID="{65CC46BD-40F7-47BE-80C5-07B386992A9E}" presName="parentText" presStyleLbl="node1" presStyleIdx="1" presStyleCnt="4">
        <dgm:presLayoutVars>
          <dgm:chMax val="0"/>
          <dgm:bulletEnabled val="1"/>
        </dgm:presLayoutVars>
      </dgm:prSet>
      <dgm:spPr/>
    </dgm:pt>
    <dgm:pt modelId="{4167BC5E-8909-7A4D-AC10-0F9993D446FD}" type="pres">
      <dgm:prSet presAssocID="{AF804B7B-4EB2-465B-B86A-E4A4F7FD3E3F}" presName="spacer" presStyleCnt="0"/>
      <dgm:spPr/>
    </dgm:pt>
    <dgm:pt modelId="{D91C3648-2471-BB4E-B71C-47E235413AA7}" type="pres">
      <dgm:prSet presAssocID="{F45DD905-5D9E-4E25-8770-8998945C0870}" presName="parentText" presStyleLbl="node1" presStyleIdx="2" presStyleCnt="4">
        <dgm:presLayoutVars>
          <dgm:chMax val="0"/>
          <dgm:bulletEnabled val="1"/>
        </dgm:presLayoutVars>
      </dgm:prSet>
      <dgm:spPr/>
    </dgm:pt>
    <dgm:pt modelId="{D91BEE65-11BE-604C-87ED-229922426FF3}" type="pres">
      <dgm:prSet presAssocID="{BF649B9D-1BB0-43B8-8165-A59992DE6865}" presName="spacer" presStyleCnt="0"/>
      <dgm:spPr/>
    </dgm:pt>
    <dgm:pt modelId="{39BC200D-4584-DB4A-B04F-7038D771D667}" type="pres">
      <dgm:prSet presAssocID="{2000A3AA-B0D9-4027-9283-CF380493F5A5}" presName="parentText" presStyleLbl="node1" presStyleIdx="3" presStyleCnt="4">
        <dgm:presLayoutVars>
          <dgm:chMax val="0"/>
          <dgm:bulletEnabled val="1"/>
        </dgm:presLayoutVars>
      </dgm:prSet>
      <dgm:spPr/>
    </dgm:pt>
  </dgm:ptLst>
  <dgm:cxnLst>
    <dgm:cxn modelId="{22E68008-DC45-8641-9295-4069859EA051}" type="presOf" srcId="{F45DD905-5D9E-4E25-8770-8998945C0870}" destId="{D91C3648-2471-BB4E-B71C-47E235413AA7}" srcOrd="0" destOrd="0" presId="urn:microsoft.com/office/officeart/2005/8/layout/vList2"/>
    <dgm:cxn modelId="{EE354927-F196-A042-B09F-A8495E46CB8A}" type="presOf" srcId="{2000A3AA-B0D9-4027-9283-CF380493F5A5}" destId="{39BC200D-4584-DB4A-B04F-7038D771D667}" srcOrd="0" destOrd="0" presId="urn:microsoft.com/office/officeart/2005/8/layout/vList2"/>
    <dgm:cxn modelId="{941AB23B-C610-4D42-AA54-995E616F700A}" srcId="{958A53CC-5861-4650-927B-3214CB4DC941}" destId="{26110B02-E9CB-47DC-A061-9E8D373C04F7}" srcOrd="0" destOrd="0" parTransId="{4541700B-265C-427D-9A02-4C83B9165A93}" sibTransId="{0754508A-0B60-4229-8F0F-52C892E8DAE1}"/>
    <dgm:cxn modelId="{3FE20F75-2F1C-8143-A07A-C096F72DAE70}" type="presOf" srcId="{26110B02-E9CB-47DC-A061-9E8D373C04F7}" destId="{8DCF9238-59E5-D34A-9C64-70D32ABE8F17}" srcOrd="0" destOrd="0" presId="urn:microsoft.com/office/officeart/2005/8/layout/vList2"/>
    <dgm:cxn modelId="{315BA38A-8DA9-B945-A472-A0E095DF9A63}" type="presOf" srcId="{65CC46BD-40F7-47BE-80C5-07B386992A9E}" destId="{F2734535-C5EF-0247-B804-D37DA7A9EC0F}" srcOrd="0" destOrd="0" presId="urn:microsoft.com/office/officeart/2005/8/layout/vList2"/>
    <dgm:cxn modelId="{41E19B9E-25B2-4D43-823E-FEC0A5457CE8}" type="presOf" srcId="{958A53CC-5861-4650-927B-3214CB4DC941}" destId="{2487C415-47ED-8C43-963C-69972345A4EB}" srcOrd="0" destOrd="0" presId="urn:microsoft.com/office/officeart/2005/8/layout/vList2"/>
    <dgm:cxn modelId="{3EEE51A5-7AE5-4786-834E-D3C2FD0CE944}" srcId="{958A53CC-5861-4650-927B-3214CB4DC941}" destId="{F45DD905-5D9E-4E25-8770-8998945C0870}" srcOrd="2" destOrd="0" parTransId="{8280D98C-AF0C-4D45-B922-F796C5103454}" sibTransId="{BF649B9D-1BB0-43B8-8165-A59992DE6865}"/>
    <dgm:cxn modelId="{C3CAD4BF-BBEE-460B-A58B-546AD392BC72}" srcId="{958A53CC-5861-4650-927B-3214CB4DC941}" destId="{2000A3AA-B0D9-4027-9283-CF380493F5A5}" srcOrd="3" destOrd="0" parTransId="{BBA8B8DB-813A-4A54-A606-F009EF52234A}" sibTransId="{D2F735BD-9436-448E-8E91-9D29DF01CA6F}"/>
    <dgm:cxn modelId="{803E43E1-198F-4E81-8D31-C92D46F6B38E}" srcId="{958A53CC-5861-4650-927B-3214CB4DC941}" destId="{65CC46BD-40F7-47BE-80C5-07B386992A9E}" srcOrd="1" destOrd="0" parTransId="{69C71995-DAA6-423F-B59C-92D252FF3F6D}" sibTransId="{AF804B7B-4EB2-465B-B86A-E4A4F7FD3E3F}"/>
    <dgm:cxn modelId="{B3B30781-07FA-C242-8B97-A6605034188C}" type="presParOf" srcId="{2487C415-47ED-8C43-963C-69972345A4EB}" destId="{8DCF9238-59E5-D34A-9C64-70D32ABE8F17}" srcOrd="0" destOrd="0" presId="urn:microsoft.com/office/officeart/2005/8/layout/vList2"/>
    <dgm:cxn modelId="{2FF68616-7D37-C140-AD11-0D306AF29CBA}" type="presParOf" srcId="{2487C415-47ED-8C43-963C-69972345A4EB}" destId="{034F04E1-90E6-F84D-8CF8-0D744395E124}" srcOrd="1" destOrd="0" presId="urn:microsoft.com/office/officeart/2005/8/layout/vList2"/>
    <dgm:cxn modelId="{E79C2CC4-FC40-374C-8FC5-77A47083B7BE}" type="presParOf" srcId="{2487C415-47ED-8C43-963C-69972345A4EB}" destId="{F2734535-C5EF-0247-B804-D37DA7A9EC0F}" srcOrd="2" destOrd="0" presId="urn:microsoft.com/office/officeart/2005/8/layout/vList2"/>
    <dgm:cxn modelId="{3897530C-EC56-8B4B-9738-CEF2594AF04D}" type="presParOf" srcId="{2487C415-47ED-8C43-963C-69972345A4EB}" destId="{4167BC5E-8909-7A4D-AC10-0F9993D446FD}" srcOrd="3" destOrd="0" presId="urn:microsoft.com/office/officeart/2005/8/layout/vList2"/>
    <dgm:cxn modelId="{FDB79BFA-6F03-224F-BAB0-3772D7604217}" type="presParOf" srcId="{2487C415-47ED-8C43-963C-69972345A4EB}" destId="{D91C3648-2471-BB4E-B71C-47E235413AA7}" srcOrd="4" destOrd="0" presId="urn:microsoft.com/office/officeart/2005/8/layout/vList2"/>
    <dgm:cxn modelId="{E2A851F5-F56B-4541-900D-973A82AA7893}" type="presParOf" srcId="{2487C415-47ED-8C43-963C-69972345A4EB}" destId="{D91BEE65-11BE-604C-87ED-229922426FF3}" srcOrd="5" destOrd="0" presId="urn:microsoft.com/office/officeart/2005/8/layout/vList2"/>
    <dgm:cxn modelId="{A3B0D09B-50A7-C941-AA98-E451F7F9B290}" type="presParOf" srcId="{2487C415-47ED-8C43-963C-69972345A4EB}" destId="{39BC200D-4584-DB4A-B04F-7038D771D667}"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A6D156F3-94F2-3441-B67D-0F464EC88268}" type="doc">
      <dgm:prSet loTypeId="urn:microsoft.com/office/officeart/2005/8/layout/process4" loCatId="" qsTypeId="urn:microsoft.com/office/officeart/2005/8/quickstyle/simple5" qsCatId="simple" csTypeId="urn:microsoft.com/office/officeart/2005/8/colors/accent1_2" csCatId="accent1" phldr="1"/>
      <dgm:spPr/>
      <dgm:t>
        <a:bodyPr/>
        <a:lstStyle/>
        <a:p>
          <a:endParaRPr lang="en-US"/>
        </a:p>
      </dgm:t>
    </dgm:pt>
    <dgm:pt modelId="{064EFAF0-52DE-314E-952D-08C76F07548E}">
      <dgm:prSet phldrT="[Text]"/>
      <dgm:spPr/>
      <dgm:t>
        <a:bodyPr/>
        <a:lstStyle/>
        <a:p>
          <a:r>
            <a:rPr lang="en-US" b="1"/>
            <a:t>Record Creation</a:t>
          </a:r>
        </a:p>
      </dgm:t>
    </dgm:pt>
    <dgm:pt modelId="{9B221F9B-9DDB-B245-BE22-5852445172DA}" type="parTrans" cxnId="{5ECE0DF1-5559-4842-99E6-345CCBD58C4F}">
      <dgm:prSet/>
      <dgm:spPr/>
      <dgm:t>
        <a:bodyPr/>
        <a:lstStyle/>
        <a:p>
          <a:endParaRPr lang="en-US"/>
        </a:p>
      </dgm:t>
    </dgm:pt>
    <dgm:pt modelId="{1B7383B5-F581-0049-8BFC-7010AC365E84}" type="sibTrans" cxnId="{5ECE0DF1-5559-4842-99E6-345CCBD58C4F}">
      <dgm:prSet/>
      <dgm:spPr/>
      <dgm:t>
        <a:bodyPr/>
        <a:lstStyle/>
        <a:p>
          <a:endParaRPr lang="en-US"/>
        </a:p>
      </dgm:t>
    </dgm:pt>
    <dgm:pt modelId="{6EBB7BC2-C483-A94B-9AFD-3D6B3BA1CCFC}">
      <dgm:prSet phldrT="[Text]"/>
      <dgm:spPr/>
      <dgm:t>
        <a:bodyPr/>
        <a:lstStyle/>
        <a:p>
          <a:r>
            <a:rPr lang="en-US" b="1"/>
            <a:t>Project Entry</a:t>
          </a:r>
        </a:p>
      </dgm:t>
    </dgm:pt>
    <dgm:pt modelId="{304C461E-38E6-E344-9824-DA5C860D39B9}" type="parTrans" cxnId="{1328763A-69C1-AE43-9239-751260BE16EB}">
      <dgm:prSet/>
      <dgm:spPr/>
      <dgm:t>
        <a:bodyPr/>
        <a:lstStyle/>
        <a:p>
          <a:endParaRPr lang="en-US"/>
        </a:p>
      </dgm:t>
    </dgm:pt>
    <dgm:pt modelId="{EC3FCAFA-A4D9-1943-8BC5-311244D57C43}" type="sibTrans" cxnId="{1328763A-69C1-AE43-9239-751260BE16EB}">
      <dgm:prSet/>
      <dgm:spPr/>
      <dgm:t>
        <a:bodyPr/>
        <a:lstStyle/>
        <a:p>
          <a:endParaRPr lang="en-US"/>
        </a:p>
      </dgm:t>
    </dgm:pt>
    <dgm:pt modelId="{FCF98D7D-0B3F-A247-9B02-0380BED49847}">
      <dgm:prSet phldrT="[Text]"/>
      <dgm:spPr/>
      <dgm:t>
        <a:bodyPr/>
        <a:lstStyle/>
        <a:p>
          <a:r>
            <a:rPr lang="en-US" b="1"/>
            <a:t>Update</a:t>
          </a:r>
        </a:p>
      </dgm:t>
    </dgm:pt>
    <dgm:pt modelId="{18ACE848-61E3-2D42-A9E0-B8BD27EF7ED9}" type="parTrans" cxnId="{8C5A6507-5DA4-3647-976D-70D7D71C1885}">
      <dgm:prSet/>
      <dgm:spPr/>
      <dgm:t>
        <a:bodyPr/>
        <a:lstStyle/>
        <a:p>
          <a:endParaRPr lang="en-US"/>
        </a:p>
      </dgm:t>
    </dgm:pt>
    <dgm:pt modelId="{9577FD6B-A9A9-E848-A83E-EFF2207EA9F6}" type="sibTrans" cxnId="{8C5A6507-5DA4-3647-976D-70D7D71C1885}">
      <dgm:prSet/>
      <dgm:spPr/>
      <dgm:t>
        <a:bodyPr/>
        <a:lstStyle/>
        <a:p>
          <a:endParaRPr lang="en-US"/>
        </a:p>
      </dgm:t>
    </dgm:pt>
    <dgm:pt modelId="{476B4C01-835F-C345-86EA-C27CDD354586}">
      <dgm:prSet phldrT="[Text]"/>
      <dgm:spPr/>
      <dgm:t>
        <a:bodyPr/>
        <a:lstStyle/>
        <a:p>
          <a:r>
            <a:rPr lang="en-US" b="1"/>
            <a:t>Annual Assessment</a:t>
          </a:r>
        </a:p>
      </dgm:t>
    </dgm:pt>
    <dgm:pt modelId="{E6C03584-621D-4B49-8445-E5205A29D1BA}" type="parTrans" cxnId="{B17FA682-C0F5-0B44-AEBC-32ED95D07807}">
      <dgm:prSet/>
      <dgm:spPr/>
      <dgm:t>
        <a:bodyPr/>
        <a:lstStyle/>
        <a:p>
          <a:endParaRPr lang="en-US"/>
        </a:p>
      </dgm:t>
    </dgm:pt>
    <dgm:pt modelId="{5F0E5D98-38B6-D34B-BBE7-810573E7AB1C}" type="sibTrans" cxnId="{B17FA682-C0F5-0B44-AEBC-32ED95D07807}">
      <dgm:prSet/>
      <dgm:spPr/>
      <dgm:t>
        <a:bodyPr/>
        <a:lstStyle/>
        <a:p>
          <a:endParaRPr lang="en-US"/>
        </a:p>
      </dgm:t>
    </dgm:pt>
    <dgm:pt modelId="{71AAE2CB-9A3E-2746-B89B-7DA37C731059}">
      <dgm:prSet phldrT="[Text]"/>
      <dgm:spPr/>
      <dgm:t>
        <a:bodyPr/>
        <a:lstStyle/>
        <a:p>
          <a:r>
            <a:rPr lang="en-US" b="1"/>
            <a:t>Project Exit</a:t>
          </a:r>
        </a:p>
      </dgm:t>
    </dgm:pt>
    <dgm:pt modelId="{0E0B7168-29BB-A14F-BB52-3A5CC420B125}" type="parTrans" cxnId="{706EB72F-9C8F-DF48-ABB5-635A52B43CAB}">
      <dgm:prSet/>
      <dgm:spPr/>
      <dgm:t>
        <a:bodyPr/>
        <a:lstStyle/>
        <a:p>
          <a:endParaRPr lang="en-US"/>
        </a:p>
      </dgm:t>
    </dgm:pt>
    <dgm:pt modelId="{2BBF25C4-C139-CE4B-99AA-FB0962D5EAD6}" type="sibTrans" cxnId="{706EB72F-9C8F-DF48-ABB5-635A52B43CAB}">
      <dgm:prSet/>
      <dgm:spPr/>
      <dgm:t>
        <a:bodyPr/>
        <a:lstStyle/>
        <a:p>
          <a:endParaRPr lang="en-US"/>
        </a:p>
      </dgm:t>
    </dgm:pt>
    <dgm:pt modelId="{3A61D851-45CF-1A47-9B32-C49DCDBCD017}" type="pres">
      <dgm:prSet presAssocID="{A6D156F3-94F2-3441-B67D-0F464EC88268}" presName="Name0" presStyleCnt="0">
        <dgm:presLayoutVars>
          <dgm:dir/>
          <dgm:animLvl val="lvl"/>
          <dgm:resizeHandles val="exact"/>
        </dgm:presLayoutVars>
      </dgm:prSet>
      <dgm:spPr/>
    </dgm:pt>
    <dgm:pt modelId="{654A4997-609A-8C48-8DA4-C48FAD373288}" type="pres">
      <dgm:prSet presAssocID="{71AAE2CB-9A3E-2746-B89B-7DA37C731059}" presName="boxAndChildren" presStyleCnt="0"/>
      <dgm:spPr/>
    </dgm:pt>
    <dgm:pt modelId="{38388ADB-BEB0-3848-9541-C3EAB5D89632}" type="pres">
      <dgm:prSet presAssocID="{71AAE2CB-9A3E-2746-B89B-7DA37C731059}" presName="parentTextBox" presStyleLbl="node1" presStyleIdx="0" presStyleCnt="5"/>
      <dgm:spPr/>
    </dgm:pt>
    <dgm:pt modelId="{9782140B-C793-3D4E-9952-5E46008AD79E}" type="pres">
      <dgm:prSet presAssocID="{5F0E5D98-38B6-D34B-BBE7-810573E7AB1C}" presName="sp" presStyleCnt="0"/>
      <dgm:spPr/>
    </dgm:pt>
    <dgm:pt modelId="{8BA6C21A-912E-8649-840B-533ABC209648}" type="pres">
      <dgm:prSet presAssocID="{476B4C01-835F-C345-86EA-C27CDD354586}" presName="arrowAndChildren" presStyleCnt="0"/>
      <dgm:spPr/>
    </dgm:pt>
    <dgm:pt modelId="{A160C6FF-D38B-3048-BE4F-8E114D3C914C}" type="pres">
      <dgm:prSet presAssocID="{476B4C01-835F-C345-86EA-C27CDD354586}" presName="parentTextArrow" presStyleLbl="node1" presStyleIdx="1" presStyleCnt="5"/>
      <dgm:spPr/>
    </dgm:pt>
    <dgm:pt modelId="{AAD8D08C-7132-0940-BBA3-F3CE26D6A968}" type="pres">
      <dgm:prSet presAssocID="{9577FD6B-A9A9-E848-A83E-EFF2207EA9F6}" presName="sp" presStyleCnt="0"/>
      <dgm:spPr/>
    </dgm:pt>
    <dgm:pt modelId="{1DBEED76-8E9B-A241-960C-CAADF71F142F}" type="pres">
      <dgm:prSet presAssocID="{FCF98D7D-0B3F-A247-9B02-0380BED49847}" presName="arrowAndChildren" presStyleCnt="0"/>
      <dgm:spPr/>
    </dgm:pt>
    <dgm:pt modelId="{FC36FDE0-2C25-0F4F-A620-BEE17304160E}" type="pres">
      <dgm:prSet presAssocID="{FCF98D7D-0B3F-A247-9B02-0380BED49847}" presName="parentTextArrow" presStyleLbl="node1" presStyleIdx="2" presStyleCnt="5"/>
      <dgm:spPr/>
    </dgm:pt>
    <dgm:pt modelId="{1C937C7E-64F1-C54F-9D95-91DAFB8E56B1}" type="pres">
      <dgm:prSet presAssocID="{EC3FCAFA-A4D9-1943-8BC5-311244D57C43}" presName="sp" presStyleCnt="0"/>
      <dgm:spPr/>
    </dgm:pt>
    <dgm:pt modelId="{A9E81960-EECA-E34C-876F-15EAD699B9B5}" type="pres">
      <dgm:prSet presAssocID="{6EBB7BC2-C483-A94B-9AFD-3D6B3BA1CCFC}" presName="arrowAndChildren" presStyleCnt="0"/>
      <dgm:spPr/>
    </dgm:pt>
    <dgm:pt modelId="{0DF51207-6F8D-8444-9422-E4CE0384E052}" type="pres">
      <dgm:prSet presAssocID="{6EBB7BC2-C483-A94B-9AFD-3D6B3BA1CCFC}" presName="parentTextArrow" presStyleLbl="node1" presStyleIdx="3" presStyleCnt="5"/>
      <dgm:spPr/>
    </dgm:pt>
    <dgm:pt modelId="{6E19442D-D1BB-6C42-9FB0-CADB276EA188}" type="pres">
      <dgm:prSet presAssocID="{1B7383B5-F581-0049-8BFC-7010AC365E84}" presName="sp" presStyleCnt="0"/>
      <dgm:spPr/>
    </dgm:pt>
    <dgm:pt modelId="{60EE6FD4-E176-BB4E-B798-19A659CC46FA}" type="pres">
      <dgm:prSet presAssocID="{064EFAF0-52DE-314E-952D-08C76F07548E}" presName="arrowAndChildren" presStyleCnt="0"/>
      <dgm:spPr/>
    </dgm:pt>
    <dgm:pt modelId="{E8CF2F9E-963D-B843-9495-71C1BAD1050A}" type="pres">
      <dgm:prSet presAssocID="{064EFAF0-52DE-314E-952D-08C76F07548E}" presName="parentTextArrow" presStyleLbl="node1" presStyleIdx="4" presStyleCnt="5"/>
      <dgm:spPr/>
    </dgm:pt>
  </dgm:ptLst>
  <dgm:cxnLst>
    <dgm:cxn modelId="{8C5A6507-5DA4-3647-976D-70D7D71C1885}" srcId="{A6D156F3-94F2-3441-B67D-0F464EC88268}" destId="{FCF98D7D-0B3F-A247-9B02-0380BED49847}" srcOrd="2" destOrd="0" parTransId="{18ACE848-61E3-2D42-A9E0-B8BD27EF7ED9}" sibTransId="{9577FD6B-A9A9-E848-A83E-EFF2207EA9F6}"/>
    <dgm:cxn modelId="{65700C0B-5ACE-8842-86A9-2CDCAE9CC146}" type="presOf" srcId="{6EBB7BC2-C483-A94B-9AFD-3D6B3BA1CCFC}" destId="{0DF51207-6F8D-8444-9422-E4CE0384E052}" srcOrd="0" destOrd="0" presId="urn:microsoft.com/office/officeart/2005/8/layout/process4"/>
    <dgm:cxn modelId="{706EB72F-9C8F-DF48-ABB5-635A52B43CAB}" srcId="{A6D156F3-94F2-3441-B67D-0F464EC88268}" destId="{71AAE2CB-9A3E-2746-B89B-7DA37C731059}" srcOrd="4" destOrd="0" parTransId="{0E0B7168-29BB-A14F-BB52-3A5CC420B125}" sibTransId="{2BBF25C4-C139-CE4B-99AA-FB0962D5EAD6}"/>
    <dgm:cxn modelId="{1328763A-69C1-AE43-9239-751260BE16EB}" srcId="{A6D156F3-94F2-3441-B67D-0F464EC88268}" destId="{6EBB7BC2-C483-A94B-9AFD-3D6B3BA1CCFC}" srcOrd="1" destOrd="0" parTransId="{304C461E-38E6-E344-9824-DA5C860D39B9}" sibTransId="{EC3FCAFA-A4D9-1943-8BC5-311244D57C43}"/>
    <dgm:cxn modelId="{ADBA3951-80ED-2646-A30A-C4498D57390F}" type="presOf" srcId="{FCF98D7D-0B3F-A247-9B02-0380BED49847}" destId="{FC36FDE0-2C25-0F4F-A620-BEE17304160E}" srcOrd="0" destOrd="0" presId="urn:microsoft.com/office/officeart/2005/8/layout/process4"/>
    <dgm:cxn modelId="{B17FA682-C0F5-0B44-AEBC-32ED95D07807}" srcId="{A6D156F3-94F2-3441-B67D-0F464EC88268}" destId="{476B4C01-835F-C345-86EA-C27CDD354586}" srcOrd="3" destOrd="0" parTransId="{E6C03584-621D-4B49-8445-E5205A29D1BA}" sibTransId="{5F0E5D98-38B6-D34B-BBE7-810573E7AB1C}"/>
    <dgm:cxn modelId="{38DDFAA1-CFD1-8D42-B88D-47B17A76439E}" type="presOf" srcId="{064EFAF0-52DE-314E-952D-08C76F07548E}" destId="{E8CF2F9E-963D-B843-9495-71C1BAD1050A}" srcOrd="0" destOrd="0" presId="urn:microsoft.com/office/officeart/2005/8/layout/process4"/>
    <dgm:cxn modelId="{EED9D3B0-A6B3-9647-879D-5075FC032ACE}" type="presOf" srcId="{A6D156F3-94F2-3441-B67D-0F464EC88268}" destId="{3A61D851-45CF-1A47-9B32-C49DCDBCD017}" srcOrd="0" destOrd="0" presId="urn:microsoft.com/office/officeart/2005/8/layout/process4"/>
    <dgm:cxn modelId="{F2DB40D7-3E88-2046-8CE5-275596166E14}" type="presOf" srcId="{476B4C01-835F-C345-86EA-C27CDD354586}" destId="{A160C6FF-D38B-3048-BE4F-8E114D3C914C}" srcOrd="0" destOrd="0" presId="urn:microsoft.com/office/officeart/2005/8/layout/process4"/>
    <dgm:cxn modelId="{0C2BF4D9-72F2-E84A-82A2-4B9D073216C8}" type="presOf" srcId="{71AAE2CB-9A3E-2746-B89B-7DA37C731059}" destId="{38388ADB-BEB0-3848-9541-C3EAB5D89632}" srcOrd="0" destOrd="0" presId="urn:microsoft.com/office/officeart/2005/8/layout/process4"/>
    <dgm:cxn modelId="{5ECE0DF1-5559-4842-99E6-345CCBD58C4F}" srcId="{A6D156F3-94F2-3441-B67D-0F464EC88268}" destId="{064EFAF0-52DE-314E-952D-08C76F07548E}" srcOrd="0" destOrd="0" parTransId="{9B221F9B-9DDB-B245-BE22-5852445172DA}" sibTransId="{1B7383B5-F581-0049-8BFC-7010AC365E84}"/>
    <dgm:cxn modelId="{949875D4-548E-6C49-B7D8-E553AC88E6C7}" type="presParOf" srcId="{3A61D851-45CF-1A47-9B32-C49DCDBCD017}" destId="{654A4997-609A-8C48-8DA4-C48FAD373288}" srcOrd="0" destOrd="0" presId="urn:microsoft.com/office/officeart/2005/8/layout/process4"/>
    <dgm:cxn modelId="{1C3A1400-8738-C449-A4D2-75A7AF211D22}" type="presParOf" srcId="{654A4997-609A-8C48-8DA4-C48FAD373288}" destId="{38388ADB-BEB0-3848-9541-C3EAB5D89632}" srcOrd="0" destOrd="0" presId="urn:microsoft.com/office/officeart/2005/8/layout/process4"/>
    <dgm:cxn modelId="{75FC849C-487E-834C-ABB8-B25AF0D09798}" type="presParOf" srcId="{3A61D851-45CF-1A47-9B32-C49DCDBCD017}" destId="{9782140B-C793-3D4E-9952-5E46008AD79E}" srcOrd="1" destOrd="0" presId="urn:microsoft.com/office/officeart/2005/8/layout/process4"/>
    <dgm:cxn modelId="{2DFAC5D3-EC90-7E4F-AB0C-18DD7C1763C1}" type="presParOf" srcId="{3A61D851-45CF-1A47-9B32-C49DCDBCD017}" destId="{8BA6C21A-912E-8649-840B-533ABC209648}" srcOrd="2" destOrd="0" presId="urn:microsoft.com/office/officeart/2005/8/layout/process4"/>
    <dgm:cxn modelId="{616EC563-FF5C-FE4A-96FE-6533FA9F60F0}" type="presParOf" srcId="{8BA6C21A-912E-8649-840B-533ABC209648}" destId="{A160C6FF-D38B-3048-BE4F-8E114D3C914C}" srcOrd="0" destOrd="0" presId="urn:microsoft.com/office/officeart/2005/8/layout/process4"/>
    <dgm:cxn modelId="{F132B112-2B7D-0F4F-B391-087B2708EE18}" type="presParOf" srcId="{3A61D851-45CF-1A47-9B32-C49DCDBCD017}" destId="{AAD8D08C-7132-0940-BBA3-F3CE26D6A968}" srcOrd="3" destOrd="0" presId="urn:microsoft.com/office/officeart/2005/8/layout/process4"/>
    <dgm:cxn modelId="{0BDA3EED-FE73-6B43-87BD-007D674D33FB}" type="presParOf" srcId="{3A61D851-45CF-1A47-9B32-C49DCDBCD017}" destId="{1DBEED76-8E9B-A241-960C-CAADF71F142F}" srcOrd="4" destOrd="0" presId="urn:microsoft.com/office/officeart/2005/8/layout/process4"/>
    <dgm:cxn modelId="{597543C4-4BE8-5440-9FE8-C1C9CC3133F1}" type="presParOf" srcId="{1DBEED76-8E9B-A241-960C-CAADF71F142F}" destId="{FC36FDE0-2C25-0F4F-A620-BEE17304160E}" srcOrd="0" destOrd="0" presId="urn:microsoft.com/office/officeart/2005/8/layout/process4"/>
    <dgm:cxn modelId="{2BCFD798-31EF-DF45-B068-451EA61E1730}" type="presParOf" srcId="{3A61D851-45CF-1A47-9B32-C49DCDBCD017}" destId="{1C937C7E-64F1-C54F-9D95-91DAFB8E56B1}" srcOrd="5" destOrd="0" presId="urn:microsoft.com/office/officeart/2005/8/layout/process4"/>
    <dgm:cxn modelId="{093A543D-21A0-384A-ACB4-331805B0EEE9}" type="presParOf" srcId="{3A61D851-45CF-1A47-9B32-C49DCDBCD017}" destId="{A9E81960-EECA-E34C-876F-15EAD699B9B5}" srcOrd="6" destOrd="0" presId="urn:microsoft.com/office/officeart/2005/8/layout/process4"/>
    <dgm:cxn modelId="{2E512056-B6E8-E847-8FD7-891009BA716F}" type="presParOf" srcId="{A9E81960-EECA-E34C-876F-15EAD699B9B5}" destId="{0DF51207-6F8D-8444-9422-E4CE0384E052}" srcOrd="0" destOrd="0" presId="urn:microsoft.com/office/officeart/2005/8/layout/process4"/>
    <dgm:cxn modelId="{50CB6BE1-6421-AD4D-AAB5-37E73D6ABF85}" type="presParOf" srcId="{3A61D851-45CF-1A47-9B32-C49DCDBCD017}" destId="{6E19442D-D1BB-6C42-9FB0-CADB276EA188}" srcOrd="7" destOrd="0" presId="urn:microsoft.com/office/officeart/2005/8/layout/process4"/>
    <dgm:cxn modelId="{969F1F54-5E26-5C4B-9A43-B3291C2D1E79}" type="presParOf" srcId="{3A61D851-45CF-1A47-9B32-C49DCDBCD017}" destId="{60EE6FD4-E176-BB4E-B798-19A659CC46FA}" srcOrd="8" destOrd="0" presId="urn:microsoft.com/office/officeart/2005/8/layout/process4"/>
    <dgm:cxn modelId="{AA041FC4-D7BE-F041-80CC-16055F51DF95}" type="presParOf" srcId="{60EE6FD4-E176-BB4E-B798-19A659CC46FA}" destId="{E8CF2F9E-963D-B843-9495-71C1BAD1050A}"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CDD0AD93-9F6A-534C-BD15-47B0326C7E69}" type="doc">
      <dgm:prSet loTypeId="urn:microsoft.com/office/officeart/2016/7/layout/LinearBlockProcessNumbered" loCatId="process" qsTypeId="urn:microsoft.com/office/officeart/2005/8/quickstyle/simple2" qsCatId="simple" csTypeId="urn:microsoft.com/office/officeart/2005/8/colors/colorful1" csCatId="colorful" phldr="1"/>
      <dgm:spPr/>
      <dgm:t>
        <a:bodyPr/>
        <a:lstStyle/>
        <a:p>
          <a:endParaRPr lang="en-US"/>
        </a:p>
      </dgm:t>
    </dgm:pt>
    <dgm:pt modelId="{A3C1B0F1-C482-DA45-B193-EFCE9F1AA62C}">
      <dgm:prSet/>
      <dgm:spPr/>
      <dgm:t>
        <a:bodyPr/>
        <a:lstStyle/>
        <a:p>
          <a:pPr rtl="0"/>
          <a:r>
            <a:rPr lang="en-US"/>
            <a:t>Homelessness is a housing problem and should be treated as such.</a:t>
          </a:r>
        </a:p>
      </dgm:t>
    </dgm:pt>
    <dgm:pt modelId="{D38974C0-59C8-B14D-8419-934A45EA09A6}" type="parTrans" cxnId="{C017D013-CEDC-7C43-A6D8-C05AC6A8ED47}">
      <dgm:prSet/>
      <dgm:spPr/>
      <dgm:t>
        <a:bodyPr/>
        <a:lstStyle/>
        <a:p>
          <a:endParaRPr lang="en-US" sz="1600"/>
        </a:p>
      </dgm:t>
    </dgm:pt>
    <dgm:pt modelId="{F198C97B-D54B-E541-8677-3A562178D713}" type="sibTrans" cxnId="{C017D013-CEDC-7C43-A6D8-C05AC6A8ED47}">
      <dgm:prSet phldrT="01"/>
      <dgm:spPr/>
      <dgm:t>
        <a:bodyPr/>
        <a:lstStyle/>
        <a:p>
          <a:r>
            <a:rPr lang="en-US"/>
            <a:t>01</a:t>
          </a:r>
        </a:p>
      </dgm:t>
    </dgm:pt>
    <dgm:pt modelId="{346D487A-EF62-924F-882F-2D7D3B0E5EA7}">
      <dgm:prSet/>
      <dgm:spPr/>
      <dgm:t>
        <a:bodyPr/>
        <a:lstStyle/>
        <a:p>
          <a:pPr rtl="0"/>
          <a:r>
            <a:rPr lang="en-US"/>
            <a:t>Persons should be stabilized in permanent housing as soon as possible – and then connected to resources to sustain that housing.</a:t>
          </a:r>
        </a:p>
      </dgm:t>
    </dgm:pt>
    <dgm:pt modelId="{F036B757-61A1-4243-A7E1-0AACC27BDEF8}" type="parTrans" cxnId="{258FBBC0-AD2C-2146-8834-7CC3AB7DEE09}">
      <dgm:prSet/>
      <dgm:spPr/>
      <dgm:t>
        <a:bodyPr/>
        <a:lstStyle/>
        <a:p>
          <a:endParaRPr lang="en-US" sz="1600"/>
        </a:p>
      </dgm:t>
    </dgm:pt>
    <dgm:pt modelId="{26C9749B-FF0F-024F-B0D7-21591279D72E}" type="sibTrans" cxnId="{258FBBC0-AD2C-2146-8834-7CC3AB7DEE09}">
      <dgm:prSet phldrT="02"/>
      <dgm:spPr/>
      <dgm:t>
        <a:bodyPr/>
        <a:lstStyle/>
        <a:p>
          <a:r>
            <a:rPr lang="en-US"/>
            <a:t>02</a:t>
          </a:r>
        </a:p>
      </dgm:t>
    </dgm:pt>
    <dgm:pt modelId="{44EADDA4-2E49-1543-9601-54ABAE0A7E8E}">
      <dgm:prSet/>
      <dgm:spPr/>
      <dgm:t>
        <a:bodyPr/>
        <a:lstStyle/>
        <a:p>
          <a:pPr rtl="0"/>
          <a:r>
            <a:rPr lang="en-US"/>
            <a:t>Underlying issues that contributed to a person’s homelessness are best addressed after that person is in a stable housing environment.</a:t>
          </a:r>
        </a:p>
      </dgm:t>
    </dgm:pt>
    <dgm:pt modelId="{126B6526-B450-9148-A684-D952AF6281ED}" type="parTrans" cxnId="{500CD27A-9675-8545-B555-ED6E58FCBB8F}">
      <dgm:prSet/>
      <dgm:spPr/>
      <dgm:t>
        <a:bodyPr/>
        <a:lstStyle/>
        <a:p>
          <a:endParaRPr lang="en-US" sz="1600"/>
        </a:p>
      </dgm:t>
    </dgm:pt>
    <dgm:pt modelId="{36F376A7-D50B-B34D-B161-CC2E8AC2CCA6}" type="sibTrans" cxnId="{500CD27A-9675-8545-B555-ED6E58FCBB8F}">
      <dgm:prSet phldrT="03"/>
      <dgm:spPr/>
      <dgm:t>
        <a:bodyPr/>
        <a:lstStyle/>
        <a:p>
          <a:r>
            <a:rPr lang="en-US" dirty="0"/>
            <a:t>03</a:t>
          </a:r>
        </a:p>
      </dgm:t>
    </dgm:pt>
    <dgm:pt modelId="{1AE7CC68-98ED-4246-8488-AE8819E77D52}">
      <dgm:prSet/>
      <dgm:spPr/>
      <dgm:t>
        <a:bodyPr/>
        <a:lstStyle/>
        <a:p>
          <a:pPr rtl="0"/>
          <a:r>
            <a:rPr lang="en-US" u="sng"/>
            <a:t>All</a:t>
          </a:r>
          <a:r>
            <a:rPr lang="en-US"/>
            <a:t> persons experiencing homelessness are “housing ready.”</a:t>
          </a:r>
        </a:p>
      </dgm:t>
    </dgm:pt>
    <dgm:pt modelId="{0166E810-2A8E-2147-B00B-C286261163DA}" type="parTrans" cxnId="{5F9E1AEF-DC93-D445-814C-C8296E553C41}">
      <dgm:prSet/>
      <dgm:spPr/>
      <dgm:t>
        <a:bodyPr/>
        <a:lstStyle/>
        <a:p>
          <a:endParaRPr lang="en-US" sz="1600"/>
        </a:p>
      </dgm:t>
    </dgm:pt>
    <dgm:pt modelId="{A2F8CAC4-60FF-7F49-A9EB-F6576830FCB9}" type="sibTrans" cxnId="{5F9E1AEF-DC93-D445-814C-C8296E553C41}">
      <dgm:prSet phldrT="04"/>
      <dgm:spPr/>
      <dgm:t>
        <a:bodyPr/>
        <a:lstStyle/>
        <a:p>
          <a:r>
            <a:rPr lang="en-US"/>
            <a:t>04</a:t>
          </a:r>
        </a:p>
      </dgm:t>
    </dgm:pt>
    <dgm:pt modelId="{A5737EF6-7652-3C4D-8F4D-84F049544A97}" type="pres">
      <dgm:prSet presAssocID="{CDD0AD93-9F6A-534C-BD15-47B0326C7E69}" presName="Name0" presStyleCnt="0">
        <dgm:presLayoutVars>
          <dgm:animLvl val="lvl"/>
          <dgm:resizeHandles val="exact"/>
        </dgm:presLayoutVars>
      </dgm:prSet>
      <dgm:spPr/>
    </dgm:pt>
    <dgm:pt modelId="{84B90EC0-7698-A340-B64D-4E5531B8AA2B}" type="pres">
      <dgm:prSet presAssocID="{A3C1B0F1-C482-DA45-B193-EFCE9F1AA62C}" presName="compositeNode" presStyleCnt="0">
        <dgm:presLayoutVars>
          <dgm:bulletEnabled val="1"/>
        </dgm:presLayoutVars>
      </dgm:prSet>
      <dgm:spPr/>
    </dgm:pt>
    <dgm:pt modelId="{1F012D55-32AA-724C-A834-CC115F5EA60D}" type="pres">
      <dgm:prSet presAssocID="{A3C1B0F1-C482-DA45-B193-EFCE9F1AA62C}" presName="bgRect" presStyleLbl="alignNode1" presStyleIdx="0" presStyleCnt="4"/>
      <dgm:spPr/>
    </dgm:pt>
    <dgm:pt modelId="{A3A33E6C-B317-CA49-9DE2-86981EFBC963}" type="pres">
      <dgm:prSet presAssocID="{F198C97B-D54B-E541-8677-3A562178D713}" presName="sibTransNodeRect" presStyleLbl="alignNode1" presStyleIdx="0" presStyleCnt="4">
        <dgm:presLayoutVars>
          <dgm:chMax val="0"/>
          <dgm:bulletEnabled val="1"/>
        </dgm:presLayoutVars>
      </dgm:prSet>
      <dgm:spPr/>
    </dgm:pt>
    <dgm:pt modelId="{33854A42-B8E6-DF45-BAB2-783FC323ADBE}" type="pres">
      <dgm:prSet presAssocID="{A3C1B0F1-C482-DA45-B193-EFCE9F1AA62C}" presName="nodeRect" presStyleLbl="alignNode1" presStyleIdx="0" presStyleCnt="4">
        <dgm:presLayoutVars>
          <dgm:bulletEnabled val="1"/>
        </dgm:presLayoutVars>
      </dgm:prSet>
      <dgm:spPr/>
    </dgm:pt>
    <dgm:pt modelId="{AE447F0B-2811-4B4C-B265-43CDFCC3185E}" type="pres">
      <dgm:prSet presAssocID="{F198C97B-D54B-E541-8677-3A562178D713}" presName="sibTrans" presStyleCnt="0"/>
      <dgm:spPr/>
    </dgm:pt>
    <dgm:pt modelId="{83687EDF-FA3B-8049-951E-10EE51ED800B}" type="pres">
      <dgm:prSet presAssocID="{346D487A-EF62-924F-882F-2D7D3B0E5EA7}" presName="compositeNode" presStyleCnt="0">
        <dgm:presLayoutVars>
          <dgm:bulletEnabled val="1"/>
        </dgm:presLayoutVars>
      </dgm:prSet>
      <dgm:spPr/>
    </dgm:pt>
    <dgm:pt modelId="{EC9213CC-4CB6-3F40-81BC-08B57F7217F5}" type="pres">
      <dgm:prSet presAssocID="{346D487A-EF62-924F-882F-2D7D3B0E5EA7}" presName="bgRect" presStyleLbl="alignNode1" presStyleIdx="1" presStyleCnt="4"/>
      <dgm:spPr/>
    </dgm:pt>
    <dgm:pt modelId="{ABC15C3A-07EA-F046-8F10-19413CBA477B}" type="pres">
      <dgm:prSet presAssocID="{26C9749B-FF0F-024F-B0D7-21591279D72E}" presName="sibTransNodeRect" presStyleLbl="alignNode1" presStyleIdx="1" presStyleCnt="4">
        <dgm:presLayoutVars>
          <dgm:chMax val="0"/>
          <dgm:bulletEnabled val="1"/>
        </dgm:presLayoutVars>
      </dgm:prSet>
      <dgm:spPr/>
    </dgm:pt>
    <dgm:pt modelId="{179A8481-5F52-914A-A312-8DF01E1DF32D}" type="pres">
      <dgm:prSet presAssocID="{346D487A-EF62-924F-882F-2D7D3B0E5EA7}" presName="nodeRect" presStyleLbl="alignNode1" presStyleIdx="1" presStyleCnt="4">
        <dgm:presLayoutVars>
          <dgm:bulletEnabled val="1"/>
        </dgm:presLayoutVars>
      </dgm:prSet>
      <dgm:spPr/>
    </dgm:pt>
    <dgm:pt modelId="{DF469CEF-8AAE-634F-94B9-D4D5B4622798}" type="pres">
      <dgm:prSet presAssocID="{26C9749B-FF0F-024F-B0D7-21591279D72E}" presName="sibTrans" presStyleCnt="0"/>
      <dgm:spPr/>
    </dgm:pt>
    <dgm:pt modelId="{8F340079-3F24-394E-8CCF-04D7089A8F5E}" type="pres">
      <dgm:prSet presAssocID="{44EADDA4-2E49-1543-9601-54ABAE0A7E8E}" presName="compositeNode" presStyleCnt="0">
        <dgm:presLayoutVars>
          <dgm:bulletEnabled val="1"/>
        </dgm:presLayoutVars>
      </dgm:prSet>
      <dgm:spPr/>
    </dgm:pt>
    <dgm:pt modelId="{E74B9115-AD53-DD40-9BD0-ABFB06F05D73}" type="pres">
      <dgm:prSet presAssocID="{44EADDA4-2E49-1543-9601-54ABAE0A7E8E}" presName="bgRect" presStyleLbl="alignNode1" presStyleIdx="2" presStyleCnt="4"/>
      <dgm:spPr/>
    </dgm:pt>
    <dgm:pt modelId="{0E23D0E9-CAE3-C941-AE86-4D53698B2085}" type="pres">
      <dgm:prSet presAssocID="{36F376A7-D50B-B34D-B161-CC2E8AC2CCA6}" presName="sibTransNodeRect" presStyleLbl="alignNode1" presStyleIdx="2" presStyleCnt="4">
        <dgm:presLayoutVars>
          <dgm:chMax val="0"/>
          <dgm:bulletEnabled val="1"/>
        </dgm:presLayoutVars>
      </dgm:prSet>
      <dgm:spPr/>
    </dgm:pt>
    <dgm:pt modelId="{83946F5F-7553-1C4D-ACAC-D140B03A96AD}" type="pres">
      <dgm:prSet presAssocID="{44EADDA4-2E49-1543-9601-54ABAE0A7E8E}" presName="nodeRect" presStyleLbl="alignNode1" presStyleIdx="2" presStyleCnt="4">
        <dgm:presLayoutVars>
          <dgm:bulletEnabled val="1"/>
        </dgm:presLayoutVars>
      </dgm:prSet>
      <dgm:spPr/>
    </dgm:pt>
    <dgm:pt modelId="{2A59D859-571B-394A-8C2A-EB2710B55FEF}" type="pres">
      <dgm:prSet presAssocID="{36F376A7-D50B-B34D-B161-CC2E8AC2CCA6}" presName="sibTrans" presStyleCnt="0"/>
      <dgm:spPr/>
    </dgm:pt>
    <dgm:pt modelId="{9583E5B7-9A41-C549-9DF9-360C573CB6B4}" type="pres">
      <dgm:prSet presAssocID="{1AE7CC68-98ED-4246-8488-AE8819E77D52}" presName="compositeNode" presStyleCnt="0">
        <dgm:presLayoutVars>
          <dgm:bulletEnabled val="1"/>
        </dgm:presLayoutVars>
      </dgm:prSet>
      <dgm:spPr/>
    </dgm:pt>
    <dgm:pt modelId="{01A71847-C5A2-AB4D-AFE2-EFDB99DD951E}" type="pres">
      <dgm:prSet presAssocID="{1AE7CC68-98ED-4246-8488-AE8819E77D52}" presName="bgRect" presStyleLbl="alignNode1" presStyleIdx="3" presStyleCnt="4"/>
      <dgm:spPr/>
    </dgm:pt>
    <dgm:pt modelId="{1C2F5911-4F49-C947-83AF-B3FFA4CB9FF0}" type="pres">
      <dgm:prSet presAssocID="{A2F8CAC4-60FF-7F49-A9EB-F6576830FCB9}" presName="sibTransNodeRect" presStyleLbl="alignNode1" presStyleIdx="3" presStyleCnt="4">
        <dgm:presLayoutVars>
          <dgm:chMax val="0"/>
          <dgm:bulletEnabled val="1"/>
        </dgm:presLayoutVars>
      </dgm:prSet>
      <dgm:spPr/>
    </dgm:pt>
    <dgm:pt modelId="{F2D81D62-205C-D94C-BBA9-9C9E536A1396}" type="pres">
      <dgm:prSet presAssocID="{1AE7CC68-98ED-4246-8488-AE8819E77D52}" presName="nodeRect" presStyleLbl="alignNode1" presStyleIdx="3" presStyleCnt="4">
        <dgm:presLayoutVars>
          <dgm:bulletEnabled val="1"/>
        </dgm:presLayoutVars>
      </dgm:prSet>
      <dgm:spPr/>
    </dgm:pt>
  </dgm:ptLst>
  <dgm:cxnLst>
    <dgm:cxn modelId="{CBD71812-25A6-4448-87FE-B9004F5242D3}" type="presOf" srcId="{1AE7CC68-98ED-4246-8488-AE8819E77D52}" destId="{F2D81D62-205C-D94C-BBA9-9C9E536A1396}" srcOrd="1" destOrd="0" presId="urn:microsoft.com/office/officeart/2016/7/layout/LinearBlockProcessNumbered"/>
    <dgm:cxn modelId="{C017D013-CEDC-7C43-A6D8-C05AC6A8ED47}" srcId="{CDD0AD93-9F6A-534C-BD15-47B0326C7E69}" destId="{A3C1B0F1-C482-DA45-B193-EFCE9F1AA62C}" srcOrd="0" destOrd="0" parTransId="{D38974C0-59C8-B14D-8419-934A45EA09A6}" sibTransId="{F198C97B-D54B-E541-8677-3A562178D713}"/>
    <dgm:cxn modelId="{FADCB668-2565-4442-B786-C0CECBC3D37A}" type="presOf" srcId="{26C9749B-FF0F-024F-B0D7-21591279D72E}" destId="{ABC15C3A-07EA-F046-8F10-19413CBA477B}" srcOrd="0" destOrd="0" presId="urn:microsoft.com/office/officeart/2016/7/layout/LinearBlockProcessNumbered"/>
    <dgm:cxn modelId="{B68BC66F-CC3E-1E45-97CD-B5BA2FD531B2}" type="presOf" srcId="{F198C97B-D54B-E541-8677-3A562178D713}" destId="{A3A33E6C-B317-CA49-9DE2-86981EFBC963}" srcOrd="0" destOrd="0" presId="urn:microsoft.com/office/officeart/2016/7/layout/LinearBlockProcessNumbered"/>
    <dgm:cxn modelId="{A5F1DE74-6C33-4F49-9125-7E6F6F181B50}" type="presOf" srcId="{CDD0AD93-9F6A-534C-BD15-47B0326C7E69}" destId="{A5737EF6-7652-3C4D-8F4D-84F049544A97}" srcOrd="0" destOrd="0" presId="urn:microsoft.com/office/officeart/2016/7/layout/LinearBlockProcessNumbered"/>
    <dgm:cxn modelId="{5E3BFE76-404B-8B49-B09E-629B7D473D09}" type="presOf" srcId="{A2F8CAC4-60FF-7F49-A9EB-F6576830FCB9}" destId="{1C2F5911-4F49-C947-83AF-B3FFA4CB9FF0}" srcOrd="0" destOrd="0" presId="urn:microsoft.com/office/officeart/2016/7/layout/LinearBlockProcessNumbered"/>
    <dgm:cxn modelId="{500CD27A-9675-8545-B555-ED6E58FCBB8F}" srcId="{CDD0AD93-9F6A-534C-BD15-47B0326C7E69}" destId="{44EADDA4-2E49-1543-9601-54ABAE0A7E8E}" srcOrd="2" destOrd="0" parTransId="{126B6526-B450-9148-A684-D952AF6281ED}" sibTransId="{36F376A7-D50B-B34D-B161-CC2E8AC2CCA6}"/>
    <dgm:cxn modelId="{F0989180-315F-3448-AD18-421F54194CEA}" type="presOf" srcId="{A3C1B0F1-C482-DA45-B193-EFCE9F1AA62C}" destId="{1F012D55-32AA-724C-A834-CC115F5EA60D}" srcOrd="0" destOrd="0" presId="urn:microsoft.com/office/officeart/2016/7/layout/LinearBlockProcessNumbered"/>
    <dgm:cxn modelId="{5A73DFA5-BC63-3E43-AC12-DAC2B8BCD8B6}" type="presOf" srcId="{44EADDA4-2E49-1543-9601-54ABAE0A7E8E}" destId="{83946F5F-7553-1C4D-ACAC-D140B03A96AD}" srcOrd="1" destOrd="0" presId="urn:microsoft.com/office/officeart/2016/7/layout/LinearBlockProcessNumbered"/>
    <dgm:cxn modelId="{9E2652AC-48C4-514B-AD00-0AC32DF0F5DA}" type="presOf" srcId="{36F376A7-D50B-B34D-B161-CC2E8AC2CCA6}" destId="{0E23D0E9-CAE3-C941-AE86-4D53698B2085}" srcOrd="0" destOrd="0" presId="urn:microsoft.com/office/officeart/2016/7/layout/LinearBlockProcessNumbered"/>
    <dgm:cxn modelId="{258FBBC0-AD2C-2146-8834-7CC3AB7DEE09}" srcId="{CDD0AD93-9F6A-534C-BD15-47B0326C7E69}" destId="{346D487A-EF62-924F-882F-2D7D3B0E5EA7}" srcOrd="1" destOrd="0" parTransId="{F036B757-61A1-4243-A7E1-0AACC27BDEF8}" sibTransId="{26C9749B-FF0F-024F-B0D7-21591279D72E}"/>
    <dgm:cxn modelId="{AA35D0C5-6EF6-6B4B-9163-2CCE6D3CCC04}" type="presOf" srcId="{346D487A-EF62-924F-882F-2D7D3B0E5EA7}" destId="{EC9213CC-4CB6-3F40-81BC-08B57F7217F5}" srcOrd="0" destOrd="0" presId="urn:microsoft.com/office/officeart/2016/7/layout/LinearBlockProcessNumbered"/>
    <dgm:cxn modelId="{70C593C6-2509-374E-9EE2-21BA997199F6}" type="presOf" srcId="{346D487A-EF62-924F-882F-2D7D3B0E5EA7}" destId="{179A8481-5F52-914A-A312-8DF01E1DF32D}" srcOrd="1" destOrd="0" presId="urn:microsoft.com/office/officeart/2016/7/layout/LinearBlockProcessNumbered"/>
    <dgm:cxn modelId="{FD4FE0CA-5216-E640-BD91-26A19E123040}" type="presOf" srcId="{A3C1B0F1-C482-DA45-B193-EFCE9F1AA62C}" destId="{33854A42-B8E6-DF45-BAB2-783FC323ADBE}" srcOrd="1" destOrd="0" presId="urn:microsoft.com/office/officeart/2016/7/layout/LinearBlockProcessNumbered"/>
    <dgm:cxn modelId="{D3CF6CE2-ECA1-6142-B756-2537857D62D1}" type="presOf" srcId="{44EADDA4-2E49-1543-9601-54ABAE0A7E8E}" destId="{E74B9115-AD53-DD40-9BD0-ABFB06F05D73}" srcOrd="0" destOrd="0" presId="urn:microsoft.com/office/officeart/2016/7/layout/LinearBlockProcessNumbered"/>
    <dgm:cxn modelId="{5F9E1AEF-DC93-D445-814C-C8296E553C41}" srcId="{CDD0AD93-9F6A-534C-BD15-47B0326C7E69}" destId="{1AE7CC68-98ED-4246-8488-AE8819E77D52}" srcOrd="3" destOrd="0" parTransId="{0166E810-2A8E-2147-B00B-C286261163DA}" sibTransId="{A2F8CAC4-60FF-7F49-A9EB-F6576830FCB9}"/>
    <dgm:cxn modelId="{C62710F2-B340-6344-8359-D5156D3A3685}" type="presOf" srcId="{1AE7CC68-98ED-4246-8488-AE8819E77D52}" destId="{01A71847-C5A2-AB4D-AFE2-EFDB99DD951E}" srcOrd="0" destOrd="0" presId="urn:microsoft.com/office/officeart/2016/7/layout/LinearBlockProcessNumbered"/>
    <dgm:cxn modelId="{EBB0FB4B-7170-9A4F-A8F8-87FB752E1C60}" type="presParOf" srcId="{A5737EF6-7652-3C4D-8F4D-84F049544A97}" destId="{84B90EC0-7698-A340-B64D-4E5531B8AA2B}" srcOrd="0" destOrd="0" presId="urn:microsoft.com/office/officeart/2016/7/layout/LinearBlockProcessNumbered"/>
    <dgm:cxn modelId="{904677F2-8187-AC4D-B489-65D5DECE2797}" type="presParOf" srcId="{84B90EC0-7698-A340-B64D-4E5531B8AA2B}" destId="{1F012D55-32AA-724C-A834-CC115F5EA60D}" srcOrd="0" destOrd="0" presId="urn:microsoft.com/office/officeart/2016/7/layout/LinearBlockProcessNumbered"/>
    <dgm:cxn modelId="{02FF3304-F37F-DB43-9EF9-698F3E19A1C6}" type="presParOf" srcId="{84B90EC0-7698-A340-B64D-4E5531B8AA2B}" destId="{A3A33E6C-B317-CA49-9DE2-86981EFBC963}" srcOrd="1" destOrd="0" presId="urn:microsoft.com/office/officeart/2016/7/layout/LinearBlockProcessNumbered"/>
    <dgm:cxn modelId="{30849590-0D71-6C4D-ACDA-ADA6AC564AB9}" type="presParOf" srcId="{84B90EC0-7698-A340-B64D-4E5531B8AA2B}" destId="{33854A42-B8E6-DF45-BAB2-783FC323ADBE}" srcOrd="2" destOrd="0" presId="urn:microsoft.com/office/officeart/2016/7/layout/LinearBlockProcessNumbered"/>
    <dgm:cxn modelId="{3420D574-56FB-EB43-BBE7-E12AF7F00BF5}" type="presParOf" srcId="{A5737EF6-7652-3C4D-8F4D-84F049544A97}" destId="{AE447F0B-2811-4B4C-B265-43CDFCC3185E}" srcOrd="1" destOrd="0" presId="urn:microsoft.com/office/officeart/2016/7/layout/LinearBlockProcessNumbered"/>
    <dgm:cxn modelId="{0B901BB6-7BAB-F14B-BA94-714535C2D847}" type="presParOf" srcId="{A5737EF6-7652-3C4D-8F4D-84F049544A97}" destId="{83687EDF-FA3B-8049-951E-10EE51ED800B}" srcOrd="2" destOrd="0" presId="urn:microsoft.com/office/officeart/2016/7/layout/LinearBlockProcessNumbered"/>
    <dgm:cxn modelId="{EEA13947-89C2-BB48-B220-CAD3A2E152EB}" type="presParOf" srcId="{83687EDF-FA3B-8049-951E-10EE51ED800B}" destId="{EC9213CC-4CB6-3F40-81BC-08B57F7217F5}" srcOrd="0" destOrd="0" presId="urn:microsoft.com/office/officeart/2016/7/layout/LinearBlockProcessNumbered"/>
    <dgm:cxn modelId="{5A0A9702-9C49-644A-917D-32E89B851D67}" type="presParOf" srcId="{83687EDF-FA3B-8049-951E-10EE51ED800B}" destId="{ABC15C3A-07EA-F046-8F10-19413CBA477B}" srcOrd="1" destOrd="0" presId="urn:microsoft.com/office/officeart/2016/7/layout/LinearBlockProcessNumbered"/>
    <dgm:cxn modelId="{85B95DC7-F718-BC44-B408-F7BA79A8FFAA}" type="presParOf" srcId="{83687EDF-FA3B-8049-951E-10EE51ED800B}" destId="{179A8481-5F52-914A-A312-8DF01E1DF32D}" srcOrd="2" destOrd="0" presId="urn:microsoft.com/office/officeart/2016/7/layout/LinearBlockProcessNumbered"/>
    <dgm:cxn modelId="{8F598379-20F5-FF42-A0D1-09BDA3F54878}" type="presParOf" srcId="{A5737EF6-7652-3C4D-8F4D-84F049544A97}" destId="{DF469CEF-8AAE-634F-94B9-D4D5B4622798}" srcOrd="3" destOrd="0" presId="urn:microsoft.com/office/officeart/2016/7/layout/LinearBlockProcessNumbered"/>
    <dgm:cxn modelId="{0CD9AC97-1871-E140-88B7-159445719753}" type="presParOf" srcId="{A5737EF6-7652-3C4D-8F4D-84F049544A97}" destId="{8F340079-3F24-394E-8CCF-04D7089A8F5E}" srcOrd="4" destOrd="0" presId="urn:microsoft.com/office/officeart/2016/7/layout/LinearBlockProcessNumbered"/>
    <dgm:cxn modelId="{43BA6867-615A-4A47-9B34-2C7E0CC30134}" type="presParOf" srcId="{8F340079-3F24-394E-8CCF-04D7089A8F5E}" destId="{E74B9115-AD53-DD40-9BD0-ABFB06F05D73}" srcOrd="0" destOrd="0" presId="urn:microsoft.com/office/officeart/2016/7/layout/LinearBlockProcessNumbered"/>
    <dgm:cxn modelId="{184360D0-EA08-AF40-B2D3-48BD31A3471C}" type="presParOf" srcId="{8F340079-3F24-394E-8CCF-04D7089A8F5E}" destId="{0E23D0E9-CAE3-C941-AE86-4D53698B2085}" srcOrd="1" destOrd="0" presId="urn:microsoft.com/office/officeart/2016/7/layout/LinearBlockProcessNumbered"/>
    <dgm:cxn modelId="{8E440781-C7CB-B940-A100-079DDE3FF920}" type="presParOf" srcId="{8F340079-3F24-394E-8CCF-04D7089A8F5E}" destId="{83946F5F-7553-1C4D-ACAC-D140B03A96AD}" srcOrd="2" destOrd="0" presId="urn:microsoft.com/office/officeart/2016/7/layout/LinearBlockProcessNumbered"/>
    <dgm:cxn modelId="{2CC690EA-8AF7-6040-A604-2036DD697FD2}" type="presParOf" srcId="{A5737EF6-7652-3C4D-8F4D-84F049544A97}" destId="{2A59D859-571B-394A-8C2A-EB2710B55FEF}" srcOrd="5" destOrd="0" presId="urn:microsoft.com/office/officeart/2016/7/layout/LinearBlockProcessNumbered"/>
    <dgm:cxn modelId="{B94072DC-946E-924E-B219-8178BAE43901}" type="presParOf" srcId="{A5737EF6-7652-3C4D-8F4D-84F049544A97}" destId="{9583E5B7-9A41-C549-9DF9-360C573CB6B4}" srcOrd="6" destOrd="0" presId="urn:microsoft.com/office/officeart/2016/7/layout/LinearBlockProcessNumbered"/>
    <dgm:cxn modelId="{A0FDDBFE-6787-1244-ACC6-A057EF772D2B}" type="presParOf" srcId="{9583E5B7-9A41-C549-9DF9-360C573CB6B4}" destId="{01A71847-C5A2-AB4D-AFE2-EFDB99DD951E}" srcOrd="0" destOrd="0" presId="urn:microsoft.com/office/officeart/2016/7/layout/LinearBlockProcessNumbered"/>
    <dgm:cxn modelId="{323C71DE-B4BF-224F-A8E2-3472BEA3C418}" type="presParOf" srcId="{9583E5B7-9A41-C549-9DF9-360C573CB6B4}" destId="{1C2F5911-4F49-C947-83AF-B3FFA4CB9FF0}" srcOrd="1" destOrd="0" presId="urn:microsoft.com/office/officeart/2016/7/layout/LinearBlockProcessNumbered"/>
    <dgm:cxn modelId="{79ACBF38-1A45-2F46-8056-1EF07715E468}" type="presParOf" srcId="{9583E5B7-9A41-C549-9DF9-360C573CB6B4}" destId="{F2D81D62-205C-D94C-BBA9-9C9E536A1396}"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674DEC9A-E63F-8E45-B42F-0FC5D60C3256}" type="doc">
      <dgm:prSet loTypeId="urn:microsoft.com/office/officeart/2005/8/layout/matrix3" loCatId="matrix" qsTypeId="urn:microsoft.com/office/officeart/2005/8/quickstyle/simple1" qsCatId="simple" csTypeId="urn:microsoft.com/office/officeart/2005/8/colors/colorful2" csCatId="colorful" phldr="1"/>
      <dgm:spPr/>
      <dgm:t>
        <a:bodyPr/>
        <a:lstStyle/>
        <a:p>
          <a:endParaRPr lang="en-US"/>
        </a:p>
      </dgm:t>
    </dgm:pt>
    <dgm:pt modelId="{73E91F84-8A73-A74D-BCC9-DE8472146676}">
      <dgm:prSet phldrT="[Text]"/>
      <dgm:spPr/>
      <dgm:t>
        <a:bodyPr/>
        <a:lstStyle/>
        <a:p>
          <a:r>
            <a:rPr lang="en-US" dirty="0"/>
            <a:t>Accept participants regardless of sobriety.</a:t>
          </a:r>
        </a:p>
      </dgm:t>
    </dgm:pt>
    <dgm:pt modelId="{9B21248F-E756-CD41-A343-CED9B0BCDC32}" type="parTrans" cxnId="{73B7EAF7-CA71-FB4C-B1FD-00E773E63123}">
      <dgm:prSet/>
      <dgm:spPr/>
      <dgm:t>
        <a:bodyPr/>
        <a:lstStyle/>
        <a:p>
          <a:endParaRPr lang="en-US"/>
        </a:p>
      </dgm:t>
    </dgm:pt>
    <dgm:pt modelId="{4FD0775D-D131-0B44-9B71-EA817C7A4995}" type="sibTrans" cxnId="{73B7EAF7-CA71-FB4C-B1FD-00E773E63123}">
      <dgm:prSet/>
      <dgm:spPr/>
      <dgm:t>
        <a:bodyPr/>
        <a:lstStyle/>
        <a:p>
          <a:endParaRPr lang="en-US"/>
        </a:p>
      </dgm:t>
    </dgm:pt>
    <dgm:pt modelId="{A9099806-16C9-7C4F-BAA7-758969D9D2C1}">
      <dgm:prSet phldrT="[Text]"/>
      <dgm:spPr/>
      <dgm:t>
        <a:bodyPr/>
        <a:lstStyle/>
        <a:p>
          <a:r>
            <a:rPr lang="en-US" dirty="0"/>
            <a:t>Participants will be supported in ways that meet their individual needs.</a:t>
          </a:r>
        </a:p>
      </dgm:t>
    </dgm:pt>
    <dgm:pt modelId="{53D6DD87-902D-1648-91ED-70FC52B5B5E3}" type="parTrans" cxnId="{6A024F5A-A9AB-0A4A-8176-A74532F27E4F}">
      <dgm:prSet/>
      <dgm:spPr/>
      <dgm:t>
        <a:bodyPr/>
        <a:lstStyle/>
        <a:p>
          <a:endParaRPr lang="en-US"/>
        </a:p>
      </dgm:t>
    </dgm:pt>
    <dgm:pt modelId="{B0884DFE-5751-2041-800A-731C42D5595E}" type="sibTrans" cxnId="{6A024F5A-A9AB-0A4A-8176-A74532F27E4F}">
      <dgm:prSet/>
      <dgm:spPr/>
      <dgm:t>
        <a:bodyPr/>
        <a:lstStyle/>
        <a:p>
          <a:endParaRPr lang="en-US"/>
        </a:p>
      </dgm:t>
    </dgm:pt>
    <dgm:pt modelId="{1608C571-3AED-6240-8BC3-98A96C8A15D4}">
      <dgm:prSet phldrT="[Text]"/>
      <dgm:spPr/>
      <dgm:t>
        <a:bodyPr/>
        <a:lstStyle/>
        <a:p>
          <a:r>
            <a:rPr lang="en-US" dirty="0"/>
            <a:t>Participants will not be evicted for not complying with their service plan. </a:t>
          </a:r>
        </a:p>
      </dgm:t>
    </dgm:pt>
    <dgm:pt modelId="{14EC0B82-5836-274B-9254-27D094120667}" type="parTrans" cxnId="{B92B28A3-647A-E34D-BD16-3F9F1E32D9CD}">
      <dgm:prSet/>
      <dgm:spPr/>
      <dgm:t>
        <a:bodyPr/>
        <a:lstStyle/>
        <a:p>
          <a:endParaRPr lang="en-US"/>
        </a:p>
      </dgm:t>
    </dgm:pt>
    <dgm:pt modelId="{8C9DFE8E-DC06-A544-9A73-5AB67639F18A}" type="sibTrans" cxnId="{B92B28A3-647A-E34D-BD16-3F9F1E32D9CD}">
      <dgm:prSet/>
      <dgm:spPr/>
      <dgm:t>
        <a:bodyPr/>
        <a:lstStyle/>
        <a:p>
          <a:endParaRPr lang="en-US"/>
        </a:p>
      </dgm:t>
    </dgm:pt>
    <dgm:pt modelId="{B14D1828-4573-3A44-839D-F5A0FA97F573}">
      <dgm:prSet phldrT="[Text]"/>
      <dgm:spPr/>
      <dgm:t>
        <a:bodyPr/>
        <a:lstStyle/>
        <a:p>
          <a:r>
            <a:rPr lang="en-US" dirty="0"/>
            <a:t>Participants are not required to take classes before being placed in housing.</a:t>
          </a:r>
        </a:p>
      </dgm:t>
    </dgm:pt>
    <dgm:pt modelId="{86676ACE-C871-A64C-B9BA-A9249FCEA492}" type="parTrans" cxnId="{447F5770-1009-F945-96D5-A8B6C7D43F25}">
      <dgm:prSet/>
      <dgm:spPr/>
      <dgm:t>
        <a:bodyPr/>
        <a:lstStyle/>
        <a:p>
          <a:endParaRPr lang="en-US"/>
        </a:p>
      </dgm:t>
    </dgm:pt>
    <dgm:pt modelId="{2A7638CB-89D8-A347-811D-1E7EF96841A0}" type="sibTrans" cxnId="{447F5770-1009-F945-96D5-A8B6C7D43F25}">
      <dgm:prSet/>
      <dgm:spPr/>
      <dgm:t>
        <a:bodyPr/>
        <a:lstStyle/>
        <a:p>
          <a:endParaRPr lang="en-US"/>
        </a:p>
      </dgm:t>
    </dgm:pt>
    <dgm:pt modelId="{92B059F4-46D7-FD49-8D27-BBAF57AC61C8}" type="pres">
      <dgm:prSet presAssocID="{674DEC9A-E63F-8E45-B42F-0FC5D60C3256}" presName="matrix" presStyleCnt="0">
        <dgm:presLayoutVars>
          <dgm:chMax val="1"/>
          <dgm:dir/>
          <dgm:resizeHandles val="exact"/>
        </dgm:presLayoutVars>
      </dgm:prSet>
      <dgm:spPr/>
    </dgm:pt>
    <dgm:pt modelId="{9C82D174-3D5E-F146-B591-C7F23DAC97D3}" type="pres">
      <dgm:prSet presAssocID="{674DEC9A-E63F-8E45-B42F-0FC5D60C3256}" presName="diamond" presStyleLbl="bgShp" presStyleIdx="0" presStyleCnt="1"/>
      <dgm:spPr/>
    </dgm:pt>
    <dgm:pt modelId="{8253B8B1-5407-504D-AA53-4091281553D6}" type="pres">
      <dgm:prSet presAssocID="{674DEC9A-E63F-8E45-B42F-0FC5D60C3256}" presName="quad1" presStyleLbl="node1" presStyleIdx="0" presStyleCnt="4">
        <dgm:presLayoutVars>
          <dgm:chMax val="0"/>
          <dgm:chPref val="0"/>
          <dgm:bulletEnabled val="1"/>
        </dgm:presLayoutVars>
      </dgm:prSet>
      <dgm:spPr/>
    </dgm:pt>
    <dgm:pt modelId="{CDF17A51-8729-E848-947A-C0022BA4968E}" type="pres">
      <dgm:prSet presAssocID="{674DEC9A-E63F-8E45-B42F-0FC5D60C3256}" presName="quad2" presStyleLbl="node1" presStyleIdx="1" presStyleCnt="4">
        <dgm:presLayoutVars>
          <dgm:chMax val="0"/>
          <dgm:chPref val="0"/>
          <dgm:bulletEnabled val="1"/>
        </dgm:presLayoutVars>
      </dgm:prSet>
      <dgm:spPr/>
    </dgm:pt>
    <dgm:pt modelId="{0B8DF0FA-5C16-BB43-ADF3-B0875B129FFE}" type="pres">
      <dgm:prSet presAssocID="{674DEC9A-E63F-8E45-B42F-0FC5D60C3256}" presName="quad3" presStyleLbl="node1" presStyleIdx="2" presStyleCnt="4">
        <dgm:presLayoutVars>
          <dgm:chMax val="0"/>
          <dgm:chPref val="0"/>
          <dgm:bulletEnabled val="1"/>
        </dgm:presLayoutVars>
      </dgm:prSet>
      <dgm:spPr/>
    </dgm:pt>
    <dgm:pt modelId="{11CBA165-FA00-7E4C-B7EB-FBF4F1BA73D5}" type="pres">
      <dgm:prSet presAssocID="{674DEC9A-E63F-8E45-B42F-0FC5D60C3256}" presName="quad4" presStyleLbl="node1" presStyleIdx="3" presStyleCnt="4">
        <dgm:presLayoutVars>
          <dgm:chMax val="0"/>
          <dgm:chPref val="0"/>
          <dgm:bulletEnabled val="1"/>
        </dgm:presLayoutVars>
      </dgm:prSet>
      <dgm:spPr/>
    </dgm:pt>
  </dgm:ptLst>
  <dgm:cxnLst>
    <dgm:cxn modelId="{A7C67E30-8428-354F-ACD0-11DF827D86BC}" type="presOf" srcId="{73E91F84-8A73-A74D-BCC9-DE8472146676}" destId="{8253B8B1-5407-504D-AA53-4091281553D6}" srcOrd="0" destOrd="0" presId="urn:microsoft.com/office/officeart/2005/8/layout/matrix3"/>
    <dgm:cxn modelId="{6A024F5A-A9AB-0A4A-8176-A74532F27E4F}" srcId="{674DEC9A-E63F-8E45-B42F-0FC5D60C3256}" destId="{A9099806-16C9-7C4F-BAA7-758969D9D2C1}" srcOrd="1" destOrd="0" parTransId="{53D6DD87-902D-1648-91ED-70FC52B5B5E3}" sibTransId="{B0884DFE-5751-2041-800A-731C42D5595E}"/>
    <dgm:cxn modelId="{B7BE6A61-D734-2346-B100-004BDE4B67D6}" type="presOf" srcId="{674DEC9A-E63F-8E45-B42F-0FC5D60C3256}" destId="{92B059F4-46D7-FD49-8D27-BBAF57AC61C8}" srcOrd="0" destOrd="0" presId="urn:microsoft.com/office/officeart/2005/8/layout/matrix3"/>
    <dgm:cxn modelId="{447F5770-1009-F945-96D5-A8B6C7D43F25}" srcId="{674DEC9A-E63F-8E45-B42F-0FC5D60C3256}" destId="{B14D1828-4573-3A44-839D-F5A0FA97F573}" srcOrd="3" destOrd="0" parTransId="{86676ACE-C871-A64C-B9BA-A9249FCEA492}" sibTransId="{2A7638CB-89D8-A347-811D-1E7EF96841A0}"/>
    <dgm:cxn modelId="{C6ED4E74-D5C0-7F4A-80CE-B2C3E2986DD4}" type="presOf" srcId="{A9099806-16C9-7C4F-BAA7-758969D9D2C1}" destId="{CDF17A51-8729-E848-947A-C0022BA4968E}" srcOrd="0" destOrd="0" presId="urn:microsoft.com/office/officeart/2005/8/layout/matrix3"/>
    <dgm:cxn modelId="{B92B28A3-647A-E34D-BD16-3F9F1E32D9CD}" srcId="{674DEC9A-E63F-8E45-B42F-0FC5D60C3256}" destId="{1608C571-3AED-6240-8BC3-98A96C8A15D4}" srcOrd="2" destOrd="0" parTransId="{14EC0B82-5836-274B-9254-27D094120667}" sibTransId="{8C9DFE8E-DC06-A544-9A73-5AB67639F18A}"/>
    <dgm:cxn modelId="{1FA6CBCE-4307-9C48-BF35-EB9F43B1898B}" type="presOf" srcId="{1608C571-3AED-6240-8BC3-98A96C8A15D4}" destId="{0B8DF0FA-5C16-BB43-ADF3-B0875B129FFE}" srcOrd="0" destOrd="0" presId="urn:microsoft.com/office/officeart/2005/8/layout/matrix3"/>
    <dgm:cxn modelId="{0828BAE0-58C4-F140-BF2B-0D7B92B4AAFC}" type="presOf" srcId="{B14D1828-4573-3A44-839D-F5A0FA97F573}" destId="{11CBA165-FA00-7E4C-B7EB-FBF4F1BA73D5}" srcOrd="0" destOrd="0" presId="urn:microsoft.com/office/officeart/2005/8/layout/matrix3"/>
    <dgm:cxn modelId="{73B7EAF7-CA71-FB4C-B1FD-00E773E63123}" srcId="{674DEC9A-E63F-8E45-B42F-0FC5D60C3256}" destId="{73E91F84-8A73-A74D-BCC9-DE8472146676}" srcOrd="0" destOrd="0" parTransId="{9B21248F-E756-CD41-A343-CED9B0BCDC32}" sibTransId="{4FD0775D-D131-0B44-9B71-EA817C7A4995}"/>
    <dgm:cxn modelId="{517D9501-67D3-4547-A571-EB23B10875EA}" type="presParOf" srcId="{92B059F4-46D7-FD49-8D27-BBAF57AC61C8}" destId="{9C82D174-3D5E-F146-B591-C7F23DAC97D3}" srcOrd="0" destOrd="0" presId="urn:microsoft.com/office/officeart/2005/8/layout/matrix3"/>
    <dgm:cxn modelId="{D302D8C9-CA0B-9040-B4BA-99C4E975CD96}" type="presParOf" srcId="{92B059F4-46D7-FD49-8D27-BBAF57AC61C8}" destId="{8253B8B1-5407-504D-AA53-4091281553D6}" srcOrd="1" destOrd="0" presId="urn:microsoft.com/office/officeart/2005/8/layout/matrix3"/>
    <dgm:cxn modelId="{14DB22EC-E035-D94C-BAED-44D2E1449BFA}" type="presParOf" srcId="{92B059F4-46D7-FD49-8D27-BBAF57AC61C8}" destId="{CDF17A51-8729-E848-947A-C0022BA4968E}" srcOrd="2" destOrd="0" presId="urn:microsoft.com/office/officeart/2005/8/layout/matrix3"/>
    <dgm:cxn modelId="{176FF4EA-3805-754B-8D4F-FF31B8290A16}" type="presParOf" srcId="{92B059F4-46D7-FD49-8D27-BBAF57AC61C8}" destId="{0B8DF0FA-5C16-BB43-ADF3-B0875B129FFE}" srcOrd="3" destOrd="0" presId="urn:microsoft.com/office/officeart/2005/8/layout/matrix3"/>
    <dgm:cxn modelId="{318570F9-901E-B540-99C6-F146DC605CF9}" type="presParOf" srcId="{92B059F4-46D7-FD49-8D27-BBAF57AC61C8}" destId="{11CBA165-FA00-7E4C-B7EB-FBF4F1BA73D5}"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143D56C3-3E5C-4D25-93A6-32CC00618B15}"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52BA7BA9-9957-46EB-A02F-C181578D9D66}">
      <dgm:prSet/>
      <dgm:spPr/>
      <dgm:t>
        <a:bodyPr/>
        <a:lstStyle/>
        <a:p>
          <a:r>
            <a:rPr lang="en-US" dirty="0"/>
            <a:t>People with </a:t>
          </a:r>
          <a:r>
            <a:rPr lang="en-US" b="1" dirty="0"/>
            <a:t>complex service needs</a:t>
          </a:r>
          <a:endParaRPr lang="en-US" dirty="0"/>
        </a:p>
      </dgm:t>
    </dgm:pt>
    <dgm:pt modelId="{72FC0DEC-B451-499D-ABA6-11FBAB629562}" type="parTrans" cxnId="{60132594-7F0E-45AF-87B7-34E5DB18D2B6}">
      <dgm:prSet/>
      <dgm:spPr/>
      <dgm:t>
        <a:bodyPr/>
        <a:lstStyle/>
        <a:p>
          <a:endParaRPr lang="en-US"/>
        </a:p>
      </dgm:t>
    </dgm:pt>
    <dgm:pt modelId="{A34F6175-5BC6-4B66-B417-C234E8727457}" type="sibTrans" cxnId="{60132594-7F0E-45AF-87B7-34E5DB18D2B6}">
      <dgm:prSet/>
      <dgm:spPr/>
      <dgm:t>
        <a:bodyPr/>
        <a:lstStyle/>
        <a:p>
          <a:endParaRPr lang="en-US"/>
        </a:p>
      </dgm:t>
    </dgm:pt>
    <dgm:pt modelId="{07AA6C9D-537F-4206-9C51-10A39C6EFA93}">
      <dgm:prSet/>
      <dgm:spPr/>
      <dgm:t>
        <a:bodyPr/>
        <a:lstStyle/>
        <a:p>
          <a:r>
            <a:rPr lang="en-US" dirty="0"/>
            <a:t>Those </a:t>
          </a:r>
          <a:r>
            <a:rPr lang="en-US" b="1" dirty="0"/>
            <a:t>often turned away </a:t>
          </a:r>
          <a:r>
            <a:rPr lang="en-US" dirty="0"/>
            <a:t>from other affordable housing options</a:t>
          </a:r>
        </a:p>
      </dgm:t>
    </dgm:pt>
    <dgm:pt modelId="{8C3F76DD-C895-4907-9E0F-08E63588FFEB}" type="parTrans" cxnId="{9B8B94BE-A67D-41B6-BACD-9F48277D6201}">
      <dgm:prSet/>
      <dgm:spPr/>
      <dgm:t>
        <a:bodyPr/>
        <a:lstStyle/>
        <a:p>
          <a:endParaRPr lang="en-US"/>
        </a:p>
      </dgm:t>
    </dgm:pt>
    <dgm:pt modelId="{02F737D6-DFE2-482C-8C75-A557C86AA17E}" type="sibTrans" cxnId="{9B8B94BE-A67D-41B6-BACD-9F48277D6201}">
      <dgm:prSet/>
      <dgm:spPr/>
      <dgm:t>
        <a:bodyPr/>
        <a:lstStyle/>
        <a:p>
          <a:endParaRPr lang="en-US"/>
        </a:p>
      </dgm:t>
    </dgm:pt>
    <dgm:pt modelId="{4A4F089C-B899-4537-8AF9-6D6E83978368}">
      <dgm:prSet/>
      <dgm:spPr/>
      <dgm:t>
        <a:bodyPr/>
        <a:lstStyle/>
        <a:p>
          <a:r>
            <a:rPr lang="en-US" dirty="0"/>
            <a:t>Those </a:t>
          </a:r>
          <a:r>
            <a:rPr lang="en-US" b="1" dirty="0"/>
            <a:t>least likely </a:t>
          </a:r>
          <a:r>
            <a:rPr lang="en-US" dirty="0"/>
            <a:t>to be able to proactively </a:t>
          </a:r>
          <a:r>
            <a:rPr lang="en-US" b="1" dirty="0"/>
            <a:t>seek and obtain housing on  their own</a:t>
          </a:r>
          <a:endParaRPr lang="en-US" dirty="0"/>
        </a:p>
      </dgm:t>
    </dgm:pt>
    <dgm:pt modelId="{70595E5F-872C-494D-B6AB-EC28BB6E4DFB}" type="parTrans" cxnId="{57276EFB-734A-40A9-8AFC-40E1BE97024C}">
      <dgm:prSet/>
      <dgm:spPr/>
      <dgm:t>
        <a:bodyPr/>
        <a:lstStyle/>
        <a:p>
          <a:endParaRPr lang="en-US"/>
        </a:p>
      </dgm:t>
    </dgm:pt>
    <dgm:pt modelId="{75133C42-39E1-4414-9065-358481ABD50C}" type="sibTrans" cxnId="{57276EFB-734A-40A9-8AFC-40E1BE97024C}">
      <dgm:prSet/>
      <dgm:spPr/>
      <dgm:t>
        <a:bodyPr/>
        <a:lstStyle/>
        <a:p>
          <a:endParaRPr lang="en-US"/>
        </a:p>
      </dgm:t>
    </dgm:pt>
    <dgm:pt modelId="{85483EBD-50EF-4169-8826-5C08387553A3}" type="pres">
      <dgm:prSet presAssocID="{143D56C3-3E5C-4D25-93A6-32CC00618B15}" presName="root" presStyleCnt="0">
        <dgm:presLayoutVars>
          <dgm:dir/>
          <dgm:resizeHandles val="exact"/>
        </dgm:presLayoutVars>
      </dgm:prSet>
      <dgm:spPr/>
    </dgm:pt>
    <dgm:pt modelId="{79170242-0DCC-4941-8652-102371DB3E04}" type="pres">
      <dgm:prSet presAssocID="{52BA7BA9-9957-46EB-A02F-C181578D9D66}" presName="compNode" presStyleCnt="0"/>
      <dgm:spPr/>
    </dgm:pt>
    <dgm:pt modelId="{BFEF3978-1869-4D12-9ACF-B10EE1481E19}" type="pres">
      <dgm:prSet presAssocID="{52BA7BA9-9957-46EB-A02F-C181578D9D66}" presName="bgRect" presStyleLbl="bgShp" presStyleIdx="0" presStyleCnt="3"/>
      <dgm:spPr/>
    </dgm:pt>
    <dgm:pt modelId="{8D816D33-2A54-4E1D-BA4A-409ED8CD4069}" type="pres">
      <dgm:prSet presAssocID="{52BA7BA9-9957-46EB-A02F-C181578D9D6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s"/>
        </a:ext>
      </dgm:extLst>
    </dgm:pt>
    <dgm:pt modelId="{019E5C6F-BE15-4AF0-B676-922DE719FDC7}" type="pres">
      <dgm:prSet presAssocID="{52BA7BA9-9957-46EB-A02F-C181578D9D66}" presName="spaceRect" presStyleCnt="0"/>
      <dgm:spPr/>
    </dgm:pt>
    <dgm:pt modelId="{55B8FE52-7BD4-4E67-8882-D5B8EE075BAE}" type="pres">
      <dgm:prSet presAssocID="{52BA7BA9-9957-46EB-A02F-C181578D9D66}" presName="parTx" presStyleLbl="revTx" presStyleIdx="0" presStyleCnt="3">
        <dgm:presLayoutVars>
          <dgm:chMax val="0"/>
          <dgm:chPref val="0"/>
        </dgm:presLayoutVars>
      </dgm:prSet>
      <dgm:spPr/>
    </dgm:pt>
    <dgm:pt modelId="{647FA48B-1EF3-4E9B-B4CB-358AC596A6E9}" type="pres">
      <dgm:prSet presAssocID="{A34F6175-5BC6-4B66-B417-C234E8727457}" presName="sibTrans" presStyleCnt="0"/>
      <dgm:spPr/>
    </dgm:pt>
    <dgm:pt modelId="{62790DE4-8179-4CB4-8AEF-17213C7AFA85}" type="pres">
      <dgm:prSet presAssocID="{07AA6C9D-537F-4206-9C51-10A39C6EFA93}" presName="compNode" presStyleCnt="0"/>
      <dgm:spPr/>
    </dgm:pt>
    <dgm:pt modelId="{842A2D65-0EA2-486C-86CD-76B7EC4278FF}" type="pres">
      <dgm:prSet presAssocID="{07AA6C9D-537F-4206-9C51-10A39C6EFA93}" presName="bgRect" presStyleLbl="bgShp" presStyleIdx="1" presStyleCnt="3"/>
      <dgm:spPr/>
    </dgm:pt>
    <dgm:pt modelId="{966EFA39-BDDA-4DF6-ABE3-37B254316D80}" type="pres">
      <dgm:prSet presAssocID="{07AA6C9D-537F-4206-9C51-10A39C6EFA9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ouse"/>
        </a:ext>
      </dgm:extLst>
    </dgm:pt>
    <dgm:pt modelId="{ABD65AAD-CBA3-4E84-9330-4D5DF8C67855}" type="pres">
      <dgm:prSet presAssocID="{07AA6C9D-537F-4206-9C51-10A39C6EFA93}" presName="spaceRect" presStyleCnt="0"/>
      <dgm:spPr/>
    </dgm:pt>
    <dgm:pt modelId="{1936C979-12D3-428B-9199-A098E5BFC54B}" type="pres">
      <dgm:prSet presAssocID="{07AA6C9D-537F-4206-9C51-10A39C6EFA93}" presName="parTx" presStyleLbl="revTx" presStyleIdx="1" presStyleCnt="3">
        <dgm:presLayoutVars>
          <dgm:chMax val="0"/>
          <dgm:chPref val="0"/>
        </dgm:presLayoutVars>
      </dgm:prSet>
      <dgm:spPr/>
    </dgm:pt>
    <dgm:pt modelId="{62D4C83E-9E42-4959-9935-539F318101B4}" type="pres">
      <dgm:prSet presAssocID="{02F737D6-DFE2-482C-8C75-A557C86AA17E}" presName="sibTrans" presStyleCnt="0"/>
      <dgm:spPr/>
    </dgm:pt>
    <dgm:pt modelId="{1AF7FC7B-50E7-4476-B3E8-A30E0426299D}" type="pres">
      <dgm:prSet presAssocID="{4A4F089C-B899-4537-8AF9-6D6E83978368}" presName="compNode" presStyleCnt="0"/>
      <dgm:spPr/>
    </dgm:pt>
    <dgm:pt modelId="{62BCFAD4-CD29-439E-B3EB-28522B5FA390}" type="pres">
      <dgm:prSet presAssocID="{4A4F089C-B899-4537-8AF9-6D6E83978368}" presName="bgRect" presStyleLbl="bgShp" presStyleIdx="2" presStyleCnt="3"/>
      <dgm:spPr/>
    </dgm:pt>
    <dgm:pt modelId="{284F553B-D61F-42BD-B5F3-D66600873F97}" type="pres">
      <dgm:prSet presAssocID="{4A4F089C-B899-4537-8AF9-6D6E8397836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uburban scene"/>
        </a:ext>
      </dgm:extLst>
    </dgm:pt>
    <dgm:pt modelId="{1CFAEC9A-678E-4BEF-8A39-532F04A0A9C1}" type="pres">
      <dgm:prSet presAssocID="{4A4F089C-B899-4537-8AF9-6D6E83978368}" presName="spaceRect" presStyleCnt="0"/>
      <dgm:spPr/>
    </dgm:pt>
    <dgm:pt modelId="{B228452C-F674-4718-8BC1-42C52425DF71}" type="pres">
      <dgm:prSet presAssocID="{4A4F089C-B899-4537-8AF9-6D6E83978368}" presName="parTx" presStyleLbl="revTx" presStyleIdx="2" presStyleCnt="3">
        <dgm:presLayoutVars>
          <dgm:chMax val="0"/>
          <dgm:chPref val="0"/>
        </dgm:presLayoutVars>
      </dgm:prSet>
      <dgm:spPr/>
    </dgm:pt>
  </dgm:ptLst>
  <dgm:cxnLst>
    <dgm:cxn modelId="{72C94A10-E927-46AA-8545-F149D6BCF952}" type="presOf" srcId="{143D56C3-3E5C-4D25-93A6-32CC00618B15}" destId="{85483EBD-50EF-4169-8826-5C08387553A3}" srcOrd="0" destOrd="0" presId="urn:microsoft.com/office/officeart/2018/2/layout/IconVerticalSolidList"/>
    <dgm:cxn modelId="{060C205D-17D0-4603-A379-0B7003C57EBB}" type="presOf" srcId="{4A4F089C-B899-4537-8AF9-6D6E83978368}" destId="{B228452C-F674-4718-8BC1-42C52425DF71}" srcOrd="0" destOrd="0" presId="urn:microsoft.com/office/officeart/2018/2/layout/IconVerticalSolidList"/>
    <dgm:cxn modelId="{4C66ED84-ED68-4D02-91B2-8F692C166E33}" type="presOf" srcId="{07AA6C9D-537F-4206-9C51-10A39C6EFA93}" destId="{1936C979-12D3-428B-9199-A098E5BFC54B}" srcOrd="0" destOrd="0" presId="urn:microsoft.com/office/officeart/2018/2/layout/IconVerticalSolidList"/>
    <dgm:cxn modelId="{60132594-7F0E-45AF-87B7-34E5DB18D2B6}" srcId="{143D56C3-3E5C-4D25-93A6-32CC00618B15}" destId="{52BA7BA9-9957-46EB-A02F-C181578D9D66}" srcOrd="0" destOrd="0" parTransId="{72FC0DEC-B451-499D-ABA6-11FBAB629562}" sibTransId="{A34F6175-5BC6-4B66-B417-C234E8727457}"/>
    <dgm:cxn modelId="{9B8B94BE-A67D-41B6-BACD-9F48277D6201}" srcId="{143D56C3-3E5C-4D25-93A6-32CC00618B15}" destId="{07AA6C9D-537F-4206-9C51-10A39C6EFA93}" srcOrd="1" destOrd="0" parTransId="{8C3F76DD-C895-4907-9E0F-08E63588FFEB}" sibTransId="{02F737D6-DFE2-482C-8C75-A557C86AA17E}"/>
    <dgm:cxn modelId="{EE5AA3C6-E94E-45E4-A317-9EE2425C02B8}" type="presOf" srcId="{52BA7BA9-9957-46EB-A02F-C181578D9D66}" destId="{55B8FE52-7BD4-4E67-8882-D5B8EE075BAE}" srcOrd="0" destOrd="0" presId="urn:microsoft.com/office/officeart/2018/2/layout/IconVerticalSolidList"/>
    <dgm:cxn modelId="{57276EFB-734A-40A9-8AFC-40E1BE97024C}" srcId="{143D56C3-3E5C-4D25-93A6-32CC00618B15}" destId="{4A4F089C-B899-4537-8AF9-6D6E83978368}" srcOrd="2" destOrd="0" parTransId="{70595E5F-872C-494D-B6AB-EC28BB6E4DFB}" sibTransId="{75133C42-39E1-4414-9065-358481ABD50C}"/>
    <dgm:cxn modelId="{67252387-86E3-4AF1-8EEC-3368E9659B28}" type="presParOf" srcId="{85483EBD-50EF-4169-8826-5C08387553A3}" destId="{79170242-0DCC-4941-8652-102371DB3E04}" srcOrd="0" destOrd="0" presId="urn:microsoft.com/office/officeart/2018/2/layout/IconVerticalSolidList"/>
    <dgm:cxn modelId="{D96F5558-98C3-494D-9DA1-D4D8310B7A29}" type="presParOf" srcId="{79170242-0DCC-4941-8652-102371DB3E04}" destId="{BFEF3978-1869-4D12-9ACF-B10EE1481E19}" srcOrd="0" destOrd="0" presId="urn:microsoft.com/office/officeart/2018/2/layout/IconVerticalSolidList"/>
    <dgm:cxn modelId="{210FCA37-C46C-4B82-AD60-73F6B9DF341F}" type="presParOf" srcId="{79170242-0DCC-4941-8652-102371DB3E04}" destId="{8D816D33-2A54-4E1D-BA4A-409ED8CD4069}" srcOrd="1" destOrd="0" presId="urn:microsoft.com/office/officeart/2018/2/layout/IconVerticalSolidList"/>
    <dgm:cxn modelId="{86820F7B-A915-45FB-9678-55D40F1A1E17}" type="presParOf" srcId="{79170242-0DCC-4941-8652-102371DB3E04}" destId="{019E5C6F-BE15-4AF0-B676-922DE719FDC7}" srcOrd="2" destOrd="0" presId="urn:microsoft.com/office/officeart/2018/2/layout/IconVerticalSolidList"/>
    <dgm:cxn modelId="{272870B5-6CEB-4319-8627-BFB06A595390}" type="presParOf" srcId="{79170242-0DCC-4941-8652-102371DB3E04}" destId="{55B8FE52-7BD4-4E67-8882-D5B8EE075BAE}" srcOrd="3" destOrd="0" presId="urn:microsoft.com/office/officeart/2018/2/layout/IconVerticalSolidList"/>
    <dgm:cxn modelId="{9268BD87-6ACA-494E-ACD5-23C6755DDDA0}" type="presParOf" srcId="{85483EBD-50EF-4169-8826-5C08387553A3}" destId="{647FA48B-1EF3-4E9B-B4CB-358AC596A6E9}" srcOrd="1" destOrd="0" presId="urn:microsoft.com/office/officeart/2018/2/layout/IconVerticalSolidList"/>
    <dgm:cxn modelId="{383941D8-8354-4662-9570-93E1EA750D89}" type="presParOf" srcId="{85483EBD-50EF-4169-8826-5C08387553A3}" destId="{62790DE4-8179-4CB4-8AEF-17213C7AFA85}" srcOrd="2" destOrd="0" presId="urn:microsoft.com/office/officeart/2018/2/layout/IconVerticalSolidList"/>
    <dgm:cxn modelId="{7D170337-E744-480E-B111-4A48214365D6}" type="presParOf" srcId="{62790DE4-8179-4CB4-8AEF-17213C7AFA85}" destId="{842A2D65-0EA2-486C-86CD-76B7EC4278FF}" srcOrd="0" destOrd="0" presId="urn:microsoft.com/office/officeart/2018/2/layout/IconVerticalSolidList"/>
    <dgm:cxn modelId="{5C8066D9-9CD6-4B29-81C7-972B4662F600}" type="presParOf" srcId="{62790DE4-8179-4CB4-8AEF-17213C7AFA85}" destId="{966EFA39-BDDA-4DF6-ABE3-37B254316D80}" srcOrd="1" destOrd="0" presId="urn:microsoft.com/office/officeart/2018/2/layout/IconVerticalSolidList"/>
    <dgm:cxn modelId="{B05C9A14-AF72-4C29-808F-03BCC53DB167}" type="presParOf" srcId="{62790DE4-8179-4CB4-8AEF-17213C7AFA85}" destId="{ABD65AAD-CBA3-4E84-9330-4D5DF8C67855}" srcOrd="2" destOrd="0" presId="urn:microsoft.com/office/officeart/2018/2/layout/IconVerticalSolidList"/>
    <dgm:cxn modelId="{5784629F-D966-4F1A-958B-700CCE7EDBB9}" type="presParOf" srcId="{62790DE4-8179-4CB4-8AEF-17213C7AFA85}" destId="{1936C979-12D3-428B-9199-A098E5BFC54B}" srcOrd="3" destOrd="0" presId="urn:microsoft.com/office/officeart/2018/2/layout/IconVerticalSolidList"/>
    <dgm:cxn modelId="{65F6D909-85FB-4135-977A-4908FAF6D0FB}" type="presParOf" srcId="{85483EBD-50EF-4169-8826-5C08387553A3}" destId="{62D4C83E-9E42-4959-9935-539F318101B4}" srcOrd="3" destOrd="0" presId="urn:microsoft.com/office/officeart/2018/2/layout/IconVerticalSolidList"/>
    <dgm:cxn modelId="{837A69D4-6C32-4CA6-97A1-B217E346345B}" type="presParOf" srcId="{85483EBD-50EF-4169-8826-5C08387553A3}" destId="{1AF7FC7B-50E7-4476-B3E8-A30E0426299D}" srcOrd="4" destOrd="0" presId="urn:microsoft.com/office/officeart/2018/2/layout/IconVerticalSolidList"/>
    <dgm:cxn modelId="{565D4BCA-1D71-4EA7-B64D-9691CA28A8D4}" type="presParOf" srcId="{1AF7FC7B-50E7-4476-B3E8-A30E0426299D}" destId="{62BCFAD4-CD29-439E-B3EB-28522B5FA390}" srcOrd="0" destOrd="0" presId="urn:microsoft.com/office/officeart/2018/2/layout/IconVerticalSolidList"/>
    <dgm:cxn modelId="{D202513F-EE64-40DD-BDAD-89D3AE9D67C7}" type="presParOf" srcId="{1AF7FC7B-50E7-4476-B3E8-A30E0426299D}" destId="{284F553B-D61F-42BD-B5F3-D66600873F97}" srcOrd="1" destOrd="0" presId="urn:microsoft.com/office/officeart/2018/2/layout/IconVerticalSolidList"/>
    <dgm:cxn modelId="{01AB6272-F274-4B04-88AB-79C7E899BA7C}" type="presParOf" srcId="{1AF7FC7B-50E7-4476-B3E8-A30E0426299D}" destId="{1CFAEC9A-678E-4BEF-8A39-532F04A0A9C1}" srcOrd="2" destOrd="0" presId="urn:microsoft.com/office/officeart/2018/2/layout/IconVerticalSolidList"/>
    <dgm:cxn modelId="{66565606-22CA-4B8F-8E74-3268DABDA7BB}" type="presParOf" srcId="{1AF7FC7B-50E7-4476-B3E8-A30E0426299D}" destId="{B228452C-F674-4718-8BC1-42C52425DF7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E4CE4FEE-1976-4862-93F7-254C1E72E9FF}" type="doc">
      <dgm:prSet loTypeId="urn:microsoft.com/office/officeart/2005/8/layout/vList5" loCatId="list" qsTypeId="urn:microsoft.com/office/officeart/2005/8/quickstyle/simple1" qsCatId="simple" csTypeId="urn:microsoft.com/office/officeart/2018/5/colors/Iconchunking_neutralbg_colorful1" csCatId="colorful" phldr="1"/>
      <dgm:spPr/>
      <dgm:t>
        <a:bodyPr/>
        <a:lstStyle/>
        <a:p>
          <a:endParaRPr lang="en-US"/>
        </a:p>
      </dgm:t>
    </dgm:pt>
    <dgm:pt modelId="{D82E0C17-08A1-424D-B8B5-0C256C484D52}">
      <dgm:prSet/>
      <dgm:spPr/>
      <dgm:t>
        <a:bodyPr/>
        <a:lstStyle/>
        <a:p>
          <a:pPr>
            <a:lnSpc>
              <a:spcPct val="100000"/>
            </a:lnSpc>
            <a:defRPr b="1"/>
          </a:pPr>
          <a:r>
            <a:rPr lang="en-US"/>
            <a:t>Shifts the power dynamic from provider to client:</a:t>
          </a:r>
        </a:p>
      </dgm:t>
    </dgm:pt>
    <dgm:pt modelId="{9277C02A-CB41-4196-8143-60F610554D3F}" type="parTrans" cxnId="{7E977F83-C389-4DB8-BB53-C3D501A263D7}">
      <dgm:prSet/>
      <dgm:spPr/>
      <dgm:t>
        <a:bodyPr/>
        <a:lstStyle/>
        <a:p>
          <a:endParaRPr lang="en-US"/>
        </a:p>
      </dgm:t>
    </dgm:pt>
    <dgm:pt modelId="{EFF752BE-7ACE-4100-8F81-9970B91F5708}" type="sibTrans" cxnId="{7E977F83-C389-4DB8-BB53-C3D501A263D7}">
      <dgm:prSet/>
      <dgm:spPr/>
      <dgm:t>
        <a:bodyPr/>
        <a:lstStyle/>
        <a:p>
          <a:endParaRPr lang="en-US"/>
        </a:p>
      </dgm:t>
    </dgm:pt>
    <dgm:pt modelId="{A082ED12-D9B7-4B25-A072-39ADFA4ADE76}">
      <dgm:prSet/>
      <dgm:spPr/>
      <dgm:t>
        <a:bodyPr/>
        <a:lstStyle/>
        <a:p>
          <a:pPr>
            <a:lnSpc>
              <a:spcPct val="100000"/>
            </a:lnSpc>
          </a:pPr>
          <a:r>
            <a:rPr lang="en-US"/>
            <a:t>I literally have the power to decide if you get one juice box or two. (Rivianna Hyatt)</a:t>
          </a:r>
        </a:p>
      </dgm:t>
    </dgm:pt>
    <dgm:pt modelId="{6A0D13BD-A657-4D01-B9AC-6AC57840541E}" type="parTrans" cxnId="{94C08A29-EEEA-48AA-9100-A8A07979C33F}">
      <dgm:prSet/>
      <dgm:spPr/>
      <dgm:t>
        <a:bodyPr/>
        <a:lstStyle/>
        <a:p>
          <a:endParaRPr lang="en-US"/>
        </a:p>
      </dgm:t>
    </dgm:pt>
    <dgm:pt modelId="{7FC2101C-525B-4A87-8D1E-8FE2376E807A}" type="sibTrans" cxnId="{94C08A29-EEEA-48AA-9100-A8A07979C33F}">
      <dgm:prSet/>
      <dgm:spPr/>
      <dgm:t>
        <a:bodyPr/>
        <a:lstStyle/>
        <a:p>
          <a:endParaRPr lang="en-US"/>
        </a:p>
      </dgm:t>
    </dgm:pt>
    <dgm:pt modelId="{34D3975D-39D4-4E48-8D66-43E3ED4CF922}">
      <dgm:prSet/>
      <dgm:spPr/>
      <dgm:t>
        <a:bodyPr/>
        <a:lstStyle/>
        <a:p>
          <a:pPr>
            <a:lnSpc>
              <a:spcPct val="100000"/>
            </a:lnSpc>
            <a:defRPr b="1"/>
          </a:pPr>
          <a:r>
            <a:rPr lang="en-US"/>
            <a:t>Shifts away from paternalism:</a:t>
          </a:r>
        </a:p>
      </dgm:t>
    </dgm:pt>
    <dgm:pt modelId="{856C2F47-4B0D-4665-B88D-B73E76175B6B}" type="parTrans" cxnId="{C9785159-EE0E-41A9-8D08-9C587341AB7C}">
      <dgm:prSet/>
      <dgm:spPr/>
      <dgm:t>
        <a:bodyPr/>
        <a:lstStyle/>
        <a:p>
          <a:endParaRPr lang="en-US"/>
        </a:p>
      </dgm:t>
    </dgm:pt>
    <dgm:pt modelId="{88536875-D987-4B1D-83F5-184862464B94}" type="sibTrans" cxnId="{C9785159-EE0E-41A9-8D08-9C587341AB7C}">
      <dgm:prSet/>
      <dgm:spPr/>
      <dgm:t>
        <a:bodyPr/>
        <a:lstStyle/>
        <a:p>
          <a:endParaRPr lang="en-US"/>
        </a:p>
      </dgm:t>
    </dgm:pt>
    <dgm:pt modelId="{92694823-33D4-4E29-8EBD-76CFE74EBD58}">
      <dgm:prSet/>
      <dgm:spPr/>
      <dgm:t>
        <a:bodyPr/>
        <a:lstStyle/>
        <a:p>
          <a:pPr>
            <a:lnSpc>
              <a:spcPct val="100000"/>
            </a:lnSpc>
          </a:pPr>
          <a:r>
            <a:rPr lang="en-US"/>
            <a:t>Our job is not to parent or “raise” youth, it’s to accompany them. (Derek Wentorf, CSH)</a:t>
          </a:r>
        </a:p>
      </dgm:t>
    </dgm:pt>
    <dgm:pt modelId="{C54F2851-0C6B-4954-8CC2-39EB2BC3EB92}" type="parTrans" cxnId="{D9E5D862-E034-43EC-B781-559FE13D295C}">
      <dgm:prSet/>
      <dgm:spPr/>
      <dgm:t>
        <a:bodyPr/>
        <a:lstStyle/>
        <a:p>
          <a:endParaRPr lang="en-US"/>
        </a:p>
      </dgm:t>
    </dgm:pt>
    <dgm:pt modelId="{7AB6A1F5-00D4-4930-88A0-779736B57E0A}" type="sibTrans" cxnId="{D9E5D862-E034-43EC-B781-559FE13D295C}">
      <dgm:prSet/>
      <dgm:spPr/>
      <dgm:t>
        <a:bodyPr/>
        <a:lstStyle/>
        <a:p>
          <a:endParaRPr lang="en-US"/>
        </a:p>
      </dgm:t>
    </dgm:pt>
    <dgm:pt modelId="{06476D6B-2D7B-4E38-B731-FF6D028F5174}">
      <dgm:prSet/>
      <dgm:spPr/>
      <dgm:t>
        <a:bodyPr/>
        <a:lstStyle/>
        <a:p>
          <a:pPr>
            <a:lnSpc>
              <a:spcPct val="100000"/>
            </a:lnSpc>
            <a:defRPr b="1"/>
          </a:pPr>
          <a:r>
            <a:rPr lang="en-US"/>
            <a:t>Shifts the burden for engagement to the provider:</a:t>
          </a:r>
        </a:p>
      </dgm:t>
    </dgm:pt>
    <dgm:pt modelId="{CDBD5CE9-0BC5-4FA7-8B66-1C7B42C61E5C}" type="parTrans" cxnId="{66205B10-A657-4F90-BE15-EA27A82C4345}">
      <dgm:prSet/>
      <dgm:spPr/>
      <dgm:t>
        <a:bodyPr/>
        <a:lstStyle/>
        <a:p>
          <a:endParaRPr lang="en-US"/>
        </a:p>
      </dgm:t>
    </dgm:pt>
    <dgm:pt modelId="{AA720C73-3488-4EAC-B6AD-E575921C3D4F}" type="sibTrans" cxnId="{66205B10-A657-4F90-BE15-EA27A82C4345}">
      <dgm:prSet/>
      <dgm:spPr/>
      <dgm:t>
        <a:bodyPr/>
        <a:lstStyle/>
        <a:p>
          <a:endParaRPr lang="en-US"/>
        </a:p>
      </dgm:t>
    </dgm:pt>
    <dgm:pt modelId="{733AD670-552C-4259-B59B-E53EAD836B39}">
      <dgm:prSet/>
      <dgm:spPr/>
      <dgm:t>
        <a:bodyPr/>
        <a:lstStyle/>
        <a:p>
          <a:pPr>
            <a:lnSpc>
              <a:spcPct val="100000"/>
            </a:lnSpc>
          </a:pPr>
          <a:r>
            <a:rPr lang="en-US"/>
            <a:t>If you make it engaging, they will engage. (Robin Meyer, NW Youth Services)</a:t>
          </a:r>
        </a:p>
      </dgm:t>
    </dgm:pt>
    <dgm:pt modelId="{63EF5142-086B-433E-8419-C119334F5AD4}" type="parTrans" cxnId="{AA642EE7-B52D-4739-A586-2A715F005BEF}">
      <dgm:prSet/>
      <dgm:spPr/>
      <dgm:t>
        <a:bodyPr/>
        <a:lstStyle/>
        <a:p>
          <a:endParaRPr lang="en-US"/>
        </a:p>
      </dgm:t>
    </dgm:pt>
    <dgm:pt modelId="{4C239A81-7B10-47B6-A2CE-626B4FF24B09}" type="sibTrans" cxnId="{AA642EE7-B52D-4739-A586-2A715F005BEF}">
      <dgm:prSet/>
      <dgm:spPr/>
      <dgm:t>
        <a:bodyPr/>
        <a:lstStyle/>
        <a:p>
          <a:endParaRPr lang="en-US"/>
        </a:p>
      </dgm:t>
    </dgm:pt>
    <dgm:pt modelId="{97AA7161-338C-C440-B3F1-AC2EC6D6481D}" type="pres">
      <dgm:prSet presAssocID="{E4CE4FEE-1976-4862-93F7-254C1E72E9FF}" presName="Name0" presStyleCnt="0">
        <dgm:presLayoutVars>
          <dgm:dir/>
          <dgm:animLvl val="lvl"/>
          <dgm:resizeHandles val="exact"/>
        </dgm:presLayoutVars>
      </dgm:prSet>
      <dgm:spPr/>
    </dgm:pt>
    <dgm:pt modelId="{8BDA4598-D474-094E-B849-4C5647E85E69}" type="pres">
      <dgm:prSet presAssocID="{D82E0C17-08A1-424D-B8B5-0C256C484D52}" presName="linNode" presStyleCnt="0"/>
      <dgm:spPr/>
    </dgm:pt>
    <dgm:pt modelId="{E70659CF-CD3D-4147-8959-827D056553E1}" type="pres">
      <dgm:prSet presAssocID="{D82E0C17-08A1-424D-B8B5-0C256C484D52}" presName="parentText" presStyleLbl="node1" presStyleIdx="0" presStyleCnt="3">
        <dgm:presLayoutVars>
          <dgm:chMax val="1"/>
          <dgm:bulletEnabled val="1"/>
        </dgm:presLayoutVars>
      </dgm:prSet>
      <dgm:spPr/>
    </dgm:pt>
    <dgm:pt modelId="{D9B283E8-1193-E24E-A5FB-D1E64E5A2E44}" type="pres">
      <dgm:prSet presAssocID="{D82E0C17-08A1-424D-B8B5-0C256C484D52}" presName="descendantText" presStyleLbl="alignAccFollowNode1" presStyleIdx="0" presStyleCnt="3">
        <dgm:presLayoutVars>
          <dgm:bulletEnabled val="1"/>
        </dgm:presLayoutVars>
      </dgm:prSet>
      <dgm:spPr/>
    </dgm:pt>
    <dgm:pt modelId="{E6200FBD-C866-C54C-9B34-C14049417F4B}" type="pres">
      <dgm:prSet presAssocID="{EFF752BE-7ACE-4100-8F81-9970B91F5708}" presName="sp" presStyleCnt="0"/>
      <dgm:spPr/>
    </dgm:pt>
    <dgm:pt modelId="{AD8A75B3-5907-A748-AFB5-1B203278F4E6}" type="pres">
      <dgm:prSet presAssocID="{34D3975D-39D4-4E48-8D66-43E3ED4CF922}" presName="linNode" presStyleCnt="0"/>
      <dgm:spPr/>
    </dgm:pt>
    <dgm:pt modelId="{AA7975E3-652E-6948-85D4-0DFC75FB543B}" type="pres">
      <dgm:prSet presAssocID="{34D3975D-39D4-4E48-8D66-43E3ED4CF922}" presName="parentText" presStyleLbl="node1" presStyleIdx="1" presStyleCnt="3">
        <dgm:presLayoutVars>
          <dgm:chMax val="1"/>
          <dgm:bulletEnabled val="1"/>
        </dgm:presLayoutVars>
      </dgm:prSet>
      <dgm:spPr/>
    </dgm:pt>
    <dgm:pt modelId="{C67ED178-786B-B14E-94D3-FFD212C43838}" type="pres">
      <dgm:prSet presAssocID="{34D3975D-39D4-4E48-8D66-43E3ED4CF922}" presName="descendantText" presStyleLbl="alignAccFollowNode1" presStyleIdx="1" presStyleCnt="3">
        <dgm:presLayoutVars>
          <dgm:bulletEnabled val="1"/>
        </dgm:presLayoutVars>
      </dgm:prSet>
      <dgm:spPr/>
    </dgm:pt>
    <dgm:pt modelId="{2BD1FA2D-1376-8F40-B12E-25CF4839F2C0}" type="pres">
      <dgm:prSet presAssocID="{88536875-D987-4B1D-83F5-184862464B94}" presName="sp" presStyleCnt="0"/>
      <dgm:spPr/>
    </dgm:pt>
    <dgm:pt modelId="{5DFE8F38-5A9D-AE4E-9B2F-BB671324BFAF}" type="pres">
      <dgm:prSet presAssocID="{06476D6B-2D7B-4E38-B731-FF6D028F5174}" presName="linNode" presStyleCnt="0"/>
      <dgm:spPr/>
    </dgm:pt>
    <dgm:pt modelId="{1026FD01-7DDF-BC4E-A186-D0E8D5FAC87E}" type="pres">
      <dgm:prSet presAssocID="{06476D6B-2D7B-4E38-B731-FF6D028F5174}" presName="parentText" presStyleLbl="node1" presStyleIdx="2" presStyleCnt="3">
        <dgm:presLayoutVars>
          <dgm:chMax val="1"/>
          <dgm:bulletEnabled val="1"/>
        </dgm:presLayoutVars>
      </dgm:prSet>
      <dgm:spPr/>
    </dgm:pt>
    <dgm:pt modelId="{D636B865-D6B0-5248-9262-86085C70A427}" type="pres">
      <dgm:prSet presAssocID="{06476D6B-2D7B-4E38-B731-FF6D028F5174}" presName="descendantText" presStyleLbl="alignAccFollowNode1" presStyleIdx="2" presStyleCnt="3">
        <dgm:presLayoutVars>
          <dgm:bulletEnabled val="1"/>
        </dgm:presLayoutVars>
      </dgm:prSet>
      <dgm:spPr/>
    </dgm:pt>
  </dgm:ptLst>
  <dgm:cxnLst>
    <dgm:cxn modelId="{66205B10-A657-4F90-BE15-EA27A82C4345}" srcId="{E4CE4FEE-1976-4862-93F7-254C1E72E9FF}" destId="{06476D6B-2D7B-4E38-B731-FF6D028F5174}" srcOrd="2" destOrd="0" parTransId="{CDBD5CE9-0BC5-4FA7-8B66-1C7B42C61E5C}" sibTransId="{AA720C73-3488-4EAC-B6AD-E575921C3D4F}"/>
    <dgm:cxn modelId="{94C08A29-EEEA-48AA-9100-A8A07979C33F}" srcId="{D82E0C17-08A1-424D-B8B5-0C256C484D52}" destId="{A082ED12-D9B7-4B25-A072-39ADFA4ADE76}" srcOrd="0" destOrd="0" parTransId="{6A0D13BD-A657-4D01-B9AC-6AC57840541E}" sibTransId="{7FC2101C-525B-4A87-8D1E-8FE2376E807A}"/>
    <dgm:cxn modelId="{C9785159-EE0E-41A9-8D08-9C587341AB7C}" srcId="{E4CE4FEE-1976-4862-93F7-254C1E72E9FF}" destId="{34D3975D-39D4-4E48-8D66-43E3ED4CF922}" srcOrd="1" destOrd="0" parTransId="{856C2F47-4B0D-4665-B88D-B73E76175B6B}" sibTransId="{88536875-D987-4B1D-83F5-184862464B94}"/>
    <dgm:cxn modelId="{A83C295F-27A7-284E-98E4-D8A2D88726B9}" type="presOf" srcId="{92694823-33D4-4E29-8EBD-76CFE74EBD58}" destId="{C67ED178-786B-B14E-94D3-FFD212C43838}" srcOrd="0" destOrd="0" presId="urn:microsoft.com/office/officeart/2005/8/layout/vList5"/>
    <dgm:cxn modelId="{6FAC4B5F-8255-8247-A263-E0BD05E6A3BF}" type="presOf" srcId="{733AD670-552C-4259-B59B-E53EAD836B39}" destId="{D636B865-D6B0-5248-9262-86085C70A427}" srcOrd="0" destOrd="0" presId="urn:microsoft.com/office/officeart/2005/8/layout/vList5"/>
    <dgm:cxn modelId="{D9E5D862-E034-43EC-B781-559FE13D295C}" srcId="{34D3975D-39D4-4E48-8D66-43E3ED4CF922}" destId="{92694823-33D4-4E29-8EBD-76CFE74EBD58}" srcOrd="0" destOrd="0" parTransId="{C54F2851-0C6B-4954-8CC2-39EB2BC3EB92}" sibTransId="{7AB6A1F5-00D4-4930-88A0-779736B57E0A}"/>
    <dgm:cxn modelId="{3F365D6F-EF57-9242-A549-B554B59C0B41}" type="presOf" srcId="{06476D6B-2D7B-4E38-B731-FF6D028F5174}" destId="{1026FD01-7DDF-BC4E-A186-D0E8D5FAC87E}" srcOrd="0" destOrd="0" presId="urn:microsoft.com/office/officeart/2005/8/layout/vList5"/>
    <dgm:cxn modelId="{52AFD97F-633F-124A-983E-16FAC58A7163}" type="presOf" srcId="{A082ED12-D9B7-4B25-A072-39ADFA4ADE76}" destId="{D9B283E8-1193-E24E-A5FB-D1E64E5A2E44}" srcOrd="0" destOrd="0" presId="urn:microsoft.com/office/officeart/2005/8/layout/vList5"/>
    <dgm:cxn modelId="{0FC80983-3061-5D43-83D0-A87C512820FD}" type="presOf" srcId="{D82E0C17-08A1-424D-B8B5-0C256C484D52}" destId="{E70659CF-CD3D-4147-8959-827D056553E1}" srcOrd="0" destOrd="0" presId="urn:microsoft.com/office/officeart/2005/8/layout/vList5"/>
    <dgm:cxn modelId="{7E977F83-C389-4DB8-BB53-C3D501A263D7}" srcId="{E4CE4FEE-1976-4862-93F7-254C1E72E9FF}" destId="{D82E0C17-08A1-424D-B8B5-0C256C484D52}" srcOrd="0" destOrd="0" parTransId="{9277C02A-CB41-4196-8143-60F610554D3F}" sibTransId="{EFF752BE-7ACE-4100-8F81-9970B91F5708}"/>
    <dgm:cxn modelId="{AC3265D2-81AC-154A-962A-57A8D89343C8}" type="presOf" srcId="{E4CE4FEE-1976-4862-93F7-254C1E72E9FF}" destId="{97AA7161-338C-C440-B3F1-AC2EC6D6481D}" srcOrd="0" destOrd="0" presId="urn:microsoft.com/office/officeart/2005/8/layout/vList5"/>
    <dgm:cxn modelId="{AA642EE7-B52D-4739-A586-2A715F005BEF}" srcId="{06476D6B-2D7B-4E38-B731-FF6D028F5174}" destId="{733AD670-552C-4259-B59B-E53EAD836B39}" srcOrd="0" destOrd="0" parTransId="{63EF5142-086B-433E-8419-C119334F5AD4}" sibTransId="{4C239A81-7B10-47B6-A2CE-626B4FF24B09}"/>
    <dgm:cxn modelId="{D2B9D7F2-DC10-AA4A-8F07-0ACD8367778A}" type="presOf" srcId="{34D3975D-39D4-4E48-8D66-43E3ED4CF922}" destId="{AA7975E3-652E-6948-85D4-0DFC75FB543B}" srcOrd="0" destOrd="0" presId="urn:microsoft.com/office/officeart/2005/8/layout/vList5"/>
    <dgm:cxn modelId="{3DD117F1-D409-344B-B4E2-043EC3206D69}" type="presParOf" srcId="{97AA7161-338C-C440-B3F1-AC2EC6D6481D}" destId="{8BDA4598-D474-094E-B849-4C5647E85E69}" srcOrd="0" destOrd="0" presId="urn:microsoft.com/office/officeart/2005/8/layout/vList5"/>
    <dgm:cxn modelId="{F0CBD84F-0929-3549-983D-FA2FAAF79925}" type="presParOf" srcId="{8BDA4598-D474-094E-B849-4C5647E85E69}" destId="{E70659CF-CD3D-4147-8959-827D056553E1}" srcOrd="0" destOrd="0" presId="urn:microsoft.com/office/officeart/2005/8/layout/vList5"/>
    <dgm:cxn modelId="{A4C20CA2-F6A6-664B-A11E-CFEAC01DA388}" type="presParOf" srcId="{8BDA4598-D474-094E-B849-4C5647E85E69}" destId="{D9B283E8-1193-E24E-A5FB-D1E64E5A2E44}" srcOrd="1" destOrd="0" presId="urn:microsoft.com/office/officeart/2005/8/layout/vList5"/>
    <dgm:cxn modelId="{5397349B-1D6E-7E4E-B777-26C7B8D0D31D}" type="presParOf" srcId="{97AA7161-338C-C440-B3F1-AC2EC6D6481D}" destId="{E6200FBD-C866-C54C-9B34-C14049417F4B}" srcOrd="1" destOrd="0" presId="urn:microsoft.com/office/officeart/2005/8/layout/vList5"/>
    <dgm:cxn modelId="{1C137AD3-EF3C-1F42-9D27-CCD94FF7EC11}" type="presParOf" srcId="{97AA7161-338C-C440-B3F1-AC2EC6D6481D}" destId="{AD8A75B3-5907-A748-AFB5-1B203278F4E6}" srcOrd="2" destOrd="0" presId="urn:microsoft.com/office/officeart/2005/8/layout/vList5"/>
    <dgm:cxn modelId="{02C1A249-88BA-4644-9E1E-D77D32C9CACE}" type="presParOf" srcId="{AD8A75B3-5907-A748-AFB5-1B203278F4E6}" destId="{AA7975E3-652E-6948-85D4-0DFC75FB543B}" srcOrd="0" destOrd="0" presId="urn:microsoft.com/office/officeart/2005/8/layout/vList5"/>
    <dgm:cxn modelId="{DF2CD6BC-CD43-4845-8C59-1431691F162D}" type="presParOf" srcId="{AD8A75B3-5907-A748-AFB5-1B203278F4E6}" destId="{C67ED178-786B-B14E-94D3-FFD212C43838}" srcOrd="1" destOrd="0" presId="urn:microsoft.com/office/officeart/2005/8/layout/vList5"/>
    <dgm:cxn modelId="{7C321557-D3DE-F142-8D99-AA9A30D67248}" type="presParOf" srcId="{97AA7161-338C-C440-B3F1-AC2EC6D6481D}" destId="{2BD1FA2D-1376-8F40-B12E-25CF4839F2C0}" srcOrd="3" destOrd="0" presId="urn:microsoft.com/office/officeart/2005/8/layout/vList5"/>
    <dgm:cxn modelId="{6E40BFBD-DE47-1C43-B3B7-ED594D34DEAF}" type="presParOf" srcId="{97AA7161-338C-C440-B3F1-AC2EC6D6481D}" destId="{5DFE8F38-5A9D-AE4E-9B2F-BB671324BFAF}" srcOrd="4" destOrd="0" presId="urn:microsoft.com/office/officeart/2005/8/layout/vList5"/>
    <dgm:cxn modelId="{065ADF4E-79B6-DC4F-AF7C-FC9BE4A588B0}" type="presParOf" srcId="{5DFE8F38-5A9D-AE4E-9B2F-BB671324BFAF}" destId="{1026FD01-7DDF-BC4E-A186-D0E8D5FAC87E}" srcOrd="0" destOrd="0" presId="urn:microsoft.com/office/officeart/2005/8/layout/vList5"/>
    <dgm:cxn modelId="{601CC918-3833-794D-B800-8F5A63DA164F}" type="presParOf" srcId="{5DFE8F38-5A9D-AE4E-9B2F-BB671324BFAF}" destId="{D636B865-D6B0-5248-9262-86085C70A427}"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AE89CC64-228D-4B2A-9416-AD28A187103B}" type="doc">
      <dgm:prSet loTypeId="urn:microsoft.com/office/officeart/2008/layout/LinedList" loCatId="list" qsTypeId="urn:microsoft.com/office/officeart/2005/8/quickstyle/simple1" qsCatId="simple" csTypeId="urn:microsoft.com/office/officeart/2005/8/colors/colorful5" csCatId="colorful"/>
      <dgm:spPr/>
      <dgm:t>
        <a:bodyPr/>
        <a:lstStyle/>
        <a:p>
          <a:endParaRPr lang="en-US"/>
        </a:p>
      </dgm:t>
    </dgm:pt>
    <dgm:pt modelId="{5C20A18D-DD9D-4569-A85E-895F2C867463}">
      <dgm:prSet/>
      <dgm:spPr/>
      <dgm:t>
        <a:bodyPr/>
        <a:lstStyle/>
        <a:p>
          <a:r>
            <a:rPr lang="en-US" dirty="0"/>
            <a:t>Principle #1</a:t>
          </a:r>
        </a:p>
      </dgm:t>
    </dgm:pt>
    <dgm:pt modelId="{F6BCB544-D2BC-4125-94ED-3AD68BAE499E}" type="parTrans" cxnId="{EF5BA02F-9509-42C7-969A-64FCD5E512FA}">
      <dgm:prSet/>
      <dgm:spPr/>
      <dgm:t>
        <a:bodyPr/>
        <a:lstStyle/>
        <a:p>
          <a:endParaRPr lang="en-US"/>
        </a:p>
      </dgm:t>
    </dgm:pt>
    <dgm:pt modelId="{623E4851-24EF-4ED7-B6E3-3EDF152169BE}" type="sibTrans" cxnId="{EF5BA02F-9509-42C7-969A-64FCD5E512FA}">
      <dgm:prSet/>
      <dgm:spPr/>
      <dgm:t>
        <a:bodyPr/>
        <a:lstStyle/>
        <a:p>
          <a:endParaRPr lang="en-US"/>
        </a:p>
      </dgm:t>
    </dgm:pt>
    <dgm:pt modelId="{335AB040-61E2-431C-84E2-8B165F9A03F5}">
      <dgm:prSet/>
      <dgm:spPr/>
      <dgm:t>
        <a:bodyPr/>
        <a:lstStyle/>
        <a:p>
          <a:r>
            <a:rPr lang="en-US" dirty="0"/>
            <a:t>Harm reduction is a pragmatic, nonjudgmental approach to addressing high-risk behaviors that are a fact of human society, with complex multi-faceted causes and varying degrees of harm.</a:t>
          </a:r>
        </a:p>
      </dgm:t>
    </dgm:pt>
    <dgm:pt modelId="{DB27BDF7-0C88-4F82-A6AC-4D73C0997D02}" type="parTrans" cxnId="{80DEC874-1E07-41B7-B84A-20EA54ECF3B3}">
      <dgm:prSet/>
      <dgm:spPr/>
      <dgm:t>
        <a:bodyPr/>
        <a:lstStyle/>
        <a:p>
          <a:endParaRPr lang="en-US"/>
        </a:p>
      </dgm:t>
    </dgm:pt>
    <dgm:pt modelId="{8A14AB9D-D1AE-4C9F-AEC2-68D5E7EDB23B}" type="sibTrans" cxnId="{80DEC874-1E07-41B7-B84A-20EA54ECF3B3}">
      <dgm:prSet/>
      <dgm:spPr/>
      <dgm:t>
        <a:bodyPr/>
        <a:lstStyle/>
        <a:p>
          <a:endParaRPr lang="en-US"/>
        </a:p>
      </dgm:t>
    </dgm:pt>
    <dgm:pt modelId="{51334582-B6D8-4A52-9ED8-73C46B2F503A}">
      <dgm:prSet/>
      <dgm:spPr/>
      <dgm:t>
        <a:bodyPr/>
        <a:lstStyle/>
        <a:p>
          <a:r>
            <a:rPr lang="en-US"/>
            <a:t>Principle #2</a:t>
          </a:r>
        </a:p>
      </dgm:t>
    </dgm:pt>
    <dgm:pt modelId="{53A6D783-BA3B-4894-AEF6-9A1235A495AB}" type="parTrans" cxnId="{D82073BE-9E53-4BF3-9163-B6F3E6B721CC}">
      <dgm:prSet/>
      <dgm:spPr/>
      <dgm:t>
        <a:bodyPr/>
        <a:lstStyle/>
        <a:p>
          <a:endParaRPr lang="en-US"/>
        </a:p>
      </dgm:t>
    </dgm:pt>
    <dgm:pt modelId="{B12542DD-6DF0-4BA8-8A1F-C1E9008402F8}" type="sibTrans" cxnId="{D82073BE-9E53-4BF3-9163-B6F3E6B721CC}">
      <dgm:prSet/>
      <dgm:spPr/>
      <dgm:t>
        <a:bodyPr/>
        <a:lstStyle/>
        <a:p>
          <a:endParaRPr lang="en-US"/>
        </a:p>
      </dgm:t>
    </dgm:pt>
    <dgm:pt modelId="{F3F67609-E44A-4516-A1C6-204468EBE1E6}">
      <dgm:prSet/>
      <dgm:spPr/>
      <dgm:t>
        <a:bodyPr/>
        <a:lstStyle/>
        <a:p>
          <a:r>
            <a:rPr lang="en-US" dirty="0"/>
            <a:t>The focus is on reducing harm, not consumption.</a:t>
          </a:r>
        </a:p>
      </dgm:t>
    </dgm:pt>
    <dgm:pt modelId="{F3CC4BCC-34C9-47E1-96DC-991A9DF7719A}" type="parTrans" cxnId="{B0BB813B-48A9-4354-8982-A07B2DF9FA17}">
      <dgm:prSet/>
      <dgm:spPr/>
      <dgm:t>
        <a:bodyPr/>
        <a:lstStyle/>
        <a:p>
          <a:endParaRPr lang="en-US"/>
        </a:p>
      </dgm:t>
    </dgm:pt>
    <dgm:pt modelId="{BF33B10D-B3DC-483B-849D-606AFD27A9BF}" type="sibTrans" cxnId="{B0BB813B-48A9-4354-8982-A07B2DF9FA17}">
      <dgm:prSet/>
      <dgm:spPr/>
      <dgm:t>
        <a:bodyPr/>
        <a:lstStyle/>
        <a:p>
          <a:endParaRPr lang="en-US"/>
        </a:p>
      </dgm:t>
    </dgm:pt>
    <dgm:pt modelId="{672BFC35-2016-46D8-9B2D-8AECDB1FF900}">
      <dgm:prSet/>
      <dgm:spPr/>
      <dgm:t>
        <a:bodyPr/>
        <a:lstStyle/>
        <a:p>
          <a:r>
            <a:rPr lang="en-US"/>
            <a:t>Principle #3 </a:t>
          </a:r>
        </a:p>
      </dgm:t>
    </dgm:pt>
    <dgm:pt modelId="{B9BFBE46-1B6A-49BD-ABEC-B30E1DAD9E42}" type="parTrans" cxnId="{ED9FD7FC-27A5-4C56-9D7D-1FF835E19074}">
      <dgm:prSet/>
      <dgm:spPr/>
      <dgm:t>
        <a:bodyPr/>
        <a:lstStyle/>
        <a:p>
          <a:endParaRPr lang="en-US"/>
        </a:p>
      </dgm:t>
    </dgm:pt>
    <dgm:pt modelId="{17774AA4-1A4F-437D-9D7E-DB1A81399966}" type="sibTrans" cxnId="{ED9FD7FC-27A5-4C56-9D7D-1FF835E19074}">
      <dgm:prSet/>
      <dgm:spPr/>
      <dgm:t>
        <a:bodyPr/>
        <a:lstStyle/>
        <a:p>
          <a:endParaRPr lang="en-US"/>
        </a:p>
      </dgm:t>
    </dgm:pt>
    <dgm:pt modelId="{01BE7B53-629D-4B27-A066-D861DC3F8DD5}">
      <dgm:prSet/>
      <dgm:spPr/>
      <dgm:t>
        <a:bodyPr/>
        <a:lstStyle/>
        <a:p>
          <a:r>
            <a:rPr lang="en-US"/>
            <a:t>It is the individual’s choice to manage or mitigate the risk of high-risk behaviors.</a:t>
          </a:r>
        </a:p>
      </dgm:t>
    </dgm:pt>
    <dgm:pt modelId="{9A507FA5-DA98-4BFD-B443-0DB922A20BA7}" type="parTrans" cxnId="{D9E6E2DC-1EEA-42CC-B71E-057B08D692E4}">
      <dgm:prSet/>
      <dgm:spPr/>
      <dgm:t>
        <a:bodyPr/>
        <a:lstStyle/>
        <a:p>
          <a:endParaRPr lang="en-US"/>
        </a:p>
      </dgm:t>
    </dgm:pt>
    <dgm:pt modelId="{9ED1BA90-C93D-4FEF-B368-B34BE7058A98}" type="sibTrans" cxnId="{D9E6E2DC-1EEA-42CC-B71E-057B08D692E4}">
      <dgm:prSet/>
      <dgm:spPr/>
      <dgm:t>
        <a:bodyPr/>
        <a:lstStyle/>
        <a:p>
          <a:endParaRPr lang="en-US"/>
        </a:p>
      </dgm:t>
    </dgm:pt>
    <dgm:pt modelId="{AAB39863-432D-4B79-918D-29378C3B9B1B}">
      <dgm:prSet/>
      <dgm:spPr/>
      <dgm:t>
        <a:bodyPr/>
        <a:lstStyle/>
        <a:p>
          <a:r>
            <a:rPr lang="en-US"/>
            <a:t>Principle #4 </a:t>
          </a:r>
        </a:p>
      </dgm:t>
    </dgm:pt>
    <dgm:pt modelId="{19AD0193-402C-47B8-9EDD-2AE8E282B638}" type="parTrans" cxnId="{BB81E4B6-1E30-4D08-A72C-92897427A7BC}">
      <dgm:prSet/>
      <dgm:spPr/>
      <dgm:t>
        <a:bodyPr/>
        <a:lstStyle/>
        <a:p>
          <a:endParaRPr lang="en-US"/>
        </a:p>
      </dgm:t>
    </dgm:pt>
    <dgm:pt modelId="{8960DA65-B78F-4F68-BBB0-AF483AB99E71}" type="sibTrans" cxnId="{BB81E4B6-1E30-4D08-A72C-92897427A7BC}">
      <dgm:prSet/>
      <dgm:spPr/>
      <dgm:t>
        <a:bodyPr/>
        <a:lstStyle/>
        <a:p>
          <a:endParaRPr lang="en-US"/>
        </a:p>
      </dgm:t>
    </dgm:pt>
    <dgm:pt modelId="{7ED193F3-8986-451A-9375-1A2B845E157B}">
      <dgm:prSet/>
      <dgm:spPr/>
      <dgm:t>
        <a:bodyPr/>
        <a:lstStyle/>
        <a:p>
          <a:r>
            <a:rPr lang="en-US"/>
            <a:t>The individual  has a voice and deserves to be treated with dignity  and respect.</a:t>
          </a:r>
        </a:p>
      </dgm:t>
    </dgm:pt>
    <dgm:pt modelId="{0B6EB242-E123-44B7-8285-047C06915051}" type="parTrans" cxnId="{B1854A2C-1D17-4B4F-A07F-C6DDC8D32A6C}">
      <dgm:prSet/>
      <dgm:spPr/>
      <dgm:t>
        <a:bodyPr/>
        <a:lstStyle/>
        <a:p>
          <a:endParaRPr lang="en-US"/>
        </a:p>
      </dgm:t>
    </dgm:pt>
    <dgm:pt modelId="{7C599462-D6F4-4E58-84F3-0AE8FFD3E4F8}" type="sibTrans" cxnId="{B1854A2C-1D17-4B4F-A07F-C6DDC8D32A6C}">
      <dgm:prSet/>
      <dgm:spPr/>
      <dgm:t>
        <a:bodyPr/>
        <a:lstStyle/>
        <a:p>
          <a:endParaRPr lang="en-US"/>
        </a:p>
      </dgm:t>
    </dgm:pt>
    <dgm:pt modelId="{7D8273CD-289D-4181-A5F4-A633D6682791}">
      <dgm:prSet/>
      <dgm:spPr/>
      <dgm:t>
        <a:bodyPr/>
        <a:lstStyle/>
        <a:p>
          <a:r>
            <a:rPr lang="en-US"/>
            <a:t>Principle #5</a:t>
          </a:r>
        </a:p>
      </dgm:t>
    </dgm:pt>
    <dgm:pt modelId="{739F4DE3-C35E-42A6-9ED4-F8AD649845DD}" type="parTrans" cxnId="{78D2FB01-9688-44C7-91BD-606FF254D86C}">
      <dgm:prSet/>
      <dgm:spPr/>
      <dgm:t>
        <a:bodyPr/>
        <a:lstStyle/>
        <a:p>
          <a:endParaRPr lang="en-US"/>
        </a:p>
      </dgm:t>
    </dgm:pt>
    <dgm:pt modelId="{2EECEFF5-0BB1-42F3-B56B-9DAAA917E837}" type="sibTrans" cxnId="{78D2FB01-9688-44C7-91BD-606FF254D86C}">
      <dgm:prSet/>
      <dgm:spPr/>
      <dgm:t>
        <a:bodyPr/>
        <a:lstStyle/>
        <a:p>
          <a:endParaRPr lang="en-US"/>
        </a:p>
      </dgm:t>
    </dgm:pt>
    <dgm:pt modelId="{DCEF34A9-18CB-42B0-A29A-71548ADEBA38}">
      <dgm:prSet/>
      <dgm:spPr/>
      <dgm:t>
        <a:bodyPr/>
        <a:lstStyle/>
        <a:p>
          <a:r>
            <a:rPr lang="en-US"/>
            <a:t>Individuals are expected to take responsibility for the natural consequences of their behavior.</a:t>
          </a:r>
        </a:p>
      </dgm:t>
    </dgm:pt>
    <dgm:pt modelId="{C50D8C82-D7D4-49BB-A5F3-88A1C7CA17E7}" type="parTrans" cxnId="{355BC9ED-5204-40A2-8812-4937FC502FC9}">
      <dgm:prSet/>
      <dgm:spPr/>
      <dgm:t>
        <a:bodyPr/>
        <a:lstStyle/>
        <a:p>
          <a:endParaRPr lang="en-US"/>
        </a:p>
      </dgm:t>
    </dgm:pt>
    <dgm:pt modelId="{A423708C-F5DC-4C9C-88DF-4456B85D9197}" type="sibTrans" cxnId="{355BC9ED-5204-40A2-8812-4937FC502FC9}">
      <dgm:prSet/>
      <dgm:spPr/>
      <dgm:t>
        <a:bodyPr/>
        <a:lstStyle/>
        <a:p>
          <a:endParaRPr lang="en-US"/>
        </a:p>
      </dgm:t>
    </dgm:pt>
    <dgm:pt modelId="{FCD4C46A-7CB4-1045-9BC7-30FCA0396885}" type="pres">
      <dgm:prSet presAssocID="{AE89CC64-228D-4B2A-9416-AD28A187103B}" presName="vert0" presStyleCnt="0">
        <dgm:presLayoutVars>
          <dgm:dir/>
          <dgm:animOne val="branch"/>
          <dgm:animLvl val="lvl"/>
        </dgm:presLayoutVars>
      </dgm:prSet>
      <dgm:spPr/>
    </dgm:pt>
    <dgm:pt modelId="{BF9E2609-13F8-6C43-BFE9-F48E095EC1FF}" type="pres">
      <dgm:prSet presAssocID="{5C20A18D-DD9D-4569-A85E-895F2C867463}" presName="thickLine" presStyleLbl="alignNode1" presStyleIdx="0" presStyleCnt="5"/>
      <dgm:spPr/>
    </dgm:pt>
    <dgm:pt modelId="{3A641DE0-8239-F744-96F1-37EBCD275EC5}" type="pres">
      <dgm:prSet presAssocID="{5C20A18D-DD9D-4569-A85E-895F2C867463}" presName="horz1" presStyleCnt="0"/>
      <dgm:spPr/>
    </dgm:pt>
    <dgm:pt modelId="{2B1E7921-33A6-D54A-9B18-271E15C2B83A}" type="pres">
      <dgm:prSet presAssocID="{5C20A18D-DD9D-4569-A85E-895F2C867463}" presName="tx1" presStyleLbl="revTx" presStyleIdx="0" presStyleCnt="10"/>
      <dgm:spPr/>
    </dgm:pt>
    <dgm:pt modelId="{26596EA2-BD9E-164D-B074-F9DE87FFCBD9}" type="pres">
      <dgm:prSet presAssocID="{5C20A18D-DD9D-4569-A85E-895F2C867463}" presName="vert1" presStyleCnt="0"/>
      <dgm:spPr/>
    </dgm:pt>
    <dgm:pt modelId="{497671DF-369E-F14A-A135-FC153B229A44}" type="pres">
      <dgm:prSet presAssocID="{335AB040-61E2-431C-84E2-8B165F9A03F5}" presName="vertSpace2a" presStyleCnt="0"/>
      <dgm:spPr/>
    </dgm:pt>
    <dgm:pt modelId="{9F93BF7E-F367-AD4B-850D-C1CAC6247948}" type="pres">
      <dgm:prSet presAssocID="{335AB040-61E2-431C-84E2-8B165F9A03F5}" presName="horz2" presStyleCnt="0"/>
      <dgm:spPr/>
    </dgm:pt>
    <dgm:pt modelId="{B6CBFE22-AFFC-5747-9D07-311B9B6F2835}" type="pres">
      <dgm:prSet presAssocID="{335AB040-61E2-431C-84E2-8B165F9A03F5}" presName="horzSpace2" presStyleCnt="0"/>
      <dgm:spPr/>
    </dgm:pt>
    <dgm:pt modelId="{B2CEDFBC-89C4-8F4B-B3C7-378545282CDA}" type="pres">
      <dgm:prSet presAssocID="{335AB040-61E2-431C-84E2-8B165F9A03F5}" presName="tx2" presStyleLbl="revTx" presStyleIdx="1" presStyleCnt="10"/>
      <dgm:spPr/>
    </dgm:pt>
    <dgm:pt modelId="{A9E8A909-34F4-194D-99A2-F46F6B7361B2}" type="pres">
      <dgm:prSet presAssocID="{335AB040-61E2-431C-84E2-8B165F9A03F5}" presName="vert2" presStyleCnt="0"/>
      <dgm:spPr/>
    </dgm:pt>
    <dgm:pt modelId="{92314111-BB1B-A448-922E-0AA3BE12ABF0}" type="pres">
      <dgm:prSet presAssocID="{335AB040-61E2-431C-84E2-8B165F9A03F5}" presName="thinLine2b" presStyleLbl="callout" presStyleIdx="0" presStyleCnt="5"/>
      <dgm:spPr/>
    </dgm:pt>
    <dgm:pt modelId="{A6459B29-2C26-A540-BB81-D911BFE43789}" type="pres">
      <dgm:prSet presAssocID="{335AB040-61E2-431C-84E2-8B165F9A03F5}" presName="vertSpace2b" presStyleCnt="0"/>
      <dgm:spPr/>
    </dgm:pt>
    <dgm:pt modelId="{BF1B45FF-667B-554C-A4B9-02094E155D31}" type="pres">
      <dgm:prSet presAssocID="{51334582-B6D8-4A52-9ED8-73C46B2F503A}" presName="thickLine" presStyleLbl="alignNode1" presStyleIdx="1" presStyleCnt="5"/>
      <dgm:spPr/>
    </dgm:pt>
    <dgm:pt modelId="{304B9E9C-CF80-074E-AA9B-F158A4DE0DBB}" type="pres">
      <dgm:prSet presAssocID="{51334582-B6D8-4A52-9ED8-73C46B2F503A}" presName="horz1" presStyleCnt="0"/>
      <dgm:spPr/>
    </dgm:pt>
    <dgm:pt modelId="{218BB247-1ABE-164C-9A7A-B6208A590209}" type="pres">
      <dgm:prSet presAssocID="{51334582-B6D8-4A52-9ED8-73C46B2F503A}" presName="tx1" presStyleLbl="revTx" presStyleIdx="2" presStyleCnt="10"/>
      <dgm:spPr/>
    </dgm:pt>
    <dgm:pt modelId="{DEC67101-B2F0-D848-A4F1-E4F84B9B959A}" type="pres">
      <dgm:prSet presAssocID="{51334582-B6D8-4A52-9ED8-73C46B2F503A}" presName="vert1" presStyleCnt="0"/>
      <dgm:spPr/>
    </dgm:pt>
    <dgm:pt modelId="{3E220287-7C06-D646-8EDF-FF42295F3913}" type="pres">
      <dgm:prSet presAssocID="{F3F67609-E44A-4516-A1C6-204468EBE1E6}" presName="vertSpace2a" presStyleCnt="0"/>
      <dgm:spPr/>
    </dgm:pt>
    <dgm:pt modelId="{CEE34F90-C4AC-C740-98DC-BAE80AF539D3}" type="pres">
      <dgm:prSet presAssocID="{F3F67609-E44A-4516-A1C6-204468EBE1E6}" presName="horz2" presStyleCnt="0"/>
      <dgm:spPr/>
    </dgm:pt>
    <dgm:pt modelId="{C7C3135F-59C7-7E4C-B20E-5D9200981AEE}" type="pres">
      <dgm:prSet presAssocID="{F3F67609-E44A-4516-A1C6-204468EBE1E6}" presName="horzSpace2" presStyleCnt="0"/>
      <dgm:spPr/>
    </dgm:pt>
    <dgm:pt modelId="{C2D5CFBC-E577-6A4A-B210-6B60D57C8CF5}" type="pres">
      <dgm:prSet presAssocID="{F3F67609-E44A-4516-A1C6-204468EBE1E6}" presName="tx2" presStyleLbl="revTx" presStyleIdx="3" presStyleCnt="10"/>
      <dgm:spPr/>
    </dgm:pt>
    <dgm:pt modelId="{A1A941A2-D670-6A4D-9E29-BAA66B4D5D16}" type="pres">
      <dgm:prSet presAssocID="{F3F67609-E44A-4516-A1C6-204468EBE1E6}" presName="vert2" presStyleCnt="0"/>
      <dgm:spPr/>
    </dgm:pt>
    <dgm:pt modelId="{4CDE3497-EAD3-654A-8BF8-6737CD1102B4}" type="pres">
      <dgm:prSet presAssocID="{F3F67609-E44A-4516-A1C6-204468EBE1E6}" presName="thinLine2b" presStyleLbl="callout" presStyleIdx="1" presStyleCnt="5"/>
      <dgm:spPr/>
    </dgm:pt>
    <dgm:pt modelId="{0DDEAC6E-8A14-E240-A763-99B3506A5D4B}" type="pres">
      <dgm:prSet presAssocID="{F3F67609-E44A-4516-A1C6-204468EBE1E6}" presName="vertSpace2b" presStyleCnt="0"/>
      <dgm:spPr/>
    </dgm:pt>
    <dgm:pt modelId="{2B797E7D-3CDB-E94F-A717-F655984CE200}" type="pres">
      <dgm:prSet presAssocID="{672BFC35-2016-46D8-9B2D-8AECDB1FF900}" presName="thickLine" presStyleLbl="alignNode1" presStyleIdx="2" presStyleCnt="5"/>
      <dgm:spPr/>
    </dgm:pt>
    <dgm:pt modelId="{045442FD-75EA-BD46-BDE2-3633DB6FEFBE}" type="pres">
      <dgm:prSet presAssocID="{672BFC35-2016-46D8-9B2D-8AECDB1FF900}" presName="horz1" presStyleCnt="0"/>
      <dgm:spPr/>
    </dgm:pt>
    <dgm:pt modelId="{148C06DE-CE04-3F49-96A8-EE23F825EC43}" type="pres">
      <dgm:prSet presAssocID="{672BFC35-2016-46D8-9B2D-8AECDB1FF900}" presName="tx1" presStyleLbl="revTx" presStyleIdx="4" presStyleCnt="10"/>
      <dgm:spPr/>
    </dgm:pt>
    <dgm:pt modelId="{E88DEC3E-6497-C249-B879-43A3D3F16E93}" type="pres">
      <dgm:prSet presAssocID="{672BFC35-2016-46D8-9B2D-8AECDB1FF900}" presName="vert1" presStyleCnt="0"/>
      <dgm:spPr/>
    </dgm:pt>
    <dgm:pt modelId="{0042EAAD-BD02-E343-94A4-E27BF5187EB9}" type="pres">
      <dgm:prSet presAssocID="{01BE7B53-629D-4B27-A066-D861DC3F8DD5}" presName="vertSpace2a" presStyleCnt="0"/>
      <dgm:spPr/>
    </dgm:pt>
    <dgm:pt modelId="{CF6D3AAA-BF3B-A949-900D-046FBFE95DA4}" type="pres">
      <dgm:prSet presAssocID="{01BE7B53-629D-4B27-A066-D861DC3F8DD5}" presName="horz2" presStyleCnt="0"/>
      <dgm:spPr/>
    </dgm:pt>
    <dgm:pt modelId="{A7138955-0AA8-464F-92F7-3ED56AE594FB}" type="pres">
      <dgm:prSet presAssocID="{01BE7B53-629D-4B27-A066-D861DC3F8DD5}" presName="horzSpace2" presStyleCnt="0"/>
      <dgm:spPr/>
    </dgm:pt>
    <dgm:pt modelId="{783466D7-0A46-9E48-942D-ADED89BB0420}" type="pres">
      <dgm:prSet presAssocID="{01BE7B53-629D-4B27-A066-D861DC3F8DD5}" presName="tx2" presStyleLbl="revTx" presStyleIdx="5" presStyleCnt="10"/>
      <dgm:spPr/>
    </dgm:pt>
    <dgm:pt modelId="{186C44AD-E95F-E54D-B831-2258EC061DCA}" type="pres">
      <dgm:prSet presAssocID="{01BE7B53-629D-4B27-A066-D861DC3F8DD5}" presName="vert2" presStyleCnt="0"/>
      <dgm:spPr/>
    </dgm:pt>
    <dgm:pt modelId="{2B4CA126-2E70-7D40-86F6-39376F8A2999}" type="pres">
      <dgm:prSet presAssocID="{01BE7B53-629D-4B27-A066-D861DC3F8DD5}" presName="thinLine2b" presStyleLbl="callout" presStyleIdx="2" presStyleCnt="5"/>
      <dgm:spPr/>
    </dgm:pt>
    <dgm:pt modelId="{0E7B10B3-4646-FD47-BE2E-4FBFEE576A14}" type="pres">
      <dgm:prSet presAssocID="{01BE7B53-629D-4B27-A066-D861DC3F8DD5}" presName="vertSpace2b" presStyleCnt="0"/>
      <dgm:spPr/>
    </dgm:pt>
    <dgm:pt modelId="{35AB71A7-693B-E442-832E-4CE51BDD02CB}" type="pres">
      <dgm:prSet presAssocID="{AAB39863-432D-4B79-918D-29378C3B9B1B}" presName="thickLine" presStyleLbl="alignNode1" presStyleIdx="3" presStyleCnt="5"/>
      <dgm:spPr/>
    </dgm:pt>
    <dgm:pt modelId="{2904FD01-FE6D-F544-A2F8-E4DAE3674F33}" type="pres">
      <dgm:prSet presAssocID="{AAB39863-432D-4B79-918D-29378C3B9B1B}" presName="horz1" presStyleCnt="0"/>
      <dgm:spPr/>
    </dgm:pt>
    <dgm:pt modelId="{C4965B86-F858-BB4F-BA1E-5025020CFD99}" type="pres">
      <dgm:prSet presAssocID="{AAB39863-432D-4B79-918D-29378C3B9B1B}" presName="tx1" presStyleLbl="revTx" presStyleIdx="6" presStyleCnt="10"/>
      <dgm:spPr/>
    </dgm:pt>
    <dgm:pt modelId="{C8183F02-8173-8B41-AD08-48E43B679C8B}" type="pres">
      <dgm:prSet presAssocID="{AAB39863-432D-4B79-918D-29378C3B9B1B}" presName="vert1" presStyleCnt="0"/>
      <dgm:spPr/>
    </dgm:pt>
    <dgm:pt modelId="{CCB23A3F-6D12-7B4A-8740-C621A29086B8}" type="pres">
      <dgm:prSet presAssocID="{7ED193F3-8986-451A-9375-1A2B845E157B}" presName="vertSpace2a" presStyleCnt="0"/>
      <dgm:spPr/>
    </dgm:pt>
    <dgm:pt modelId="{955740EC-2790-E144-954F-B0D5C12D0805}" type="pres">
      <dgm:prSet presAssocID="{7ED193F3-8986-451A-9375-1A2B845E157B}" presName="horz2" presStyleCnt="0"/>
      <dgm:spPr/>
    </dgm:pt>
    <dgm:pt modelId="{35C38655-7B2B-5F4E-A76C-CEA96F43603F}" type="pres">
      <dgm:prSet presAssocID="{7ED193F3-8986-451A-9375-1A2B845E157B}" presName="horzSpace2" presStyleCnt="0"/>
      <dgm:spPr/>
    </dgm:pt>
    <dgm:pt modelId="{958F00CA-C0DB-A149-8766-76F3728923E4}" type="pres">
      <dgm:prSet presAssocID="{7ED193F3-8986-451A-9375-1A2B845E157B}" presName="tx2" presStyleLbl="revTx" presStyleIdx="7" presStyleCnt="10"/>
      <dgm:spPr/>
    </dgm:pt>
    <dgm:pt modelId="{83D33DAA-162D-F440-893B-051EAAA14F94}" type="pres">
      <dgm:prSet presAssocID="{7ED193F3-8986-451A-9375-1A2B845E157B}" presName="vert2" presStyleCnt="0"/>
      <dgm:spPr/>
    </dgm:pt>
    <dgm:pt modelId="{1A4465CA-9466-744B-BCA6-A8DA060EBB1F}" type="pres">
      <dgm:prSet presAssocID="{7ED193F3-8986-451A-9375-1A2B845E157B}" presName="thinLine2b" presStyleLbl="callout" presStyleIdx="3" presStyleCnt="5"/>
      <dgm:spPr/>
    </dgm:pt>
    <dgm:pt modelId="{F7FFB731-8C9A-5645-B150-3CD42367A316}" type="pres">
      <dgm:prSet presAssocID="{7ED193F3-8986-451A-9375-1A2B845E157B}" presName="vertSpace2b" presStyleCnt="0"/>
      <dgm:spPr/>
    </dgm:pt>
    <dgm:pt modelId="{C0717676-AC51-B14C-BF9A-6119B17EC49C}" type="pres">
      <dgm:prSet presAssocID="{7D8273CD-289D-4181-A5F4-A633D6682791}" presName="thickLine" presStyleLbl="alignNode1" presStyleIdx="4" presStyleCnt="5"/>
      <dgm:spPr/>
    </dgm:pt>
    <dgm:pt modelId="{30697B51-3383-C241-A503-0E096B80A94D}" type="pres">
      <dgm:prSet presAssocID="{7D8273CD-289D-4181-A5F4-A633D6682791}" presName="horz1" presStyleCnt="0"/>
      <dgm:spPr/>
    </dgm:pt>
    <dgm:pt modelId="{308E5FAA-659C-5C4E-984C-103178C0DDB3}" type="pres">
      <dgm:prSet presAssocID="{7D8273CD-289D-4181-A5F4-A633D6682791}" presName="tx1" presStyleLbl="revTx" presStyleIdx="8" presStyleCnt="10"/>
      <dgm:spPr/>
    </dgm:pt>
    <dgm:pt modelId="{A93EED4A-3876-4B4C-AC41-9CCAC477BBE9}" type="pres">
      <dgm:prSet presAssocID="{7D8273CD-289D-4181-A5F4-A633D6682791}" presName="vert1" presStyleCnt="0"/>
      <dgm:spPr/>
    </dgm:pt>
    <dgm:pt modelId="{15F7451E-13F8-0046-A346-EFCECA8616DB}" type="pres">
      <dgm:prSet presAssocID="{DCEF34A9-18CB-42B0-A29A-71548ADEBA38}" presName="vertSpace2a" presStyleCnt="0"/>
      <dgm:spPr/>
    </dgm:pt>
    <dgm:pt modelId="{0087F1E1-1174-324D-BC9F-1DAB5B795F1D}" type="pres">
      <dgm:prSet presAssocID="{DCEF34A9-18CB-42B0-A29A-71548ADEBA38}" presName="horz2" presStyleCnt="0"/>
      <dgm:spPr/>
    </dgm:pt>
    <dgm:pt modelId="{87FBB009-44FD-9046-B883-E1A5120C2A7B}" type="pres">
      <dgm:prSet presAssocID="{DCEF34A9-18CB-42B0-A29A-71548ADEBA38}" presName="horzSpace2" presStyleCnt="0"/>
      <dgm:spPr/>
    </dgm:pt>
    <dgm:pt modelId="{89E13512-60BD-8F4D-90A1-6307DE2E141D}" type="pres">
      <dgm:prSet presAssocID="{DCEF34A9-18CB-42B0-A29A-71548ADEBA38}" presName="tx2" presStyleLbl="revTx" presStyleIdx="9" presStyleCnt="10"/>
      <dgm:spPr/>
    </dgm:pt>
    <dgm:pt modelId="{FEA9096D-4106-3043-9615-B74B0B38207C}" type="pres">
      <dgm:prSet presAssocID="{DCEF34A9-18CB-42B0-A29A-71548ADEBA38}" presName="vert2" presStyleCnt="0"/>
      <dgm:spPr/>
    </dgm:pt>
    <dgm:pt modelId="{CC21A1D8-8B40-2C48-BE7D-B017348943D6}" type="pres">
      <dgm:prSet presAssocID="{DCEF34A9-18CB-42B0-A29A-71548ADEBA38}" presName="thinLine2b" presStyleLbl="callout" presStyleIdx="4" presStyleCnt="5"/>
      <dgm:spPr/>
    </dgm:pt>
    <dgm:pt modelId="{28EA2EB5-01C4-654A-8309-0DEE1A6BF1BF}" type="pres">
      <dgm:prSet presAssocID="{DCEF34A9-18CB-42B0-A29A-71548ADEBA38}" presName="vertSpace2b" presStyleCnt="0"/>
      <dgm:spPr/>
    </dgm:pt>
  </dgm:ptLst>
  <dgm:cxnLst>
    <dgm:cxn modelId="{78D2FB01-9688-44C7-91BD-606FF254D86C}" srcId="{AE89CC64-228D-4B2A-9416-AD28A187103B}" destId="{7D8273CD-289D-4181-A5F4-A633D6682791}" srcOrd="4" destOrd="0" parTransId="{739F4DE3-C35E-42A6-9ED4-F8AD649845DD}" sibTransId="{2EECEFF5-0BB1-42F3-B56B-9DAAA917E837}"/>
    <dgm:cxn modelId="{9A2AE706-A3FF-8B42-A9CA-5E954A0836E3}" type="presOf" srcId="{7D8273CD-289D-4181-A5F4-A633D6682791}" destId="{308E5FAA-659C-5C4E-984C-103178C0DDB3}" srcOrd="0" destOrd="0" presId="urn:microsoft.com/office/officeart/2008/layout/LinedList"/>
    <dgm:cxn modelId="{E40C5116-BB37-0245-AB65-144A8F24F1DF}" type="presOf" srcId="{F3F67609-E44A-4516-A1C6-204468EBE1E6}" destId="{C2D5CFBC-E577-6A4A-B210-6B60D57C8CF5}" srcOrd="0" destOrd="0" presId="urn:microsoft.com/office/officeart/2008/layout/LinedList"/>
    <dgm:cxn modelId="{3859281D-2003-DA4C-8B2B-4E907DA4FA5A}" type="presOf" srcId="{51334582-B6D8-4A52-9ED8-73C46B2F503A}" destId="{218BB247-1ABE-164C-9A7A-B6208A590209}" srcOrd="0" destOrd="0" presId="urn:microsoft.com/office/officeart/2008/layout/LinedList"/>
    <dgm:cxn modelId="{B1854A2C-1D17-4B4F-A07F-C6DDC8D32A6C}" srcId="{AAB39863-432D-4B79-918D-29378C3B9B1B}" destId="{7ED193F3-8986-451A-9375-1A2B845E157B}" srcOrd="0" destOrd="0" parTransId="{0B6EB242-E123-44B7-8285-047C06915051}" sibTransId="{7C599462-D6F4-4E58-84F3-0AE8FFD3E4F8}"/>
    <dgm:cxn modelId="{EF5BA02F-9509-42C7-969A-64FCD5E512FA}" srcId="{AE89CC64-228D-4B2A-9416-AD28A187103B}" destId="{5C20A18D-DD9D-4569-A85E-895F2C867463}" srcOrd="0" destOrd="0" parTransId="{F6BCB544-D2BC-4125-94ED-3AD68BAE499E}" sibTransId="{623E4851-24EF-4ED7-B6E3-3EDF152169BE}"/>
    <dgm:cxn modelId="{9B9AD63A-6A63-9B4A-99A5-A4735A14E3C9}" type="presOf" srcId="{01BE7B53-629D-4B27-A066-D861DC3F8DD5}" destId="{783466D7-0A46-9E48-942D-ADED89BB0420}" srcOrd="0" destOrd="0" presId="urn:microsoft.com/office/officeart/2008/layout/LinedList"/>
    <dgm:cxn modelId="{B0BB813B-48A9-4354-8982-A07B2DF9FA17}" srcId="{51334582-B6D8-4A52-9ED8-73C46B2F503A}" destId="{F3F67609-E44A-4516-A1C6-204468EBE1E6}" srcOrd="0" destOrd="0" parTransId="{F3CC4BCC-34C9-47E1-96DC-991A9DF7719A}" sibTransId="{BF33B10D-B3DC-483B-849D-606AFD27A9BF}"/>
    <dgm:cxn modelId="{1ECE9757-72A5-8A4F-AAA5-70D50F7AEEFF}" type="presOf" srcId="{7ED193F3-8986-451A-9375-1A2B845E157B}" destId="{958F00CA-C0DB-A149-8766-76F3728923E4}" srcOrd="0" destOrd="0" presId="urn:microsoft.com/office/officeart/2008/layout/LinedList"/>
    <dgm:cxn modelId="{47B6995E-F3B2-B144-A698-BF146EE2691D}" type="presOf" srcId="{DCEF34A9-18CB-42B0-A29A-71548ADEBA38}" destId="{89E13512-60BD-8F4D-90A1-6307DE2E141D}" srcOrd="0" destOrd="0" presId="urn:microsoft.com/office/officeart/2008/layout/LinedList"/>
    <dgm:cxn modelId="{80DEC874-1E07-41B7-B84A-20EA54ECF3B3}" srcId="{5C20A18D-DD9D-4569-A85E-895F2C867463}" destId="{335AB040-61E2-431C-84E2-8B165F9A03F5}" srcOrd="0" destOrd="0" parTransId="{DB27BDF7-0C88-4F82-A6AC-4D73C0997D02}" sibTransId="{8A14AB9D-D1AE-4C9F-AEC2-68D5E7EDB23B}"/>
    <dgm:cxn modelId="{DDC27680-0D8A-5349-81C7-823C663A9A8E}" type="presOf" srcId="{AE89CC64-228D-4B2A-9416-AD28A187103B}" destId="{FCD4C46A-7CB4-1045-9BC7-30FCA0396885}" srcOrd="0" destOrd="0" presId="urn:microsoft.com/office/officeart/2008/layout/LinedList"/>
    <dgm:cxn modelId="{E5A05AA8-65F9-8C47-9F79-3D4192296E9E}" type="presOf" srcId="{5C20A18D-DD9D-4569-A85E-895F2C867463}" destId="{2B1E7921-33A6-D54A-9B18-271E15C2B83A}" srcOrd="0" destOrd="0" presId="urn:microsoft.com/office/officeart/2008/layout/LinedList"/>
    <dgm:cxn modelId="{8780E0AE-29B2-BB40-8919-0AF3F183631E}" type="presOf" srcId="{335AB040-61E2-431C-84E2-8B165F9A03F5}" destId="{B2CEDFBC-89C4-8F4B-B3C7-378545282CDA}" srcOrd="0" destOrd="0" presId="urn:microsoft.com/office/officeart/2008/layout/LinedList"/>
    <dgm:cxn modelId="{BB81E4B6-1E30-4D08-A72C-92897427A7BC}" srcId="{AE89CC64-228D-4B2A-9416-AD28A187103B}" destId="{AAB39863-432D-4B79-918D-29378C3B9B1B}" srcOrd="3" destOrd="0" parTransId="{19AD0193-402C-47B8-9EDD-2AE8E282B638}" sibTransId="{8960DA65-B78F-4F68-BBB0-AF483AB99E71}"/>
    <dgm:cxn modelId="{ECF345B9-BA24-294F-8203-AD6060736BEF}" type="presOf" srcId="{672BFC35-2016-46D8-9B2D-8AECDB1FF900}" destId="{148C06DE-CE04-3F49-96A8-EE23F825EC43}" srcOrd="0" destOrd="0" presId="urn:microsoft.com/office/officeart/2008/layout/LinedList"/>
    <dgm:cxn modelId="{D82073BE-9E53-4BF3-9163-B6F3E6B721CC}" srcId="{AE89CC64-228D-4B2A-9416-AD28A187103B}" destId="{51334582-B6D8-4A52-9ED8-73C46B2F503A}" srcOrd="1" destOrd="0" parTransId="{53A6D783-BA3B-4894-AEF6-9A1235A495AB}" sibTransId="{B12542DD-6DF0-4BA8-8A1F-C1E9008402F8}"/>
    <dgm:cxn modelId="{B2E8B7D9-DE21-984B-94FC-49E3926A2ABE}" type="presOf" srcId="{AAB39863-432D-4B79-918D-29378C3B9B1B}" destId="{C4965B86-F858-BB4F-BA1E-5025020CFD99}" srcOrd="0" destOrd="0" presId="urn:microsoft.com/office/officeart/2008/layout/LinedList"/>
    <dgm:cxn modelId="{D9E6E2DC-1EEA-42CC-B71E-057B08D692E4}" srcId="{672BFC35-2016-46D8-9B2D-8AECDB1FF900}" destId="{01BE7B53-629D-4B27-A066-D861DC3F8DD5}" srcOrd="0" destOrd="0" parTransId="{9A507FA5-DA98-4BFD-B443-0DB922A20BA7}" sibTransId="{9ED1BA90-C93D-4FEF-B368-B34BE7058A98}"/>
    <dgm:cxn modelId="{355BC9ED-5204-40A2-8812-4937FC502FC9}" srcId="{7D8273CD-289D-4181-A5F4-A633D6682791}" destId="{DCEF34A9-18CB-42B0-A29A-71548ADEBA38}" srcOrd="0" destOrd="0" parTransId="{C50D8C82-D7D4-49BB-A5F3-88A1C7CA17E7}" sibTransId="{A423708C-F5DC-4C9C-88DF-4456B85D9197}"/>
    <dgm:cxn modelId="{ED9FD7FC-27A5-4C56-9D7D-1FF835E19074}" srcId="{AE89CC64-228D-4B2A-9416-AD28A187103B}" destId="{672BFC35-2016-46D8-9B2D-8AECDB1FF900}" srcOrd="2" destOrd="0" parTransId="{B9BFBE46-1B6A-49BD-ABEC-B30E1DAD9E42}" sibTransId="{17774AA4-1A4F-437D-9D7E-DB1A81399966}"/>
    <dgm:cxn modelId="{98E2F8AF-1B9D-0641-85B1-A8E07C608262}" type="presParOf" srcId="{FCD4C46A-7CB4-1045-9BC7-30FCA0396885}" destId="{BF9E2609-13F8-6C43-BFE9-F48E095EC1FF}" srcOrd="0" destOrd="0" presId="urn:microsoft.com/office/officeart/2008/layout/LinedList"/>
    <dgm:cxn modelId="{101480F1-4A17-DC45-8734-0E165BC0AC42}" type="presParOf" srcId="{FCD4C46A-7CB4-1045-9BC7-30FCA0396885}" destId="{3A641DE0-8239-F744-96F1-37EBCD275EC5}" srcOrd="1" destOrd="0" presId="urn:microsoft.com/office/officeart/2008/layout/LinedList"/>
    <dgm:cxn modelId="{4302A1EA-BAA8-F540-AFC2-DA60A4808AD6}" type="presParOf" srcId="{3A641DE0-8239-F744-96F1-37EBCD275EC5}" destId="{2B1E7921-33A6-D54A-9B18-271E15C2B83A}" srcOrd="0" destOrd="0" presId="urn:microsoft.com/office/officeart/2008/layout/LinedList"/>
    <dgm:cxn modelId="{D672FDBF-06EF-424A-9468-A159690DF08E}" type="presParOf" srcId="{3A641DE0-8239-F744-96F1-37EBCD275EC5}" destId="{26596EA2-BD9E-164D-B074-F9DE87FFCBD9}" srcOrd="1" destOrd="0" presId="urn:microsoft.com/office/officeart/2008/layout/LinedList"/>
    <dgm:cxn modelId="{AF13C851-77FF-2F48-80C4-F1AEF553ABE9}" type="presParOf" srcId="{26596EA2-BD9E-164D-B074-F9DE87FFCBD9}" destId="{497671DF-369E-F14A-A135-FC153B229A44}" srcOrd="0" destOrd="0" presId="urn:microsoft.com/office/officeart/2008/layout/LinedList"/>
    <dgm:cxn modelId="{1A5A91A9-B135-214F-A99E-AF491CAC0330}" type="presParOf" srcId="{26596EA2-BD9E-164D-B074-F9DE87FFCBD9}" destId="{9F93BF7E-F367-AD4B-850D-C1CAC6247948}" srcOrd="1" destOrd="0" presId="urn:microsoft.com/office/officeart/2008/layout/LinedList"/>
    <dgm:cxn modelId="{07855F90-5958-1D46-8A5E-50CD13C590C1}" type="presParOf" srcId="{9F93BF7E-F367-AD4B-850D-C1CAC6247948}" destId="{B6CBFE22-AFFC-5747-9D07-311B9B6F2835}" srcOrd="0" destOrd="0" presId="urn:microsoft.com/office/officeart/2008/layout/LinedList"/>
    <dgm:cxn modelId="{B1B00FA6-E6A1-8C41-ADD7-4D44DFFA81F8}" type="presParOf" srcId="{9F93BF7E-F367-AD4B-850D-C1CAC6247948}" destId="{B2CEDFBC-89C4-8F4B-B3C7-378545282CDA}" srcOrd="1" destOrd="0" presId="urn:microsoft.com/office/officeart/2008/layout/LinedList"/>
    <dgm:cxn modelId="{9ACDF1EE-8ADB-FF40-A5D3-118A40D3FF5E}" type="presParOf" srcId="{9F93BF7E-F367-AD4B-850D-C1CAC6247948}" destId="{A9E8A909-34F4-194D-99A2-F46F6B7361B2}" srcOrd="2" destOrd="0" presId="urn:microsoft.com/office/officeart/2008/layout/LinedList"/>
    <dgm:cxn modelId="{905E3F7C-08DA-BB48-8B69-BDF081E30259}" type="presParOf" srcId="{26596EA2-BD9E-164D-B074-F9DE87FFCBD9}" destId="{92314111-BB1B-A448-922E-0AA3BE12ABF0}" srcOrd="2" destOrd="0" presId="urn:microsoft.com/office/officeart/2008/layout/LinedList"/>
    <dgm:cxn modelId="{2A51A23D-E6FD-A143-AADD-5E86C1C766B2}" type="presParOf" srcId="{26596EA2-BD9E-164D-B074-F9DE87FFCBD9}" destId="{A6459B29-2C26-A540-BB81-D911BFE43789}" srcOrd="3" destOrd="0" presId="urn:microsoft.com/office/officeart/2008/layout/LinedList"/>
    <dgm:cxn modelId="{F3F98D7A-9996-144F-AF54-1A4156327F1B}" type="presParOf" srcId="{FCD4C46A-7CB4-1045-9BC7-30FCA0396885}" destId="{BF1B45FF-667B-554C-A4B9-02094E155D31}" srcOrd="2" destOrd="0" presId="urn:microsoft.com/office/officeart/2008/layout/LinedList"/>
    <dgm:cxn modelId="{9BBFF188-0066-4041-A4EA-79D37380EBB6}" type="presParOf" srcId="{FCD4C46A-7CB4-1045-9BC7-30FCA0396885}" destId="{304B9E9C-CF80-074E-AA9B-F158A4DE0DBB}" srcOrd="3" destOrd="0" presId="urn:microsoft.com/office/officeart/2008/layout/LinedList"/>
    <dgm:cxn modelId="{1C631A58-79A2-CC46-BCB1-2E1A109574A8}" type="presParOf" srcId="{304B9E9C-CF80-074E-AA9B-F158A4DE0DBB}" destId="{218BB247-1ABE-164C-9A7A-B6208A590209}" srcOrd="0" destOrd="0" presId="urn:microsoft.com/office/officeart/2008/layout/LinedList"/>
    <dgm:cxn modelId="{8C289D46-935F-C14F-9E31-68FBE8ACB8E3}" type="presParOf" srcId="{304B9E9C-CF80-074E-AA9B-F158A4DE0DBB}" destId="{DEC67101-B2F0-D848-A4F1-E4F84B9B959A}" srcOrd="1" destOrd="0" presId="urn:microsoft.com/office/officeart/2008/layout/LinedList"/>
    <dgm:cxn modelId="{4299BFB2-A8F5-C844-918E-5F652BFEEDC9}" type="presParOf" srcId="{DEC67101-B2F0-D848-A4F1-E4F84B9B959A}" destId="{3E220287-7C06-D646-8EDF-FF42295F3913}" srcOrd="0" destOrd="0" presId="urn:microsoft.com/office/officeart/2008/layout/LinedList"/>
    <dgm:cxn modelId="{C4B5753F-1008-1F4A-A7A9-2A7A2654E613}" type="presParOf" srcId="{DEC67101-B2F0-D848-A4F1-E4F84B9B959A}" destId="{CEE34F90-C4AC-C740-98DC-BAE80AF539D3}" srcOrd="1" destOrd="0" presId="urn:microsoft.com/office/officeart/2008/layout/LinedList"/>
    <dgm:cxn modelId="{3D6736C1-6D16-CB48-B747-5B97F31FA623}" type="presParOf" srcId="{CEE34F90-C4AC-C740-98DC-BAE80AF539D3}" destId="{C7C3135F-59C7-7E4C-B20E-5D9200981AEE}" srcOrd="0" destOrd="0" presId="urn:microsoft.com/office/officeart/2008/layout/LinedList"/>
    <dgm:cxn modelId="{54AF9080-CD52-0C41-9F02-07773F48E7C2}" type="presParOf" srcId="{CEE34F90-C4AC-C740-98DC-BAE80AF539D3}" destId="{C2D5CFBC-E577-6A4A-B210-6B60D57C8CF5}" srcOrd="1" destOrd="0" presId="urn:microsoft.com/office/officeart/2008/layout/LinedList"/>
    <dgm:cxn modelId="{3666D4F6-3390-464C-B35B-303D7AA6F9E4}" type="presParOf" srcId="{CEE34F90-C4AC-C740-98DC-BAE80AF539D3}" destId="{A1A941A2-D670-6A4D-9E29-BAA66B4D5D16}" srcOrd="2" destOrd="0" presId="urn:microsoft.com/office/officeart/2008/layout/LinedList"/>
    <dgm:cxn modelId="{E1AA9957-14C3-8948-AFD4-A56DD0586C40}" type="presParOf" srcId="{DEC67101-B2F0-D848-A4F1-E4F84B9B959A}" destId="{4CDE3497-EAD3-654A-8BF8-6737CD1102B4}" srcOrd="2" destOrd="0" presId="urn:microsoft.com/office/officeart/2008/layout/LinedList"/>
    <dgm:cxn modelId="{560CCD45-99EF-EE41-B5E4-50FDCA011F1E}" type="presParOf" srcId="{DEC67101-B2F0-D848-A4F1-E4F84B9B959A}" destId="{0DDEAC6E-8A14-E240-A763-99B3506A5D4B}" srcOrd="3" destOrd="0" presId="urn:microsoft.com/office/officeart/2008/layout/LinedList"/>
    <dgm:cxn modelId="{864FBE7D-44FC-A743-BC89-8691C92BF23F}" type="presParOf" srcId="{FCD4C46A-7CB4-1045-9BC7-30FCA0396885}" destId="{2B797E7D-3CDB-E94F-A717-F655984CE200}" srcOrd="4" destOrd="0" presId="urn:microsoft.com/office/officeart/2008/layout/LinedList"/>
    <dgm:cxn modelId="{04F6E64A-35F5-A24B-8785-4592D143CB26}" type="presParOf" srcId="{FCD4C46A-7CB4-1045-9BC7-30FCA0396885}" destId="{045442FD-75EA-BD46-BDE2-3633DB6FEFBE}" srcOrd="5" destOrd="0" presId="urn:microsoft.com/office/officeart/2008/layout/LinedList"/>
    <dgm:cxn modelId="{38045481-A2AC-9A4B-AD98-4E201CCD6273}" type="presParOf" srcId="{045442FD-75EA-BD46-BDE2-3633DB6FEFBE}" destId="{148C06DE-CE04-3F49-96A8-EE23F825EC43}" srcOrd="0" destOrd="0" presId="urn:microsoft.com/office/officeart/2008/layout/LinedList"/>
    <dgm:cxn modelId="{AB636D9E-89F7-064D-B0FF-06E01B6A35E0}" type="presParOf" srcId="{045442FD-75EA-BD46-BDE2-3633DB6FEFBE}" destId="{E88DEC3E-6497-C249-B879-43A3D3F16E93}" srcOrd="1" destOrd="0" presId="urn:microsoft.com/office/officeart/2008/layout/LinedList"/>
    <dgm:cxn modelId="{62C09A9D-1DF7-B541-90A6-AA01E633567F}" type="presParOf" srcId="{E88DEC3E-6497-C249-B879-43A3D3F16E93}" destId="{0042EAAD-BD02-E343-94A4-E27BF5187EB9}" srcOrd="0" destOrd="0" presId="urn:microsoft.com/office/officeart/2008/layout/LinedList"/>
    <dgm:cxn modelId="{59A5AA5D-79AA-EF47-9679-D0BBAEB9419B}" type="presParOf" srcId="{E88DEC3E-6497-C249-B879-43A3D3F16E93}" destId="{CF6D3AAA-BF3B-A949-900D-046FBFE95DA4}" srcOrd="1" destOrd="0" presId="urn:microsoft.com/office/officeart/2008/layout/LinedList"/>
    <dgm:cxn modelId="{3B2CB813-BD6C-0E47-9D8B-21E799F771B6}" type="presParOf" srcId="{CF6D3AAA-BF3B-A949-900D-046FBFE95DA4}" destId="{A7138955-0AA8-464F-92F7-3ED56AE594FB}" srcOrd="0" destOrd="0" presId="urn:microsoft.com/office/officeart/2008/layout/LinedList"/>
    <dgm:cxn modelId="{AA022ADD-7B2E-5540-8388-B4926713C9E1}" type="presParOf" srcId="{CF6D3AAA-BF3B-A949-900D-046FBFE95DA4}" destId="{783466D7-0A46-9E48-942D-ADED89BB0420}" srcOrd="1" destOrd="0" presId="urn:microsoft.com/office/officeart/2008/layout/LinedList"/>
    <dgm:cxn modelId="{D972A530-FA55-7549-8078-0C1BB427FB9F}" type="presParOf" srcId="{CF6D3AAA-BF3B-A949-900D-046FBFE95DA4}" destId="{186C44AD-E95F-E54D-B831-2258EC061DCA}" srcOrd="2" destOrd="0" presId="urn:microsoft.com/office/officeart/2008/layout/LinedList"/>
    <dgm:cxn modelId="{6CE16E94-93AD-9548-9E40-631D7F9B1A63}" type="presParOf" srcId="{E88DEC3E-6497-C249-B879-43A3D3F16E93}" destId="{2B4CA126-2E70-7D40-86F6-39376F8A2999}" srcOrd="2" destOrd="0" presId="urn:microsoft.com/office/officeart/2008/layout/LinedList"/>
    <dgm:cxn modelId="{961219EA-E23C-0C48-80CC-A9FAFE5C2C7F}" type="presParOf" srcId="{E88DEC3E-6497-C249-B879-43A3D3F16E93}" destId="{0E7B10B3-4646-FD47-BE2E-4FBFEE576A14}" srcOrd="3" destOrd="0" presId="urn:microsoft.com/office/officeart/2008/layout/LinedList"/>
    <dgm:cxn modelId="{ABCC6C47-ED5E-FE48-91CE-AD4BD33C08B9}" type="presParOf" srcId="{FCD4C46A-7CB4-1045-9BC7-30FCA0396885}" destId="{35AB71A7-693B-E442-832E-4CE51BDD02CB}" srcOrd="6" destOrd="0" presId="urn:microsoft.com/office/officeart/2008/layout/LinedList"/>
    <dgm:cxn modelId="{52C45495-93ED-0C47-97D8-FE5BD14CA8A6}" type="presParOf" srcId="{FCD4C46A-7CB4-1045-9BC7-30FCA0396885}" destId="{2904FD01-FE6D-F544-A2F8-E4DAE3674F33}" srcOrd="7" destOrd="0" presId="urn:microsoft.com/office/officeart/2008/layout/LinedList"/>
    <dgm:cxn modelId="{B92FCBBD-34EA-8F47-A7F1-CB7D29569BFB}" type="presParOf" srcId="{2904FD01-FE6D-F544-A2F8-E4DAE3674F33}" destId="{C4965B86-F858-BB4F-BA1E-5025020CFD99}" srcOrd="0" destOrd="0" presId="urn:microsoft.com/office/officeart/2008/layout/LinedList"/>
    <dgm:cxn modelId="{2F8472B0-3747-1242-9DDE-478A26507B43}" type="presParOf" srcId="{2904FD01-FE6D-F544-A2F8-E4DAE3674F33}" destId="{C8183F02-8173-8B41-AD08-48E43B679C8B}" srcOrd="1" destOrd="0" presId="urn:microsoft.com/office/officeart/2008/layout/LinedList"/>
    <dgm:cxn modelId="{BA06B222-4A3E-E94C-8EE6-76AA61E4FA4C}" type="presParOf" srcId="{C8183F02-8173-8B41-AD08-48E43B679C8B}" destId="{CCB23A3F-6D12-7B4A-8740-C621A29086B8}" srcOrd="0" destOrd="0" presId="urn:microsoft.com/office/officeart/2008/layout/LinedList"/>
    <dgm:cxn modelId="{D4043F89-8D7E-5840-9C6A-73EB05C7BB5E}" type="presParOf" srcId="{C8183F02-8173-8B41-AD08-48E43B679C8B}" destId="{955740EC-2790-E144-954F-B0D5C12D0805}" srcOrd="1" destOrd="0" presId="urn:microsoft.com/office/officeart/2008/layout/LinedList"/>
    <dgm:cxn modelId="{FF67C844-2B36-8A47-B8E4-0E015193E843}" type="presParOf" srcId="{955740EC-2790-E144-954F-B0D5C12D0805}" destId="{35C38655-7B2B-5F4E-A76C-CEA96F43603F}" srcOrd="0" destOrd="0" presId="urn:microsoft.com/office/officeart/2008/layout/LinedList"/>
    <dgm:cxn modelId="{ADCB8342-4E52-D649-A8AC-32AA7893F22D}" type="presParOf" srcId="{955740EC-2790-E144-954F-B0D5C12D0805}" destId="{958F00CA-C0DB-A149-8766-76F3728923E4}" srcOrd="1" destOrd="0" presId="urn:microsoft.com/office/officeart/2008/layout/LinedList"/>
    <dgm:cxn modelId="{9FE058FA-E735-9340-8F6F-85E4C2DA33D0}" type="presParOf" srcId="{955740EC-2790-E144-954F-B0D5C12D0805}" destId="{83D33DAA-162D-F440-893B-051EAAA14F94}" srcOrd="2" destOrd="0" presId="urn:microsoft.com/office/officeart/2008/layout/LinedList"/>
    <dgm:cxn modelId="{FCC3B2EC-4A0D-274E-9ED0-6B4969263567}" type="presParOf" srcId="{C8183F02-8173-8B41-AD08-48E43B679C8B}" destId="{1A4465CA-9466-744B-BCA6-A8DA060EBB1F}" srcOrd="2" destOrd="0" presId="urn:microsoft.com/office/officeart/2008/layout/LinedList"/>
    <dgm:cxn modelId="{E21880B9-5222-AB44-ADB2-2F1AACCEFDCB}" type="presParOf" srcId="{C8183F02-8173-8B41-AD08-48E43B679C8B}" destId="{F7FFB731-8C9A-5645-B150-3CD42367A316}" srcOrd="3" destOrd="0" presId="urn:microsoft.com/office/officeart/2008/layout/LinedList"/>
    <dgm:cxn modelId="{5656E86F-CBF2-C34B-A4A9-D343456FE314}" type="presParOf" srcId="{FCD4C46A-7CB4-1045-9BC7-30FCA0396885}" destId="{C0717676-AC51-B14C-BF9A-6119B17EC49C}" srcOrd="8" destOrd="0" presId="urn:microsoft.com/office/officeart/2008/layout/LinedList"/>
    <dgm:cxn modelId="{50E45270-4757-5741-9C00-CC574DB9D769}" type="presParOf" srcId="{FCD4C46A-7CB4-1045-9BC7-30FCA0396885}" destId="{30697B51-3383-C241-A503-0E096B80A94D}" srcOrd="9" destOrd="0" presId="urn:microsoft.com/office/officeart/2008/layout/LinedList"/>
    <dgm:cxn modelId="{7C599083-6195-C84A-82B0-A57140A26828}" type="presParOf" srcId="{30697B51-3383-C241-A503-0E096B80A94D}" destId="{308E5FAA-659C-5C4E-984C-103178C0DDB3}" srcOrd="0" destOrd="0" presId="urn:microsoft.com/office/officeart/2008/layout/LinedList"/>
    <dgm:cxn modelId="{50917F59-6393-5540-BEF0-9EE3C80E822E}" type="presParOf" srcId="{30697B51-3383-C241-A503-0E096B80A94D}" destId="{A93EED4A-3876-4B4C-AC41-9CCAC477BBE9}" srcOrd="1" destOrd="0" presId="urn:microsoft.com/office/officeart/2008/layout/LinedList"/>
    <dgm:cxn modelId="{B6F3B8E3-5EA0-6345-ACF6-CAFDE87B55CC}" type="presParOf" srcId="{A93EED4A-3876-4B4C-AC41-9CCAC477BBE9}" destId="{15F7451E-13F8-0046-A346-EFCECA8616DB}" srcOrd="0" destOrd="0" presId="urn:microsoft.com/office/officeart/2008/layout/LinedList"/>
    <dgm:cxn modelId="{7C0706D5-D170-1C4E-9436-6471CAA707DC}" type="presParOf" srcId="{A93EED4A-3876-4B4C-AC41-9CCAC477BBE9}" destId="{0087F1E1-1174-324D-BC9F-1DAB5B795F1D}" srcOrd="1" destOrd="0" presId="urn:microsoft.com/office/officeart/2008/layout/LinedList"/>
    <dgm:cxn modelId="{753C675B-4F8A-3A4F-BC00-4A1B46281FA8}" type="presParOf" srcId="{0087F1E1-1174-324D-BC9F-1DAB5B795F1D}" destId="{87FBB009-44FD-9046-B883-E1A5120C2A7B}" srcOrd="0" destOrd="0" presId="urn:microsoft.com/office/officeart/2008/layout/LinedList"/>
    <dgm:cxn modelId="{33BC3A11-BCBE-044B-A478-3464F09B736A}" type="presParOf" srcId="{0087F1E1-1174-324D-BC9F-1DAB5B795F1D}" destId="{89E13512-60BD-8F4D-90A1-6307DE2E141D}" srcOrd="1" destOrd="0" presId="urn:microsoft.com/office/officeart/2008/layout/LinedList"/>
    <dgm:cxn modelId="{0061DE9D-2D80-8141-AEFF-93D8DF265D06}" type="presParOf" srcId="{0087F1E1-1174-324D-BC9F-1DAB5B795F1D}" destId="{FEA9096D-4106-3043-9615-B74B0B38207C}" srcOrd="2" destOrd="0" presId="urn:microsoft.com/office/officeart/2008/layout/LinedList"/>
    <dgm:cxn modelId="{D98A5395-BBBF-0F43-8338-12D74A406E1E}" type="presParOf" srcId="{A93EED4A-3876-4B4C-AC41-9CCAC477BBE9}" destId="{CC21A1D8-8B40-2C48-BE7D-B017348943D6}" srcOrd="2" destOrd="0" presId="urn:microsoft.com/office/officeart/2008/layout/LinedList"/>
    <dgm:cxn modelId="{B64CAA2E-3EF0-E04B-9FE6-A7D106B61654}" type="presParOf" srcId="{A93EED4A-3876-4B4C-AC41-9CCAC477BBE9}" destId="{28EA2EB5-01C4-654A-8309-0DEE1A6BF1BF}" srcOrd="3"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FCA9F6E1-5EDE-4CD2-A67D-76B11509FD0B}" type="doc">
      <dgm:prSet loTypeId="urn:microsoft.com/office/officeart/2005/8/layout/vList5" loCatId="list" qsTypeId="urn:microsoft.com/office/officeart/2005/8/quickstyle/simple2" qsCatId="simple" csTypeId="urn:microsoft.com/office/officeart/2005/8/colors/colorful2" csCatId="colorful" phldr="1"/>
      <dgm:spPr/>
      <dgm:t>
        <a:bodyPr/>
        <a:lstStyle/>
        <a:p>
          <a:endParaRPr lang="en-US"/>
        </a:p>
      </dgm:t>
    </dgm:pt>
    <dgm:pt modelId="{F4525C35-F30B-4B5A-A6EB-8F1B745E2D7A}">
      <dgm:prSet/>
      <dgm:spPr/>
      <dgm:t>
        <a:bodyPr/>
        <a:lstStyle/>
        <a:p>
          <a:r>
            <a:rPr lang="en-US"/>
            <a:t>Remove Barriers </a:t>
          </a:r>
        </a:p>
      </dgm:t>
    </dgm:pt>
    <dgm:pt modelId="{0AA76423-E3B2-4482-BFA3-D1FF552B699F}" type="parTrans" cxnId="{B84E7371-259D-49AE-A4BB-F1DFAD1BFD7C}">
      <dgm:prSet/>
      <dgm:spPr/>
      <dgm:t>
        <a:bodyPr/>
        <a:lstStyle/>
        <a:p>
          <a:endParaRPr lang="en-US"/>
        </a:p>
      </dgm:t>
    </dgm:pt>
    <dgm:pt modelId="{30FB0820-877D-4441-BB49-9AE2D56E9547}" type="sibTrans" cxnId="{B84E7371-259D-49AE-A4BB-F1DFAD1BFD7C}">
      <dgm:prSet/>
      <dgm:spPr/>
      <dgm:t>
        <a:bodyPr/>
        <a:lstStyle/>
        <a:p>
          <a:endParaRPr lang="en-US"/>
        </a:p>
      </dgm:t>
    </dgm:pt>
    <dgm:pt modelId="{BA01D3DF-1006-461B-84F2-A8FE48D8C67E}">
      <dgm:prSet/>
      <dgm:spPr/>
      <dgm:t>
        <a:bodyPr/>
        <a:lstStyle/>
        <a:p>
          <a:pPr>
            <a:buNone/>
          </a:pPr>
          <a:r>
            <a:rPr lang="en-US" dirty="0"/>
            <a:t>Access to programs/services is not contingent on participation/compliance.  </a:t>
          </a:r>
        </a:p>
      </dgm:t>
    </dgm:pt>
    <dgm:pt modelId="{1164AEB8-D3F8-4EC0-80E5-61FD6ADB782C}" type="parTrans" cxnId="{C92BA72C-38FA-4741-8D82-E57F25D110C4}">
      <dgm:prSet/>
      <dgm:spPr/>
      <dgm:t>
        <a:bodyPr/>
        <a:lstStyle/>
        <a:p>
          <a:endParaRPr lang="en-US"/>
        </a:p>
      </dgm:t>
    </dgm:pt>
    <dgm:pt modelId="{85C86281-8167-4E86-88AE-F8DECBEC2734}" type="sibTrans" cxnId="{C92BA72C-38FA-4741-8D82-E57F25D110C4}">
      <dgm:prSet/>
      <dgm:spPr/>
      <dgm:t>
        <a:bodyPr/>
        <a:lstStyle/>
        <a:p>
          <a:endParaRPr lang="en-US"/>
        </a:p>
      </dgm:t>
    </dgm:pt>
    <dgm:pt modelId="{154E3BFF-93B8-461D-A523-66B5FF93C415}">
      <dgm:prSet/>
      <dgm:spPr/>
      <dgm:t>
        <a:bodyPr/>
        <a:lstStyle/>
        <a:p>
          <a:r>
            <a:rPr lang="en-US"/>
            <a:t>Non-Coercive Engagement </a:t>
          </a:r>
        </a:p>
      </dgm:t>
    </dgm:pt>
    <dgm:pt modelId="{3F7F781B-C0D6-407E-8BD2-A3628F4C4B68}" type="parTrans" cxnId="{404DD2DA-0860-4F2A-8275-AE2ECB37180D}">
      <dgm:prSet/>
      <dgm:spPr/>
      <dgm:t>
        <a:bodyPr/>
        <a:lstStyle/>
        <a:p>
          <a:endParaRPr lang="en-US"/>
        </a:p>
      </dgm:t>
    </dgm:pt>
    <dgm:pt modelId="{FE2976A5-0FFC-4482-A470-F577DCAB6D1A}" type="sibTrans" cxnId="{404DD2DA-0860-4F2A-8275-AE2ECB37180D}">
      <dgm:prSet/>
      <dgm:spPr/>
      <dgm:t>
        <a:bodyPr/>
        <a:lstStyle/>
        <a:p>
          <a:endParaRPr lang="en-US"/>
        </a:p>
      </dgm:t>
    </dgm:pt>
    <dgm:pt modelId="{21E1CCBA-DEA8-4712-8955-A969143834BB}">
      <dgm:prSet/>
      <dgm:spPr/>
      <dgm:t>
        <a:bodyPr/>
        <a:lstStyle/>
        <a:p>
          <a:pPr>
            <a:buNone/>
          </a:pPr>
          <a:r>
            <a:rPr lang="en-US" dirty="0"/>
            <a:t>It is the individual’s choice to manage or mitigate the risk of their high-risk behaviors.  </a:t>
          </a:r>
        </a:p>
      </dgm:t>
    </dgm:pt>
    <dgm:pt modelId="{A3E9E877-8606-4BB8-8844-20C478EF427C}" type="parTrans" cxnId="{41539C96-46F7-4A66-81FF-8BAACE1C91C5}">
      <dgm:prSet/>
      <dgm:spPr/>
      <dgm:t>
        <a:bodyPr/>
        <a:lstStyle/>
        <a:p>
          <a:endParaRPr lang="en-US"/>
        </a:p>
      </dgm:t>
    </dgm:pt>
    <dgm:pt modelId="{984F53D9-EB75-45F9-9FC2-813044D5EE68}" type="sibTrans" cxnId="{41539C96-46F7-4A66-81FF-8BAACE1C91C5}">
      <dgm:prSet/>
      <dgm:spPr/>
      <dgm:t>
        <a:bodyPr/>
        <a:lstStyle/>
        <a:p>
          <a:endParaRPr lang="en-US"/>
        </a:p>
      </dgm:t>
    </dgm:pt>
    <dgm:pt modelId="{04FD5B30-F3BF-448A-ACF8-67DF3351A891}">
      <dgm:prSet/>
      <dgm:spPr/>
      <dgm:t>
        <a:bodyPr/>
        <a:lstStyle/>
        <a:p>
          <a:r>
            <a:rPr lang="en-US"/>
            <a:t>Client-Driven Services </a:t>
          </a:r>
        </a:p>
      </dgm:t>
    </dgm:pt>
    <dgm:pt modelId="{73472217-65D6-40A8-B68B-D16D8508696F}" type="parTrans" cxnId="{CBCE16C9-0312-4D84-A8B3-F6C9FC0B38BC}">
      <dgm:prSet/>
      <dgm:spPr/>
      <dgm:t>
        <a:bodyPr/>
        <a:lstStyle/>
        <a:p>
          <a:endParaRPr lang="en-US"/>
        </a:p>
      </dgm:t>
    </dgm:pt>
    <dgm:pt modelId="{7BC1072E-175F-488F-B27C-1195B281264C}" type="sibTrans" cxnId="{CBCE16C9-0312-4D84-A8B3-F6C9FC0B38BC}">
      <dgm:prSet/>
      <dgm:spPr/>
      <dgm:t>
        <a:bodyPr/>
        <a:lstStyle/>
        <a:p>
          <a:endParaRPr lang="en-US"/>
        </a:p>
      </dgm:t>
    </dgm:pt>
    <dgm:pt modelId="{209BCD17-201C-48E2-804F-FCC593604527}">
      <dgm:prSet/>
      <dgm:spPr/>
      <dgm:t>
        <a:bodyPr/>
        <a:lstStyle/>
        <a:p>
          <a:pPr>
            <a:buNone/>
          </a:pPr>
          <a:r>
            <a:rPr lang="en-US" dirty="0"/>
            <a:t>Work together to explore options and set goals. Feedback informs services.  </a:t>
          </a:r>
        </a:p>
      </dgm:t>
    </dgm:pt>
    <dgm:pt modelId="{993176A0-3D1D-4DA0-8D52-A5C757161ED8}" type="parTrans" cxnId="{89B866E6-77D3-4DF8-8AC8-D824863648D4}">
      <dgm:prSet/>
      <dgm:spPr/>
      <dgm:t>
        <a:bodyPr/>
        <a:lstStyle/>
        <a:p>
          <a:endParaRPr lang="en-US"/>
        </a:p>
      </dgm:t>
    </dgm:pt>
    <dgm:pt modelId="{D7F63375-3DD8-4914-B825-38BB283AFB24}" type="sibTrans" cxnId="{89B866E6-77D3-4DF8-8AC8-D824863648D4}">
      <dgm:prSet/>
      <dgm:spPr/>
      <dgm:t>
        <a:bodyPr/>
        <a:lstStyle/>
        <a:p>
          <a:endParaRPr lang="en-US"/>
        </a:p>
      </dgm:t>
    </dgm:pt>
    <dgm:pt modelId="{00BFE7C4-FAAB-4C75-B7A0-165AC2B3746A}">
      <dgm:prSet/>
      <dgm:spPr/>
      <dgm:t>
        <a:bodyPr/>
        <a:lstStyle/>
        <a:p>
          <a:r>
            <a:rPr lang="en-US"/>
            <a:t>Focus on Immediate Needs </a:t>
          </a:r>
        </a:p>
      </dgm:t>
    </dgm:pt>
    <dgm:pt modelId="{E6513DB4-6ECE-495C-A1A1-09340DAA93B9}" type="parTrans" cxnId="{136F9F9C-88EB-41A2-B83B-5995A4FCACBB}">
      <dgm:prSet/>
      <dgm:spPr/>
      <dgm:t>
        <a:bodyPr/>
        <a:lstStyle/>
        <a:p>
          <a:endParaRPr lang="en-US"/>
        </a:p>
      </dgm:t>
    </dgm:pt>
    <dgm:pt modelId="{EEC32096-5E4C-4501-8A86-4D79BD1145B4}" type="sibTrans" cxnId="{136F9F9C-88EB-41A2-B83B-5995A4FCACBB}">
      <dgm:prSet/>
      <dgm:spPr/>
      <dgm:t>
        <a:bodyPr/>
        <a:lstStyle/>
        <a:p>
          <a:endParaRPr lang="en-US"/>
        </a:p>
      </dgm:t>
    </dgm:pt>
    <dgm:pt modelId="{6F664B5C-9BF6-4E2F-9A03-62350512E7CF}">
      <dgm:prSet/>
      <dgm:spPr/>
      <dgm:t>
        <a:bodyPr/>
        <a:lstStyle/>
        <a:p>
          <a:pPr>
            <a:buNone/>
          </a:pPr>
          <a:r>
            <a:rPr lang="en-US" dirty="0"/>
            <a:t>Set goals that are realistic and attainable. Celebrate progress on small goals as success.  </a:t>
          </a:r>
        </a:p>
      </dgm:t>
    </dgm:pt>
    <dgm:pt modelId="{0E736AC0-35BB-4AAB-8DC5-5B389B6CE34E}" type="parTrans" cxnId="{FA78015B-B6C6-43EB-891B-7D5C4C619CFB}">
      <dgm:prSet/>
      <dgm:spPr/>
      <dgm:t>
        <a:bodyPr/>
        <a:lstStyle/>
        <a:p>
          <a:endParaRPr lang="en-US"/>
        </a:p>
      </dgm:t>
    </dgm:pt>
    <dgm:pt modelId="{6A55A48E-F2D1-4239-9CE8-E3BFE81FF5DD}" type="sibTrans" cxnId="{FA78015B-B6C6-43EB-891B-7D5C4C619CFB}">
      <dgm:prSet/>
      <dgm:spPr/>
      <dgm:t>
        <a:bodyPr/>
        <a:lstStyle/>
        <a:p>
          <a:endParaRPr lang="en-US"/>
        </a:p>
      </dgm:t>
    </dgm:pt>
    <dgm:pt modelId="{0C5F95FC-A539-4847-BF18-175BBB853214}">
      <dgm:prSet/>
      <dgm:spPr/>
      <dgm:t>
        <a:bodyPr/>
        <a:lstStyle/>
        <a:p>
          <a:r>
            <a:rPr lang="en-US"/>
            <a:t>Information and Education </a:t>
          </a:r>
        </a:p>
      </dgm:t>
    </dgm:pt>
    <dgm:pt modelId="{EFC2F740-DE41-4F49-AD90-9DD85D7F2D89}" type="parTrans" cxnId="{AA199AC7-B60A-4A55-B364-B62C0C75D13F}">
      <dgm:prSet/>
      <dgm:spPr/>
      <dgm:t>
        <a:bodyPr/>
        <a:lstStyle/>
        <a:p>
          <a:endParaRPr lang="en-US"/>
        </a:p>
      </dgm:t>
    </dgm:pt>
    <dgm:pt modelId="{FAF5C9F4-CFB2-43EC-855B-919188856C41}" type="sibTrans" cxnId="{AA199AC7-B60A-4A55-B364-B62C0C75D13F}">
      <dgm:prSet/>
      <dgm:spPr/>
      <dgm:t>
        <a:bodyPr/>
        <a:lstStyle/>
        <a:p>
          <a:endParaRPr lang="en-US"/>
        </a:p>
      </dgm:t>
    </dgm:pt>
    <dgm:pt modelId="{368BC8F9-E4C6-483A-850E-02BE538B5886}">
      <dgm:prSet/>
      <dgm:spPr/>
      <dgm:t>
        <a:bodyPr/>
        <a:lstStyle/>
        <a:p>
          <a:pPr>
            <a:buNone/>
          </a:pPr>
          <a:r>
            <a:rPr lang="en-US" dirty="0"/>
            <a:t>Provide education and information to make informed decisions. Connect to resources.  </a:t>
          </a:r>
        </a:p>
      </dgm:t>
    </dgm:pt>
    <dgm:pt modelId="{210177B1-B48D-4F93-8F26-F099E12D4DB3}" type="parTrans" cxnId="{464DF758-CF1A-4AC3-8F0E-415F6B4397A3}">
      <dgm:prSet/>
      <dgm:spPr/>
      <dgm:t>
        <a:bodyPr/>
        <a:lstStyle/>
        <a:p>
          <a:endParaRPr lang="en-US"/>
        </a:p>
      </dgm:t>
    </dgm:pt>
    <dgm:pt modelId="{FD4EAAAA-0F41-44F0-922A-626E1767B451}" type="sibTrans" cxnId="{464DF758-CF1A-4AC3-8F0E-415F6B4397A3}">
      <dgm:prSet/>
      <dgm:spPr/>
      <dgm:t>
        <a:bodyPr/>
        <a:lstStyle/>
        <a:p>
          <a:endParaRPr lang="en-US"/>
        </a:p>
      </dgm:t>
    </dgm:pt>
    <dgm:pt modelId="{89063A8A-A9DA-4F23-9B0F-E4820411B4E3}">
      <dgm:prSet/>
      <dgm:spPr/>
      <dgm:t>
        <a:bodyPr/>
        <a:lstStyle/>
        <a:p>
          <a:r>
            <a:rPr lang="en-US"/>
            <a:t>Building Relationships </a:t>
          </a:r>
        </a:p>
      </dgm:t>
    </dgm:pt>
    <dgm:pt modelId="{CDC1B6AA-ABDC-45E1-A03D-ADF46D7F91F0}" type="parTrans" cxnId="{CE0E7F7C-F139-425A-80A0-8271D1AA12A4}">
      <dgm:prSet/>
      <dgm:spPr/>
      <dgm:t>
        <a:bodyPr/>
        <a:lstStyle/>
        <a:p>
          <a:endParaRPr lang="en-US"/>
        </a:p>
      </dgm:t>
    </dgm:pt>
    <dgm:pt modelId="{C9022818-BD16-4F1B-BA33-36EFAE256B3C}" type="sibTrans" cxnId="{CE0E7F7C-F139-425A-80A0-8271D1AA12A4}">
      <dgm:prSet/>
      <dgm:spPr/>
      <dgm:t>
        <a:bodyPr/>
        <a:lstStyle/>
        <a:p>
          <a:endParaRPr lang="en-US"/>
        </a:p>
      </dgm:t>
    </dgm:pt>
    <dgm:pt modelId="{3B9CB9FE-CB7A-4B11-BE31-4308F7B92462}">
      <dgm:prSet/>
      <dgm:spPr/>
      <dgm:t>
        <a:bodyPr/>
        <a:lstStyle/>
        <a:p>
          <a:pPr>
            <a:buNone/>
          </a:pPr>
          <a:r>
            <a:rPr lang="en-US" dirty="0"/>
            <a:t>Focus on developing strong, trusting relationships. Stick with clients who resist.  </a:t>
          </a:r>
        </a:p>
      </dgm:t>
    </dgm:pt>
    <dgm:pt modelId="{C2CB5ED7-4B85-44F6-8E72-F5688175EECC}" type="parTrans" cxnId="{A2C5679D-5623-4E4D-B214-2EAFA2A380F8}">
      <dgm:prSet/>
      <dgm:spPr/>
      <dgm:t>
        <a:bodyPr/>
        <a:lstStyle/>
        <a:p>
          <a:endParaRPr lang="en-US"/>
        </a:p>
      </dgm:t>
    </dgm:pt>
    <dgm:pt modelId="{C7ED528E-5283-4334-A6B3-C6774264F7AD}" type="sibTrans" cxnId="{A2C5679D-5623-4E4D-B214-2EAFA2A380F8}">
      <dgm:prSet/>
      <dgm:spPr/>
      <dgm:t>
        <a:bodyPr/>
        <a:lstStyle/>
        <a:p>
          <a:endParaRPr lang="en-US"/>
        </a:p>
      </dgm:t>
    </dgm:pt>
    <dgm:pt modelId="{967D289C-B2DF-4574-B070-E17455B1D7E0}">
      <dgm:prSet/>
      <dgm:spPr/>
      <dgm:t>
        <a:bodyPr/>
        <a:lstStyle/>
        <a:p>
          <a:r>
            <a:rPr lang="en-US"/>
            <a:t>Personal Responsibility </a:t>
          </a:r>
        </a:p>
      </dgm:t>
    </dgm:pt>
    <dgm:pt modelId="{259C2109-30D3-480A-AB13-DB03276332F3}" type="parTrans" cxnId="{D7717467-02A0-4D07-8700-03E1B92409EC}">
      <dgm:prSet/>
      <dgm:spPr/>
      <dgm:t>
        <a:bodyPr/>
        <a:lstStyle/>
        <a:p>
          <a:endParaRPr lang="en-US"/>
        </a:p>
      </dgm:t>
    </dgm:pt>
    <dgm:pt modelId="{6DB76692-FF93-4480-AA20-23D0E1713B00}" type="sibTrans" cxnId="{D7717467-02A0-4D07-8700-03E1B92409EC}">
      <dgm:prSet/>
      <dgm:spPr/>
      <dgm:t>
        <a:bodyPr/>
        <a:lstStyle/>
        <a:p>
          <a:endParaRPr lang="en-US"/>
        </a:p>
      </dgm:t>
    </dgm:pt>
    <dgm:pt modelId="{F2A5AA33-62CE-43D4-A675-4DE1C3412FD5}">
      <dgm:prSet/>
      <dgm:spPr/>
      <dgm:t>
        <a:bodyPr/>
        <a:lstStyle/>
        <a:p>
          <a:pPr>
            <a:buNone/>
          </a:pPr>
          <a:r>
            <a:rPr lang="en-US" dirty="0"/>
            <a:t>Use natural consequences of behaviors as tools to move toward a desire for change.  </a:t>
          </a:r>
        </a:p>
      </dgm:t>
    </dgm:pt>
    <dgm:pt modelId="{47351034-10C0-47CE-A7D4-ECCB238B78FA}" type="parTrans" cxnId="{981C0690-4550-43AA-AA4D-0D03DAFEBA59}">
      <dgm:prSet/>
      <dgm:spPr/>
      <dgm:t>
        <a:bodyPr/>
        <a:lstStyle/>
        <a:p>
          <a:endParaRPr lang="en-US"/>
        </a:p>
      </dgm:t>
    </dgm:pt>
    <dgm:pt modelId="{CBAD3236-3CC1-4A5B-9B3A-BD22EF0C6809}" type="sibTrans" cxnId="{981C0690-4550-43AA-AA4D-0D03DAFEBA59}">
      <dgm:prSet/>
      <dgm:spPr/>
      <dgm:t>
        <a:bodyPr/>
        <a:lstStyle/>
        <a:p>
          <a:endParaRPr lang="en-US"/>
        </a:p>
      </dgm:t>
    </dgm:pt>
    <dgm:pt modelId="{68C6ECBB-4B3F-41AE-9DBB-B84D4FAACF3B}">
      <dgm:prSet/>
      <dgm:spPr/>
      <dgm:t>
        <a:bodyPr/>
        <a:lstStyle/>
        <a:p>
          <a:r>
            <a:rPr lang="en-US"/>
            <a:t>Community Partnerships </a:t>
          </a:r>
        </a:p>
      </dgm:t>
    </dgm:pt>
    <dgm:pt modelId="{97B2C34D-54F0-4C8F-9291-4BF9932238D9}" type="parTrans" cxnId="{0871907D-951D-4CD6-98D5-6722EB0E3712}">
      <dgm:prSet/>
      <dgm:spPr/>
      <dgm:t>
        <a:bodyPr/>
        <a:lstStyle/>
        <a:p>
          <a:endParaRPr lang="en-US"/>
        </a:p>
      </dgm:t>
    </dgm:pt>
    <dgm:pt modelId="{7FF4DF2E-69B8-4C49-91DF-4558C6EF29C6}" type="sibTrans" cxnId="{0871907D-951D-4CD6-98D5-6722EB0E3712}">
      <dgm:prSet/>
      <dgm:spPr/>
      <dgm:t>
        <a:bodyPr/>
        <a:lstStyle/>
        <a:p>
          <a:endParaRPr lang="en-US"/>
        </a:p>
      </dgm:t>
    </dgm:pt>
    <dgm:pt modelId="{723C1E2D-F09F-45C0-A231-07FA94B39E3F}">
      <dgm:prSet/>
      <dgm:spPr/>
      <dgm:t>
        <a:bodyPr/>
        <a:lstStyle/>
        <a:p>
          <a:pPr>
            <a:buNone/>
          </a:pPr>
          <a:r>
            <a:rPr lang="en-US" dirty="0"/>
            <a:t>Identify and develop partnerships or referral procedures for appropriate resources. </a:t>
          </a:r>
        </a:p>
      </dgm:t>
    </dgm:pt>
    <dgm:pt modelId="{4F65C514-C42D-4E8E-81B9-620D5DAA0C81}" type="parTrans" cxnId="{6D30CD16-4720-4AA5-A1E1-7FC140EE320F}">
      <dgm:prSet/>
      <dgm:spPr/>
      <dgm:t>
        <a:bodyPr/>
        <a:lstStyle/>
        <a:p>
          <a:endParaRPr lang="en-US"/>
        </a:p>
      </dgm:t>
    </dgm:pt>
    <dgm:pt modelId="{081776CC-0DFC-45E8-8785-18D3CDC72391}" type="sibTrans" cxnId="{6D30CD16-4720-4AA5-A1E1-7FC140EE320F}">
      <dgm:prSet/>
      <dgm:spPr/>
      <dgm:t>
        <a:bodyPr/>
        <a:lstStyle/>
        <a:p>
          <a:endParaRPr lang="en-US"/>
        </a:p>
      </dgm:t>
    </dgm:pt>
    <dgm:pt modelId="{87231B65-B30E-D441-AAB8-F555E34AB697}" type="pres">
      <dgm:prSet presAssocID="{FCA9F6E1-5EDE-4CD2-A67D-76B11509FD0B}" presName="Name0" presStyleCnt="0">
        <dgm:presLayoutVars>
          <dgm:dir/>
          <dgm:animLvl val="lvl"/>
          <dgm:resizeHandles val="exact"/>
        </dgm:presLayoutVars>
      </dgm:prSet>
      <dgm:spPr/>
    </dgm:pt>
    <dgm:pt modelId="{58A43D55-211B-424E-A970-B4A945CD207E}" type="pres">
      <dgm:prSet presAssocID="{F4525C35-F30B-4B5A-A6EB-8F1B745E2D7A}" presName="linNode" presStyleCnt="0"/>
      <dgm:spPr/>
    </dgm:pt>
    <dgm:pt modelId="{E0F56DC3-1D0B-6943-A951-DB7CFD4A2C7E}" type="pres">
      <dgm:prSet presAssocID="{F4525C35-F30B-4B5A-A6EB-8F1B745E2D7A}" presName="parentText" presStyleLbl="node1" presStyleIdx="0" presStyleCnt="8">
        <dgm:presLayoutVars>
          <dgm:chMax val="1"/>
          <dgm:bulletEnabled val="1"/>
        </dgm:presLayoutVars>
      </dgm:prSet>
      <dgm:spPr/>
    </dgm:pt>
    <dgm:pt modelId="{7192B5FD-3269-924E-A9AF-0D1FA2289F16}" type="pres">
      <dgm:prSet presAssocID="{F4525C35-F30B-4B5A-A6EB-8F1B745E2D7A}" presName="descendantText" presStyleLbl="alignAccFollowNode1" presStyleIdx="0" presStyleCnt="8">
        <dgm:presLayoutVars>
          <dgm:bulletEnabled val="1"/>
        </dgm:presLayoutVars>
      </dgm:prSet>
      <dgm:spPr/>
    </dgm:pt>
    <dgm:pt modelId="{F0682607-57FE-C54D-B127-534DE6318E8C}" type="pres">
      <dgm:prSet presAssocID="{30FB0820-877D-4441-BB49-9AE2D56E9547}" presName="sp" presStyleCnt="0"/>
      <dgm:spPr/>
    </dgm:pt>
    <dgm:pt modelId="{10650FAF-1513-B24F-8462-F27D910B9ABD}" type="pres">
      <dgm:prSet presAssocID="{154E3BFF-93B8-461D-A523-66B5FF93C415}" presName="linNode" presStyleCnt="0"/>
      <dgm:spPr/>
    </dgm:pt>
    <dgm:pt modelId="{D26D2385-FBBB-F04D-A85E-EE6519598BBC}" type="pres">
      <dgm:prSet presAssocID="{154E3BFF-93B8-461D-A523-66B5FF93C415}" presName="parentText" presStyleLbl="node1" presStyleIdx="1" presStyleCnt="8">
        <dgm:presLayoutVars>
          <dgm:chMax val="1"/>
          <dgm:bulletEnabled val="1"/>
        </dgm:presLayoutVars>
      </dgm:prSet>
      <dgm:spPr/>
    </dgm:pt>
    <dgm:pt modelId="{F9C35561-FE49-8E43-95FB-91DA706C1B1A}" type="pres">
      <dgm:prSet presAssocID="{154E3BFF-93B8-461D-A523-66B5FF93C415}" presName="descendantText" presStyleLbl="alignAccFollowNode1" presStyleIdx="1" presStyleCnt="8">
        <dgm:presLayoutVars>
          <dgm:bulletEnabled val="1"/>
        </dgm:presLayoutVars>
      </dgm:prSet>
      <dgm:spPr/>
    </dgm:pt>
    <dgm:pt modelId="{E4848A76-B964-1546-A39B-D78537591616}" type="pres">
      <dgm:prSet presAssocID="{FE2976A5-0FFC-4482-A470-F577DCAB6D1A}" presName="sp" presStyleCnt="0"/>
      <dgm:spPr/>
    </dgm:pt>
    <dgm:pt modelId="{770F22B4-FA09-BA40-A10F-22FA9AD0AB20}" type="pres">
      <dgm:prSet presAssocID="{04FD5B30-F3BF-448A-ACF8-67DF3351A891}" presName="linNode" presStyleCnt="0"/>
      <dgm:spPr/>
    </dgm:pt>
    <dgm:pt modelId="{01FDB8FD-8919-2F47-B5A7-D8E21137DBC8}" type="pres">
      <dgm:prSet presAssocID="{04FD5B30-F3BF-448A-ACF8-67DF3351A891}" presName="parentText" presStyleLbl="node1" presStyleIdx="2" presStyleCnt="8">
        <dgm:presLayoutVars>
          <dgm:chMax val="1"/>
          <dgm:bulletEnabled val="1"/>
        </dgm:presLayoutVars>
      </dgm:prSet>
      <dgm:spPr/>
    </dgm:pt>
    <dgm:pt modelId="{16F1C126-8893-BE44-952A-8DB8D0A5870F}" type="pres">
      <dgm:prSet presAssocID="{04FD5B30-F3BF-448A-ACF8-67DF3351A891}" presName="descendantText" presStyleLbl="alignAccFollowNode1" presStyleIdx="2" presStyleCnt="8">
        <dgm:presLayoutVars>
          <dgm:bulletEnabled val="1"/>
        </dgm:presLayoutVars>
      </dgm:prSet>
      <dgm:spPr/>
    </dgm:pt>
    <dgm:pt modelId="{10DCE35B-DFF4-A949-BA35-65FC45C98FFB}" type="pres">
      <dgm:prSet presAssocID="{7BC1072E-175F-488F-B27C-1195B281264C}" presName="sp" presStyleCnt="0"/>
      <dgm:spPr/>
    </dgm:pt>
    <dgm:pt modelId="{2B310D84-ED0E-6244-8019-123D3236D58F}" type="pres">
      <dgm:prSet presAssocID="{00BFE7C4-FAAB-4C75-B7A0-165AC2B3746A}" presName="linNode" presStyleCnt="0"/>
      <dgm:spPr/>
    </dgm:pt>
    <dgm:pt modelId="{3942958A-2D9A-EC42-B272-1F5D44E41397}" type="pres">
      <dgm:prSet presAssocID="{00BFE7C4-FAAB-4C75-B7A0-165AC2B3746A}" presName="parentText" presStyleLbl="node1" presStyleIdx="3" presStyleCnt="8">
        <dgm:presLayoutVars>
          <dgm:chMax val="1"/>
          <dgm:bulletEnabled val="1"/>
        </dgm:presLayoutVars>
      </dgm:prSet>
      <dgm:spPr/>
    </dgm:pt>
    <dgm:pt modelId="{995B110C-446E-3447-9185-EBCFEE4217E5}" type="pres">
      <dgm:prSet presAssocID="{00BFE7C4-FAAB-4C75-B7A0-165AC2B3746A}" presName="descendantText" presStyleLbl="alignAccFollowNode1" presStyleIdx="3" presStyleCnt="8">
        <dgm:presLayoutVars>
          <dgm:bulletEnabled val="1"/>
        </dgm:presLayoutVars>
      </dgm:prSet>
      <dgm:spPr/>
    </dgm:pt>
    <dgm:pt modelId="{88DEB6B8-2008-7A44-9AD7-D23F16C65DFC}" type="pres">
      <dgm:prSet presAssocID="{EEC32096-5E4C-4501-8A86-4D79BD1145B4}" presName="sp" presStyleCnt="0"/>
      <dgm:spPr/>
    </dgm:pt>
    <dgm:pt modelId="{C3C452E6-AC15-1D4B-85DC-F488DA45C52E}" type="pres">
      <dgm:prSet presAssocID="{0C5F95FC-A539-4847-BF18-175BBB853214}" presName="linNode" presStyleCnt="0"/>
      <dgm:spPr/>
    </dgm:pt>
    <dgm:pt modelId="{8C276301-3CEE-6146-BA55-6F0159EF765E}" type="pres">
      <dgm:prSet presAssocID="{0C5F95FC-A539-4847-BF18-175BBB853214}" presName="parentText" presStyleLbl="node1" presStyleIdx="4" presStyleCnt="8">
        <dgm:presLayoutVars>
          <dgm:chMax val="1"/>
          <dgm:bulletEnabled val="1"/>
        </dgm:presLayoutVars>
      </dgm:prSet>
      <dgm:spPr/>
    </dgm:pt>
    <dgm:pt modelId="{D49BA6A9-6E55-D946-8530-AB1933E5FD85}" type="pres">
      <dgm:prSet presAssocID="{0C5F95FC-A539-4847-BF18-175BBB853214}" presName="descendantText" presStyleLbl="alignAccFollowNode1" presStyleIdx="4" presStyleCnt="8">
        <dgm:presLayoutVars>
          <dgm:bulletEnabled val="1"/>
        </dgm:presLayoutVars>
      </dgm:prSet>
      <dgm:spPr/>
    </dgm:pt>
    <dgm:pt modelId="{A2DBC63C-60C4-254E-88DE-F1E55B05F677}" type="pres">
      <dgm:prSet presAssocID="{FAF5C9F4-CFB2-43EC-855B-919188856C41}" presName="sp" presStyleCnt="0"/>
      <dgm:spPr/>
    </dgm:pt>
    <dgm:pt modelId="{8553F45B-AE34-964F-9877-7E6B2400E93A}" type="pres">
      <dgm:prSet presAssocID="{89063A8A-A9DA-4F23-9B0F-E4820411B4E3}" presName="linNode" presStyleCnt="0"/>
      <dgm:spPr/>
    </dgm:pt>
    <dgm:pt modelId="{0FD70053-05D7-9446-B870-AA1A3992DBB8}" type="pres">
      <dgm:prSet presAssocID="{89063A8A-A9DA-4F23-9B0F-E4820411B4E3}" presName="parentText" presStyleLbl="node1" presStyleIdx="5" presStyleCnt="8">
        <dgm:presLayoutVars>
          <dgm:chMax val="1"/>
          <dgm:bulletEnabled val="1"/>
        </dgm:presLayoutVars>
      </dgm:prSet>
      <dgm:spPr/>
    </dgm:pt>
    <dgm:pt modelId="{51209CF9-EE37-FD47-B0A2-1EF6FDAB40DD}" type="pres">
      <dgm:prSet presAssocID="{89063A8A-A9DA-4F23-9B0F-E4820411B4E3}" presName="descendantText" presStyleLbl="alignAccFollowNode1" presStyleIdx="5" presStyleCnt="8">
        <dgm:presLayoutVars>
          <dgm:bulletEnabled val="1"/>
        </dgm:presLayoutVars>
      </dgm:prSet>
      <dgm:spPr/>
    </dgm:pt>
    <dgm:pt modelId="{CF1ED6CD-AEB9-6A4E-9B2B-745E11E13688}" type="pres">
      <dgm:prSet presAssocID="{C9022818-BD16-4F1B-BA33-36EFAE256B3C}" presName="sp" presStyleCnt="0"/>
      <dgm:spPr/>
    </dgm:pt>
    <dgm:pt modelId="{0B27140E-8723-9247-BFA8-885E53060F27}" type="pres">
      <dgm:prSet presAssocID="{967D289C-B2DF-4574-B070-E17455B1D7E0}" presName="linNode" presStyleCnt="0"/>
      <dgm:spPr/>
    </dgm:pt>
    <dgm:pt modelId="{18B12D8B-582B-534B-9300-EEDA28AA78ED}" type="pres">
      <dgm:prSet presAssocID="{967D289C-B2DF-4574-B070-E17455B1D7E0}" presName="parentText" presStyleLbl="node1" presStyleIdx="6" presStyleCnt="8">
        <dgm:presLayoutVars>
          <dgm:chMax val="1"/>
          <dgm:bulletEnabled val="1"/>
        </dgm:presLayoutVars>
      </dgm:prSet>
      <dgm:spPr/>
    </dgm:pt>
    <dgm:pt modelId="{D6880E1F-3238-9D47-B4C1-719737A933F2}" type="pres">
      <dgm:prSet presAssocID="{967D289C-B2DF-4574-B070-E17455B1D7E0}" presName="descendantText" presStyleLbl="alignAccFollowNode1" presStyleIdx="6" presStyleCnt="8">
        <dgm:presLayoutVars>
          <dgm:bulletEnabled val="1"/>
        </dgm:presLayoutVars>
      </dgm:prSet>
      <dgm:spPr/>
    </dgm:pt>
    <dgm:pt modelId="{4E16F87C-DD01-014E-8F4C-0546A2E3F759}" type="pres">
      <dgm:prSet presAssocID="{6DB76692-FF93-4480-AA20-23D0E1713B00}" presName="sp" presStyleCnt="0"/>
      <dgm:spPr/>
    </dgm:pt>
    <dgm:pt modelId="{14D3C4F4-A2E8-8B4B-98C4-E69661620AE5}" type="pres">
      <dgm:prSet presAssocID="{68C6ECBB-4B3F-41AE-9DBB-B84D4FAACF3B}" presName="linNode" presStyleCnt="0"/>
      <dgm:spPr/>
    </dgm:pt>
    <dgm:pt modelId="{CB0032C3-E5E4-354D-806F-58025E43D67C}" type="pres">
      <dgm:prSet presAssocID="{68C6ECBB-4B3F-41AE-9DBB-B84D4FAACF3B}" presName="parentText" presStyleLbl="node1" presStyleIdx="7" presStyleCnt="8">
        <dgm:presLayoutVars>
          <dgm:chMax val="1"/>
          <dgm:bulletEnabled val="1"/>
        </dgm:presLayoutVars>
      </dgm:prSet>
      <dgm:spPr/>
    </dgm:pt>
    <dgm:pt modelId="{D775F912-CA02-CA47-AACD-5C12E8E29E87}" type="pres">
      <dgm:prSet presAssocID="{68C6ECBB-4B3F-41AE-9DBB-B84D4FAACF3B}" presName="descendantText" presStyleLbl="alignAccFollowNode1" presStyleIdx="7" presStyleCnt="8">
        <dgm:presLayoutVars>
          <dgm:bulletEnabled val="1"/>
        </dgm:presLayoutVars>
      </dgm:prSet>
      <dgm:spPr/>
    </dgm:pt>
  </dgm:ptLst>
  <dgm:cxnLst>
    <dgm:cxn modelId="{36CBCB04-C42A-BF4E-B105-95D50F0387B5}" type="presOf" srcId="{00BFE7C4-FAAB-4C75-B7A0-165AC2B3746A}" destId="{3942958A-2D9A-EC42-B272-1F5D44E41397}" srcOrd="0" destOrd="0" presId="urn:microsoft.com/office/officeart/2005/8/layout/vList5"/>
    <dgm:cxn modelId="{1369FF0C-D1B7-614C-96AD-FA6AD4A98AB0}" type="presOf" srcId="{3B9CB9FE-CB7A-4B11-BE31-4308F7B92462}" destId="{51209CF9-EE37-FD47-B0A2-1EF6FDAB40DD}" srcOrd="0" destOrd="0" presId="urn:microsoft.com/office/officeart/2005/8/layout/vList5"/>
    <dgm:cxn modelId="{6D30CD16-4720-4AA5-A1E1-7FC140EE320F}" srcId="{68C6ECBB-4B3F-41AE-9DBB-B84D4FAACF3B}" destId="{723C1E2D-F09F-45C0-A231-07FA94B39E3F}" srcOrd="0" destOrd="0" parTransId="{4F65C514-C42D-4E8E-81B9-620D5DAA0C81}" sibTransId="{081776CC-0DFC-45E8-8785-18D3CDC72391}"/>
    <dgm:cxn modelId="{0C45B020-42E9-4744-9B01-761B51D69B09}" type="presOf" srcId="{89063A8A-A9DA-4F23-9B0F-E4820411B4E3}" destId="{0FD70053-05D7-9446-B870-AA1A3992DBB8}" srcOrd="0" destOrd="0" presId="urn:microsoft.com/office/officeart/2005/8/layout/vList5"/>
    <dgm:cxn modelId="{BF930221-3AC7-EF40-AD47-93392D4C8E6E}" type="presOf" srcId="{0C5F95FC-A539-4847-BF18-175BBB853214}" destId="{8C276301-3CEE-6146-BA55-6F0159EF765E}" srcOrd="0" destOrd="0" presId="urn:microsoft.com/office/officeart/2005/8/layout/vList5"/>
    <dgm:cxn modelId="{81F7BC23-B135-AD46-996E-7DFD5CA63190}" type="presOf" srcId="{21E1CCBA-DEA8-4712-8955-A969143834BB}" destId="{F9C35561-FE49-8E43-95FB-91DA706C1B1A}" srcOrd="0" destOrd="0" presId="urn:microsoft.com/office/officeart/2005/8/layout/vList5"/>
    <dgm:cxn modelId="{E00C0927-EE22-8E4F-A012-0792CE44BC2D}" type="presOf" srcId="{368BC8F9-E4C6-483A-850E-02BE538B5886}" destId="{D49BA6A9-6E55-D946-8530-AB1933E5FD85}" srcOrd="0" destOrd="0" presId="urn:microsoft.com/office/officeart/2005/8/layout/vList5"/>
    <dgm:cxn modelId="{C92BA72C-38FA-4741-8D82-E57F25D110C4}" srcId="{F4525C35-F30B-4B5A-A6EB-8F1B745E2D7A}" destId="{BA01D3DF-1006-461B-84F2-A8FE48D8C67E}" srcOrd="0" destOrd="0" parTransId="{1164AEB8-D3F8-4EC0-80E5-61FD6ADB782C}" sibTransId="{85C86281-8167-4E86-88AE-F8DECBEC2734}"/>
    <dgm:cxn modelId="{0F581E47-9520-7A4D-B6C4-8874F1E557B9}" type="presOf" srcId="{967D289C-B2DF-4574-B070-E17455B1D7E0}" destId="{18B12D8B-582B-534B-9300-EEDA28AA78ED}" srcOrd="0" destOrd="0" presId="urn:microsoft.com/office/officeart/2005/8/layout/vList5"/>
    <dgm:cxn modelId="{464DF758-CF1A-4AC3-8F0E-415F6B4397A3}" srcId="{0C5F95FC-A539-4847-BF18-175BBB853214}" destId="{368BC8F9-E4C6-483A-850E-02BE538B5886}" srcOrd="0" destOrd="0" parTransId="{210177B1-B48D-4F93-8F26-F099E12D4DB3}" sibTransId="{FD4EAAAA-0F41-44F0-922A-626E1767B451}"/>
    <dgm:cxn modelId="{FA78015B-B6C6-43EB-891B-7D5C4C619CFB}" srcId="{00BFE7C4-FAAB-4C75-B7A0-165AC2B3746A}" destId="{6F664B5C-9BF6-4E2F-9A03-62350512E7CF}" srcOrd="0" destOrd="0" parTransId="{0E736AC0-35BB-4AAB-8DC5-5B389B6CE34E}" sibTransId="{6A55A48E-F2D1-4239-9CE8-E3BFE81FF5DD}"/>
    <dgm:cxn modelId="{98DA705B-553C-D142-A16C-38C8734AF51D}" type="presOf" srcId="{723C1E2D-F09F-45C0-A231-07FA94B39E3F}" destId="{D775F912-CA02-CA47-AACD-5C12E8E29E87}" srcOrd="0" destOrd="0" presId="urn:microsoft.com/office/officeart/2005/8/layout/vList5"/>
    <dgm:cxn modelId="{D7717467-02A0-4D07-8700-03E1B92409EC}" srcId="{FCA9F6E1-5EDE-4CD2-A67D-76B11509FD0B}" destId="{967D289C-B2DF-4574-B070-E17455B1D7E0}" srcOrd="6" destOrd="0" parTransId="{259C2109-30D3-480A-AB13-DB03276332F3}" sibTransId="{6DB76692-FF93-4480-AA20-23D0E1713B00}"/>
    <dgm:cxn modelId="{09C69C6A-3F15-CC4C-A23B-EE926312ECD9}" type="presOf" srcId="{F2A5AA33-62CE-43D4-A675-4DE1C3412FD5}" destId="{D6880E1F-3238-9D47-B4C1-719737A933F2}" srcOrd="0" destOrd="0" presId="urn:microsoft.com/office/officeart/2005/8/layout/vList5"/>
    <dgm:cxn modelId="{B84E7371-259D-49AE-A4BB-F1DFAD1BFD7C}" srcId="{FCA9F6E1-5EDE-4CD2-A67D-76B11509FD0B}" destId="{F4525C35-F30B-4B5A-A6EB-8F1B745E2D7A}" srcOrd="0" destOrd="0" parTransId="{0AA76423-E3B2-4482-BFA3-D1FF552B699F}" sibTransId="{30FB0820-877D-4441-BB49-9AE2D56E9547}"/>
    <dgm:cxn modelId="{CE0E7F7C-F139-425A-80A0-8271D1AA12A4}" srcId="{FCA9F6E1-5EDE-4CD2-A67D-76B11509FD0B}" destId="{89063A8A-A9DA-4F23-9B0F-E4820411B4E3}" srcOrd="5" destOrd="0" parTransId="{CDC1B6AA-ABDC-45E1-A03D-ADF46D7F91F0}" sibTransId="{C9022818-BD16-4F1B-BA33-36EFAE256B3C}"/>
    <dgm:cxn modelId="{0871907D-951D-4CD6-98D5-6722EB0E3712}" srcId="{FCA9F6E1-5EDE-4CD2-A67D-76B11509FD0B}" destId="{68C6ECBB-4B3F-41AE-9DBB-B84D4FAACF3B}" srcOrd="7" destOrd="0" parTransId="{97B2C34D-54F0-4C8F-9291-4BF9932238D9}" sibTransId="{7FF4DF2E-69B8-4C49-91DF-4558C6EF29C6}"/>
    <dgm:cxn modelId="{981C0690-4550-43AA-AA4D-0D03DAFEBA59}" srcId="{967D289C-B2DF-4574-B070-E17455B1D7E0}" destId="{F2A5AA33-62CE-43D4-A675-4DE1C3412FD5}" srcOrd="0" destOrd="0" parTransId="{47351034-10C0-47CE-A7D4-ECCB238B78FA}" sibTransId="{CBAD3236-3CC1-4A5B-9B3A-BD22EF0C6809}"/>
    <dgm:cxn modelId="{41539C96-46F7-4A66-81FF-8BAACE1C91C5}" srcId="{154E3BFF-93B8-461D-A523-66B5FF93C415}" destId="{21E1CCBA-DEA8-4712-8955-A969143834BB}" srcOrd="0" destOrd="0" parTransId="{A3E9E877-8606-4BB8-8844-20C478EF427C}" sibTransId="{984F53D9-EB75-45F9-9FC2-813044D5EE68}"/>
    <dgm:cxn modelId="{136F9F9C-88EB-41A2-B83B-5995A4FCACBB}" srcId="{FCA9F6E1-5EDE-4CD2-A67D-76B11509FD0B}" destId="{00BFE7C4-FAAB-4C75-B7A0-165AC2B3746A}" srcOrd="3" destOrd="0" parTransId="{E6513DB4-6ECE-495C-A1A1-09340DAA93B9}" sibTransId="{EEC32096-5E4C-4501-8A86-4D79BD1145B4}"/>
    <dgm:cxn modelId="{A2C5679D-5623-4E4D-B214-2EAFA2A380F8}" srcId="{89063A8A-A9DA-4F23-9B0F-E4820411B4E3}" destId="{3B9CB9FE-CB7A-4B11-BE31-4308F7B92462}" srcOrd="0" destOrd="0" parTransId="{C2CB5ED7-4B85-44F6-8E72-F5688175EECC}" sibTransId="{C7ED528E-5283-4334-A6B3-C6774264F7AD}"/>
    <dgm:cxn modelId="{F5D80FAF-6DF3-1F47-A6C5-6BE560C9BC71}" type="presOf" srcId="{BA01D3DF-1006-461B-84F2-A8FE48D8C67E}" destId="{7192B5FD-3269-924E-A9AF-0D1FA2289F16}" srcOrd="0" destOrd="0" presId="urn:microsoft.com/office/officeart/2005/8/layout/vList5"/>
    <dgm:cxn modelId="{059944C0-73D0-E449-A19E-98A72740EA26}" type="presOf" srcId="{F4525C35-F30B-4B5A-A6EB-8F1B745E2D7A}" destId="{E0F56DC3-1D0B-6943-A951-DB7CFD4A2C7E}" srcOrd="0" destOrd="0" presId="urn:microsoft.com/office/officeart/2005/8/layout/vList5"/>
    <dgm:cxn modelId="{32FF6DC1-F5DD-C64C-B346-E848E993BEB4}" type="presOf" srcId="{6F664B5C-9BF6-4E2F-9A03-62350512E7CF}" destId="{995B110C-446E-3447-9185-EBCFEE4217E5}" srcOrd="0" destOrd="0" presId="urn:microsoft.com/office/officeart/2005/8/layout/vList5"/>
    <dgm:cxn modelId="{AA199AC7-B60A-4A55-B364-B62C0C75D13F}" srcId="{FCA9F6E1-5EDE-4CD2-A67D-76B11509FD0B}" destId="{0C5F95FC-A539-4847-BF18-175BBB853214}" srcOrd="4" destOrd="0" parTransId="{EFC2F740-DE41-4F49-AD90-9DD85D7F2D89}" sibTransId="{FAF5C9F4-CFB2-43EC-855B-919188856C41}"/>
    <dgm:cxn modelId="{CBCE16C9-0312-4D84-A8B3-F6C9FC0B38BC}" srcId="{FCA9F6E1-5EDE-4CD2-A67D-76B11509FD0B}" destId="{04FD5B30-F3BF-448A-ACF8-67DF3351A891}" srcOrd="2" destOrd="0" parTransId="{73472217-65D6-40A8-B68B-D16D8508696F}" sibTransId="{7BC1072E-175F-488F-B27C-1195B281264C}"/>
    <dgm:cxn modelId="{91986CC9-2B4C-784F-AE8A-75FDA9A6A941}" type="presOf" srcId="{68C6ECBB-4B3F-41AE-9DBB-B84D4FAACF3B}" destId="{CB0032C3-E5E4-354D-806F-58025E43D67C}" srcOrd="0" destOrd="0" presId="urn:microsoft.com/office/officeart/2005/8/layout/vList5"/>
    <dgm:cxn modelId="{9DFDB2D0-356F-5F4B-A378-8B2D4012836F}" type="presOf" srcId="{154E3BFF-93B8-461D-A523-66B5FF93C415}" destId="{D26D2385-FBBB-F04D-A85E-EE6519598BBC}" srcOrd="0" destOrd="0" presId="urn:microsoft.com/office/officeart/2005/8/layout/vList5"/>
    <dgm:cxn modelId="{404DD2DA-0860-4F2A-8275-AE2ECB37180D}" srcId="{FCA9F6E1-5EDE-4CD2-A67D-76B11509FD0B}" destId="{154E3BFF-93B8-461D-A523-66B5FF93C415}" srcOrd="1" destOrd="0" parTransId="{3F7F781B-C0D6-407E-8BD2-A3628F4C4B68}" sibTransId="{FE2976A5-0FFC-4482-A470-F577DCAB6D1A}"/>
    <dgm:cxn modelId="{10A932E4-1AE2-7846-892F-F1C649808A1A}" type="presOf" srcId="{209BCD17-201C-48E2-804F-FCC593604527}" destId="{16F1C126-8893-BE44-952A-8DB8D0A5870F}" srcOrd="0" destOrd="0" presId="urn:microsoft.com/office/officeart/2005/8/layout/vList5"/>
    <dgm:cxn modelId="{89B866E6-77D3-4DF8-8AC8-D824863648D4}" srcId="{04FD5B30-F3BF-448A-ACF8-67DF3351A891}" destId="{209BCD17-201C-48E2-804F-FCC593604527}" srcOrd="0" destOrd="0" parTransId="{993176A0-3D1D-4DA0-8D52-A5C757161ED8}" sibTransId="{D7F63375-3DD8-4914-B825-38BB283AFB24}"/>
    <dgm:cxn modelId="{B50686E7-8922-554F-A517-466C92F08C70}" type="presOf" srcId="{04FD5B30-F3BF-448A-ACF8-67DF3351A891}" destId="{01FDB8FD-8919-2F47-B5A7-D8E21137DBC8}" srcOrd="0" destOrd="0" presId="urn:microsoft.com/office/officeart/2005/8/layout/vList5"/>
    <dgm:cxn modelId="{D82293E7-B23E-324E-B8AE-392956160CC1}" type="presOf" srcId="{FCA9F6E1-5EDE-4CD2-A67D-76B11509FD0B}" destId="{87231B65-B30E-D441-AAB8-F555E34AB697}" srcOrd="0" destOrd="0" presId="urn:microsoft.com/office/officeart/2005/8/layout/vList5"/>
    <dgm:cxn modelId="{AF71CB71-6F0D-184C-A7DC-8DEB56E2C0DB}" type="presParOf" srcId="{87231B65-B30E-D441-AAB8-F555E34AB697}" destId="{58A43D55-211B-424E-A970-B4A945CD207E}" srcOrd="0" destOrd="0" presId="urn:microsoft.com/office/officeart/2005/8/layout/vList5"/>
    <dgm:cxn modelId="{68E37C4E-44C8-9D4C-8BCB-2C0EA89C2E3E}" type="presParOf" srcId="{58A43D55-211B-424E-A970-B4A945CD207E}" destId="{E0F56DC3-1D0B-6943-A951-DB7CFD4A2C7E}" srcOrd="0" destOrd="0" presId="urn:microsoft.com/office/officeart/2005/8/layout/vList5"/>
    <dgm:cxn modelId="{D2207978-4E7C-8C44-9871-FAC47DE6CB61}" type="presParOf" srcId="{58A43D55-211B-424E-A970-B4A945CD207E}" destId="{7192B5FD-3269-924E-A9AF-0D1FA2289F16}" srcOrd="1" destOrd="0" presId="urn:microsoft.com/office/officeart/2005/8/layout/vList5"/>
    <dgm:cxn modelId="{B8FACA48-3241-0143-96B5-DB2B098F285D}" type="presParOf" srcId="{87231B65-B30E-D441-AAB8-F555E34AB697}" destId="{F0682607-57FE-C54D-B127-534DE6318E8C}" srcOrd="1" destOrd="0" presId="urn:microsoft.com/office/officeart/2005/8/layout/vList5"/>
    <dgm:cxn modelId="{1EC9085A-3CE7-6F4D-B24E-D77ED407618E}" type="presParOf" srcId="{87231B65-B30E-D441-AAB8-F555E34AB697}" destId="{10650FAF-1513-B24F-8462-F27D910B9ABD}" srcOrd="2" destOrd="0" presId="urn:microsoft.com/office/officeart/2005/8/layout/vList5"/>
    <dgm:cxn modelId="{AD042FBA-52B7-5746-BCB9-B65D129D7E8D}" type="presParOf" srcId="{10650FAF-1513-B24F-8462-F27D910B9ABD}" destId="{D26D2385-FBBB-F04D-A85E-EE6519598BBC}" srcOrd="0" destOrd="0" presId="urn:microsoft.com/office/officeart/2005/8/layout/vList5"/>
    <dgm:cxn modelId="{9B25578B-D12E-A548-997D-9645A9C571E8}" type="presParOf" srcId="{10650FAF-1513-B24F-8462-F27D910B9ABD}" destId="{F9C35561-FE49-8E43-95FB-91DA706C1B1A}" srcOrd="1" destOrd="0" presId="urn:microsoft.com/office/officeart/2005/8/layout/vList5"/>
    <dgm:cxn modelId="{5FA50046-B071-AE42-B979-CF1CBDC704D2}" type="presParOf" srcId="{87231B65-B30E-D441-AAB8-F555E34AB697}" destId="{E4848A76-B964-1546-A39B-D78537591616}" srcOrd="3" destOrd="0" presId="urn:microsoft.com/office/officeart/2005/8/layout/vList5"/>
    <dgm:cxn modelId="{E548BC2F-DEEA-5448-A28D-10ECAED7AC02}" type="presParOf" srcId="{87231B65-B30E-D441-AAB8-F555E34AB697}" destId="{770F22B4-FA09-BA40-A10F-22FA9AD0AB20}" srcOrd="4" destOrd="0" presId="urn:microsoft.com/office/officeart/2005/8/layout/vList5"/>
    <dgm:cxn modelId="{FBF7B51C-273E-AE40-BF82-65B3EADC45A2}" type="presParOf" srcId="{770F22B4-FA09-BA40-A10F-22FA9AD0AB20}" destId="{01FDB8FD-8919-2F47-B5A7-D8E21137DBC8}" srcOrd="0" destOrd="0" presId="urn:microsoft.com/office/officeart/2005/8/layout/vList5"/>
    <dgm:cxn modelId="{31C1F115-CE4C-994A-968C-681BE426563E}" type="presParOf" srcId="{770F22B4-FA09-BA40-A10F-22FA9AD0AB20}" destId="{16F1C126-8893-BE44-952A-8DB8D0A5870F}" srcOrd="1" destOrd="0" presId="urn:microsoft.com/office/officeart/2005/8/layout/vList5"/>
    <dgm:cxn modelId="{B652F0A2-D8AB-2248-B961-8AB737F8DD6D}" type="presParOf" srcId="{87231B65-B30E-D441-AAB8-F555E34AB697}" destId="{10DCE35B-DFF4-A949-BA35-65FC45C98FFB}" srcOrd="5" destOrd="0" presId="urn:microsoft.com/office/officeart/2005/8/layout/vList5"/>
    <dgm:cxn modelId="{CD5D7728-53CC-5B42-B42A-0F5DC29BF150}" type="presParOf" srcId="{87231B65-B30E-D441-AAB8-F555E34AB697}" destId="{2B310D84-ED0E-6244-8019-123D3236D58F}" srcOrd="6" destOrd="0" presId="urn:microsoft.com/office/officeart/2005/8/layout/vList5"/>
    <dgm:cxn modelId="{939747C8-9E1C-AE46-BC74-2E03801086BC}" type="presParOf" srcId="{2B310D84-ED0E-6244-8019-123D3236D58F}" destId="{3942958A-2D9A-EC42-B272-1F5D44E41397}" srcOrd="0" destOrd="0" presId="urn:microsoft.com/office/officeart/2005/8/layout/vList5"/>
    <dgm:cxn modelId="{276B5DDD-5A4E-634D-A7D9-F67235C53DC7}" type="presParOf" srcId="{2B310D84-ED0E-6244-8019-123D3236D58F}" destId="{995B110C-446E-3447-9185-EBCFEE4217E5}" srcOrd="1" destOrd="0" presId="urn:microsoft.com/office/officeart/2005/8/layout/vList5"/>
    <dgm:cxn modelId="{5219F4F0-388E-C94E-A245-CE72832D67AF}" type="presParOf" srcId="{87231B65-B30E-D441-AAB8-F555E34AB697}" destId="{88DEB6B8-2008-7A44-9AD7-D23F16C65DFC}" srcOrd="7" destOrd="0" presId="urn:microsoft.com/office/officeart/2005/8/layout/vList5"/>
    <dgm:cxn modelId="{46BDDACE-6727-664D-9AEE-C2A79F7763CC}" type="presParOf" srcId="{87231B65-B30E-D441-AAB8-F555E34AB697}" destId="{C3C452E6-AC15-1D4B-85DC-F488DA45C52E}" srcOrd="8" destOrd="0" presId="urn:microsoft.com/office/officeart/2005/8/layout/vList5"/>
    <dgm:cxn modelId="{28D13707-90D7-A841-B139-3D4A633B1A76}" type="presParOf" srcId="{C3C452E6-AC15-1D4B-85DC-F488DA45C52E}" destId="{8C276301-3CEE-6146-BA55-6F0159EF765E}" srcOrd="0" destOrd="0" presId="urn:microsoft.com/office/officeart/2005/8/layout/vList5"/>
    <dgm:cxn modelId="{7041D88B-646D-F340-AFE7-A53B77B1B433}" type="presParOf" srcId="{C3C452E6-AC15-1D4B-85DC-F488DA45C52E}" destId="{D49BA6A9-6E55-D946-8530-AB1933E5FD85}" srcOrd="1" destOrd="0" presId="urn:microsoft.com/office/officeart/2005/8/layout/vList5"/>
    <dgm:cxn modelId="{868AAD77-AEBC-2342-8B12-1322C98C3CEB}" type="presParOf" srcId="{87231B65-B30E-D441-AAB8-F555E34AB697}" destId="{A2DBC63C-60C4-254E-88DE-F1E55B05F677}" srcOrd="9" destOrd="0" presId="urn:microsoft.com/office/officeart/2005/8/layout/vList5"/>
    <dgm:cxn modelId="{3FCB8710-5E8E-3942-8E67-7CC8DA15917B}" type="presParOf" srcId="{87231B65-B30E-D441-AAB8-F555E34AB697}" destId="{8553F45B-AE34-964F-9877-7E6B2400E93A}" srcOrd="10" destOrd="0" presId="urn:microsoft.com/office/officeart/2005/8/layout/vList5"/>
    <dgm:cxn modelId="{267E6EAA-0473-CC48-9438-C3E5C7511C6C}" type="presParOf" srcId="{8553F45B-AE34-964F-9877-7E6B2400E93A}" destId="{0FD70053-05D7-9446-B870-AA1A3992DBB8}" srcOrd="0" destOrd="0" presId="urn:microsoft.com/office/officeart/2005/8/layout/vList5"/>
    <dgm:cxn modelId="{E3A3B332-B171-B043-A468-40296AE8945C}" type="presParOf" srcId="{8553F45B-AE34-964F-9877-7E6B2400E93A}" destId="{51209CF9-EE37-FD47-B0A2-1EF6FDAB40DD}" srcOrd="1" destOrd="0" presId="urn:microsoft.com/office/officeart/2005/8/layout/vList5"/>
    <dgm:cxn modelId="{7C55F605-7B28-4A4F-9C00-BF073B383C23}" type="presParOf" srcId="{87231B65-B30E-D441-AAB8-F555E34AB697}" destId="{CF1ED6CD-AEB9-6A4E-9B2B-745E11E13688}" srcOrd="11" destOrd="0" presId="urn:microsoft.com/office/officeart/2005/8/layout/vList5"/>
    <dgm:cxn modelId="{D77190CB-3508-7C43-8593-659160238978}" type="presParOf" srcId="{87231B65-B30E-D441-AAB8-F555E34AB697}" destId="{0B27140E-8723-9247-BFA8-885E53060F27}" srcOrd="12" destOrd="0" presId="urn:microsoft.com/office/officeart/2005/8/layout/vList5"/>
    <dgm:cxn modelId="{FABC437E-7A97-224E-8E67-A57B923B1230}" type="presParOf" srcId="{0B27140E-8723-9247-BFA8-885E53060F27}" destId="{18B12D8B-582B-534B-9300-EEDA28AA78ED}" srcOrd="0" destOrd="0" presId="urn:microsoft.com/office/officeart/2005/8/layout/vList5"/>
    <dgm:cxn modelId="{F84EE33C-4325-C94B-9B8B-29F7A8E54E69}" type="presParOf" srcId="{0B27140E-8723-9247-BFA8-885E53060F27}" destId="{D6880E1F-3238-9D47-B4C1-719737A933F2}" srcOrd="1" destOrd="0" presId="urn:microsoft.com/office/officeart/2005/8/layout/vList5"/>
    <dgm:cxn modelId="{DD65E34C-852A-E442-8FA6-01F079E8D0BB}" type="presParOf" srcId="{87231B65-B30E-D441-AAB8-F555E34AB697}" destId="{4E16F87C-DD01-014E-8F4C-0546A2E3F759}" srcOrd="13" destOrd="0" presId="urn:microsoft.com/office/officeart/2005/8/layout/vList5"/>
    <dgm:cxn modelId="{13F01568-6FF0-3E4E-A90F-0C98B008B071}" type="presParOf" srcId="{87231B65-B30E-D441-AAB8-F555E34AB697}" destId="{14D3C4F4-A2E8-8B4B-98C4-E69661620AE5}" srcOrd="14" destOrd="0" presId="urn:microsoft.com/office/officeart/2005/8/layout/vList5"/>
    <dgm:cxn modelId="{8411417E-80BC-F242-B4AD-7F494B7976B0}" type="presParOf" srcId="{14D3C4F4-A2E8-8B4B-98C4-E69661620AE5}" destId="{CB0032C3-E5E4-354D-806F-58025E43D67C}" srcOrd="0" destOrd="0" presId="urn:microsoft.com/office/officeart/2005/8/layout/vList5"/>
    <dgm:cxn modelId="{51E3C66B-9179-3340-9C72-CA44E18BAB62}" type="presParOf" srcId="{14D3C4F4-A2E8-8B4B-98C4-E69661620AE5}" destId="{D775F912-CA02-CA47-AACD-5C12E8E29E87}"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97EF155E-D7B3-42D2-836E-A88F7CA29AA2}" type="doc">
      <dgm:prSet loTypeId="urn:microsoft.com/office/officeart/2005/8/layout/default" loCatId="list" qsTypeId="urn:microsoft.com/office/officeart/2005/8/quickstyle/simple5" qsCatId="simple" csTypeId="urn:microsoft.com/office/officeart/2005/8/colors/accent2_2" csCatId="accent2" phldr="1"/>
      <dgm:spPr/>
      <dgm:t>
        <a:bodyPr/>
        <a:lstStyle/>
        <a:p>
          <a:endParaRPr lang="en-US"/>
        </a:p>
      </dgm:t>
    </dgm:pt>
    <dgm:pt modelId="{7EE50FAB-344A-4A7D-975A-5F0B87CB3439}">
      <dgm:prSet/>
      <dgm:spPr/>
      <dgm:t>
        <a:bodyPr/>
        <a:lstStyle/>
        <a:p>
          <a:r>
            <a:rPr lang="en-US"/>
            <a:t>Chronically homeless individuals and families with the longest histories of homelessness AND the most severe service needs as documented in the Coordinated Entry System</a:t>
          </a:r>
        </a:p>
      </dgm:t>
    </dgm:pt>
    <dgm:pt modelId="{F7382DEE-8E20-49AA-82BF-F9FD241DBEDF}" type="parTrans" cxnId="{2677A668-1463-4331-A012-449415AF2765}">
      <dgm:prSet/>
      <dgm:spPr/>
      <dgm:t>
        <a:bodyPr/>
        <a:lstStyle/>
        <a:p>
          <a:endParaRPr lang="en-US"/>
        </a:p>
      </dgm:t>
    </dgm:pt>
    <dgm:pt modelId="{849E2B14-6CAC-4B1A-9ADE-8F7554DBECD1}" type="sibTrans" cxnId="{2677A668-1463-4331-A012-449415AF2765}">
      <dgm:prSet/>
      <dgm:spPr/>
      <dgm:t>
        <a:bodyPr/>
        <a:lstStyle/>
        <a:p>
          <a:endParaRPr lang="en-US"/>
        </a:p>
      </dgm:t>
    </dgm:pt>
    <dgm:pt modelId="{2D240409-CC17-4C49-A16F-D034427A0A63}">
      <dgm:prSet/>
      <dgm:spPr/>
      <dgm:t>
        <a:bodyPr/>
        <a:lstStyle/>
        <a:p>
          <a:r>
            <a:rPr lang="en-US"/>
            <a:t>Chronically homeless individuals and families with the most severe service needs as documented in the Coordinated Entry System</a:t>
          </a:r>
        </a:p>
      </dgm:t>
    </dgm:pt>
    <dgm:pt modelId="{CEEFC711-CB9C-4E5D-8F21-4E998863A5BC}" type="parTrans" cxnId="{58CF24DB-0492-4868-AF8D-4972E0404462}">
      <dgm:prSet/>
      <dgm:spPr/>
      <dgm:t>
        <a:bodyPr/>
        <a:lstStyle/>
        <a:p>
          <a:endParaRPr lang="en-US"/>
        </a:p>
      </dgm:t>
    </dgm:pt>
    <dgm:pt modelId="{6391AFFC-36A6-4115-BE80-612B46E5D74E}" type="sibTrans" cxnId="{58CF24DB-0492-4868-AF8D-4972E0404462}">
      <dgm:prSet/>
      <dgm:spPr/>
      <dgm:t>
        <a:bodyPr/>
        <a:lstStyle/>
        <a:p>
          <a:endParaRPr lang="en-US"/>
        </a:p>
      </dgm:t>
    </dgm:pt>
    <dgm:pt modelId="{0533B691-B7FE-4035-BA17-B201AF44D77F}">
      <dgm:prSet/>
      <dgm:spPr/>
      <dgm:t>
        <a:bodyPr/>
        <a:lstStyle/>
        <a:p>
          <a:r>
            <a:rPr lang="en-US" dirty="0"/>
            <a:t>Chronically homeless individuals and families with the longest histories of homelessness as documented in the Coordinated Entry System</a:t>
          </a:r>
        </a:p>
      </dgm:t>
    </dgm:pt>
    <dgm:pt modelId="{48CEB222-FC58-443C-91EC-B12B79FD166F}" type="parTrans" cxnId="{6F6EB7E6-0CA0-47DC-BF7C-8BB01E99A28A}">
      <dgm:prSet/>
      <dgm:spPr/>
      <dgm:t>
        <a:bodyPr/>
        <a:lstStyle/>
        <a:p>
          <a:endParaRPr lang="en-US"/>
        </a:p>
      </dgm:t>
    </dgm:pt>
    <dgm:pt modelId="{7B45D7F7-7D25-4F43-944D-BD7012EC6AE1}" type="sibTrans" cxnId="{6F6EB7E6-0CA0-47DC-BF7C-8BB01E99A28A}">
      <dgm:prSet/>
      <dgm:spPr/>
      <dgm:t>
        <a:bodyPr/>
        <a:lstStyle/>
        <a:p>
          <a:endParaRPr lang="en-US"/>
        </a:p>
      </dgm:t>
    </dgm:pt>
    <dgm:pt modelId="{AA46FB94-230D-496F-B7B9-DA7C755AA63A}">
      <dgm:prSet/>
      <dgm:spPr/>
      <dgm:t>
        <a:bodyPr/>
        <a:lstStyle/>
        <a:p>
          <a:r>
            <a:rPr lang="en-US" dirty="0"/>
            <a:t>Chronically homeless individuals and families with the greatest barriers and risks as documented by the Coordinated Entry assessment process</a:t>
          </a:r>
        </a:p>
      </dgm:t>
    </dgm:pt>
    <dgm:pt modelId="{ECA97531-2D8B-42A2-84B2-BCD358EEDDD9}" type="parTrans" cxnId="{19A5E452-9408-410D-A13C-DC7EB6BDE3E9}">
      <dgm:prSet/>
      <dgm:spPr/>
      <dgm:t>
        <a:bodyPr/>
        <a:lstStyle/>
        <a:p>
          <a:endParaRPr lang="en-US"/>
        </a:p>
      </dgm:t>
    </dgm:pt>
    <dgm:pt modelId="{D163919E-C193-4866-B4B3-373BD61F64D9}" type="sibTrans" cxnId="{19A5E452-9408-410D-A13C-DC7EB6BDE3E9}">
      <dgm:prSet/>
      <dgm:spPr/>
      <dgm:t>
        <a:bodyPr/>
        <a:lstStyle/>
        <a:p>
          <a:endParaRPr lang="en-US"/>
        </a:p>
      </dgm:t>
    </dgm:pt>
    <dgm:pt modelId="{6D95FDCB-E388-4104-B25A-3B67BEC23738}">
      <dgm:prSet/>
      <dgm:spPr/>
      <dgm:t>
        <a:bodyPr/>
        <a:lstStyle/>
        <a:p>
          <a:r>
            <a:rPr lang="en-US"/>
            <a:t>Households with the earliest date of the Coordinated Entry assessment</a:t>
          </a:r>
        </a:p>
      </dgm:t>
    </dgm:pt>
    <dgm:pt modelId="{11A867E4-60E1-474D-ACF9-03409253B9D2}" type="parTrans" cxnId="{309C81C1-0098-4A50-8F42-591E8681C3D2}">
      <dgm:prSet/>
      <dgm:spPr/>
      <dgm:t>
        <a:bodyPr/>
        <a:lstStyle/>
        <a:p>
          <a:endParaRPr lang="en-US"/>
        </a:p>
      </dgm:t>
    </dgm:pt>
    <dgm:pt modelId="{B7163A29-36CF-493E-AC6B-01791E38A1D0}" type="sibTrans" cxnId="{309C81C1-0098-4A50-8F42-591E8681C3D2}">
      <dgm:prSet/>
      <dgm:spPr/>
      <dgm:t>
        <a:bodyPr/>
        <a:lstStyle/>
        <a:p>
          <a:endParaRPr lang="en-US"/>
        </a:p>
      </dgm:t>
    </dgm:pt>
    <dgm:pt modelId="{CCBFE6A3-8484-0A4B-BA41-AC6217A58BC1}" type="pres">
      <dgm:prSet presAssocID="{97EF155E-D7B3-42D2-836E-A88F7CA29AA2}" presName="diagram" presStyleCnt="0">
        <dgm:presLayoutVars>
          <dgm:dir/>
          <dgm:resizeHandles val="exact"/>
        </dgm:presLayoutVars>
      </dgm:prSet>
      <dgm:spPr/>
    </dgm:pt>
    <dgm:pt modelId="{C47DBFF0-44C6-C04C-AA99-EED22835FC7B}" type="pres">
      <dgm:prSet presAssocID="{7EE50FAB-344A-4A7D-975A-5F0B87CB3439}" presName="node" presStyleLbl="node1" presStyleIdx="0" presStyleCnt="5">
        <dgm:presLayoutVars>
          <dgm:bulletEnabled val="1"/>
        </dgm:presLayoutVars>
      </dgm:prSet>
      <dgm:spPr/>
    </dgm:pt>
    <dgm:pt modelId="{8F9B763C-4143-2B4E-B51A-E1C6E0C981B2}" type="pres">
      <dgm:prSet presAssocID="{849E2B14-6CAC-4B1A-9ADE-8F7554DBECD1}" presName="sibTrans" presStyleCnt="0"/>
      <dgm:spPr/>
    </dgm:pt>
    <dgm:pt modelId="{7F2D78BC-E97A-CB49-969E-28C4914ED638}" type="pres">
      <dgm:prSet presAssocID="{2D240409-CC17-4C49-A16F-D034427A0A63}" presName="node" presStyleLbl="node1" presStyleIdx="1" presStyleCnt="5">
        <dgm:presLayoutVars>
          <dgm:bulletEnabled val="1"/>
        </dgm:presLayoutVars>
      </dgm:prSet>
      <dgm:spPr/>
    </dgm:pt>
    <dgm:pt modelId="{1252592A-49F6-0D4E-8458-FCB475CC7D7F}" type="pres">
      <dgm:prSet presAssocID="{6391AFFC-36A6-4115-BE80-612B46E5D74E}" presName="sibTrans" presStyleCnt="0"/>
      <dgm:spPr/>
    </dgm:pt>
    <dgm:pt modelId="{CACC110C-4707-DF47-ADF5-E0FDD88A48B9}" type="pres">
      <dgm:prSet presAssocID="{0533B691-B7FE-4035-BA17-B201AF44D77F}" presName="node" presStyleLbl="node1" presStyleIdx="2" presStyleCnt="5">
        <dgm:presLayoutVars>
          <dgm:bulletEnabled val="1"/>
        </dgm:presLayoutVars>
      </dgm:prSet>
      <dgm:spPr/>
    </dgm:pt>
    <dgm:pt modelId="{00CF15F2-6F0A-2E43-A7B5-C5419EE31057}" type="pres">
      <dgm:prSet presAssocID="{7B45D7F7-7D25-4F43-944D-BD7012EC6AE1}" presName="sibTrans" presStyleCnt="0"/>
      <dgm:spPr/>
    </dgm:pt>
    <dgm:pt modelId="{2C4BE786-1FD0-214A-8D3C-E6ACACB5BF8B}" type="pres">
      <dgm:prSet presAssocID="{AA46FB94-230D-496F-B7B9-DA7C755AA63A}" presName="node" presStyleLbl="node1" presStyleIdx="3" presStyleCnt="5">
        <dgm:presLayoutVars>
          <dgm:bulletEnabled val="1"/>
        </dgm:presLayoutVars>
      </dgm:prSet>
      <dgm:spPr/>
    </dgm:pt>
    <dgm:pt modelId="{363A2AA0-B446-2443-AE5C-EB9FEC361BA4}" type="pres">
      <dgm:prSet presAssocID="{D163919E-C193-4866-B4B3-373BD61F64D9}" presName="sibTrans" presStyleCnt="0"/>
      <dgm:spPr/>
    </dgm:pt>
    <dgm:pt modelId="{E16187B7-1137-494A-B523-7CFA24BCED68}" type="pres">
      <dgm:prSet presAssocID="{6D95FDCB-E388-4104-B25A-3B67BEC23738}" presName="node" presStyleLbl="node1" presStyleIdx="4" presStyleCnt="5">
        <dgm:presLayoutVars>
          <dgm:bulletEnabled val="1"/>
        </dgm:presLayoutVars>
      </dgm:prSet>
      <dgm:spPr/>
    </dgm:pt>
  </dgm:ptLst>
  <dgm:cxnLst>
    <dgm:cxn modelId="{C909550A-69D0-2A47-9A27-4000803B6F3D}" type="presOf" srcId="{97EF155E-D7B3-42D2-836E-A88F7CA29AA2}" destId="{CCBFE6A3-8484-0A4B-BA41-AC6217A58BC1}" srcOrd="0" destOrd="0" presId="urn:microsoft.com/office/officeart/2005/8/layout/default"/>
    <dgm:cxn modelId="{19A5E452-9408-410D-A13C-DC7EB6BDE3E9}" srcId="{97EF155E-D7B3-42D2-836E-A88F7CA29AA2}" destId="{AA46FB94-230D-496F-B7B9-DA7C755AA63A}" srcOrd="3" destOrd="0" parTransId="{ECA97531-2D8B-42A2-84B2-BCD358EEDDD9}" sibTransId="{D163919E-C193-4866-B4B3-373BD61F64D9}"/>
    <dgm:cxn modelId="{2677A668-1463-4331-A012-449415AF2765}" srcId="{97EF155E-D7B3-42D2-836E-A88F7CA29AA2}" destId="{7EE50FAB-344A-4A7D-975A-5F0B87CB3439}" srcOrd="0" destOrd="0" parTransId="{F7382DEE-8E20-49AA-82BF-F9FD241DBEDF}" sibTransId="{849E2B14-6CAC-4B1A-9ADE-8F7554DBECD1}"/>
    <dgm:cxn modelId="{29EF8372-9CB6-5346-A297-1DEB3132E4EA}" type="presOf" srcId="{2D240409-CC17-4C49-A16F-D034427A0A63}" destId="{7F2D78BC-E97A-CB49-969E-28C4914ED638}" srcOrd="0" destOrd="0" presId="urn:microsoft.com/office/officeart/2005/8/layout/default"/>
    <dgm:cxn modelId="{3682F679-4AA7-FA4B-8D46-CCF1592F66B3}" type="presOf" srcId="{7EE50FAB-344A-4A7D-975A-5F0B87CB3439}" destId="{C47DBFF0-44C6-C04C-AA99-EED22835FC7B}" srcOrd="0" destOrd="0" presId="urn:microsoft.com/office/officeart/2005/8/layout/default"/>
    <dgm:cxn modelId="{BB6D0B83-C88B-0C45-B7B9-98435633D057}" type="presOf" srcId="{AA46FB94-230D-496F-B7B9-DA7C755AA63A}" destId="{2C4BE786-1FD0-214A-8D3C-E6ACACB5BF8B}" srcOrd="0" destOrd="0" presId="urn:microsoft.com/office/officeart/2005/8/layout/default"/>
    <dgm:cxn modelId="{309C81C1-0098-4A50-8F42-591E8681C3D2}" srcId="{97EF155E-D7B3-42D2-836E-A88F7CA29AA2}" destId="{6D95FDCB-E388-4104-B25A-3B67BEC23738}" srcOrd="4" destOrd="0" parTransId="{11A867E4-60E1-474D-ACF9-03409253B9D2}" sibTransId="{B7163A29-36CF-493E-AC6B-01791E38A1D0}"/>
    <dgm:cxn modelId="{58CF24DB-0492-4868-AF8D-4972E0404462}" srcId="{97EF155E-D7B3-42D2-836E-A88F7CA29AA2}" destId="{2D240409-CC17-4C49-A16F-D034427A0A63}" srcOrd="1" destOrd="0" parTransId="{CEEFC711-CB9C-4E5D-8F21-4E998863A5BC}" sibTransId="{6391AFFC-36A6-4115-BE80-612B46E5D74E}"/>
    <dgm:cxn modelId="{81ABA7DD-6A34-854F-96FE-5260E424A407}" type="presOf" srcId="{6D95FDCB-E388-4104-B25A-3B67BEC23738}" destId="{E16187B7-1137-494A-B523-7CFA24BCED68}" srcOrd="0" destOrd="0" presId="urn:microsoft.com/office/officeart/2005/8/layout/default"/>
    <dgm:cxn modelId="{6F6EB7E6-0CA0-47DC-BF7C-8BB01E99A28A}" srcId="{97EF155E-D7B3-42D2-836E-A88F7CA29AA2}" destId="{0533B691-B7FE-4035-BA17-B201AF44D77F}" srcOrd="2" destOrd="0" parTransId="{48CEB222-FC58-443C-91EC-B12B79FD166F}" sibTransId="{7B45D7F7-7D25-4F43-944D-BD7012EC6AE1}"/>
    <dgm:cxn modelId="{4BC1F0EA-70DB-DF4A-B12F-82A3EC48795F}" type="presOf" srcId="{0533B691-B7FE-4035-BA17-B201AF44D77F}" destId="{CACC110C-4707-DF47-ADF5-E0FDD88A48B9}" srcOrd="0" destOrd="0" presId="urn:microsoft.com/office/officeart/2005/8/layout/default"/>
    <dgm:cxn modelId="{78704DC6-332F-3741-BF27-2703F5F91DBD}" type="presParOf" srcId="{CCBFE6A3-8484-0A4B-BA41-AC6217A58BC1}" destId="{C47DBFF0-44C6-C04C-AA99-EED22835FC7B}" srcOrd="0" destOrd="0" presId="urn:microsoft.com/office/officeart/2005/8/layout/default"/>
    <dgm:cxn modelId="{C9FAB646-590C-9149-AA34-CEEA2BE0AFF0}" type="presParOf" srcId="{CCBFE6A3-8484-0A4B-BA41-AC6217A58BC1}" destId="{8F9B763C-4143-2B4E-B51A-E1C6E0C981B2}" srcOrd="1" destOrd="0" presId="urn:microsoft.com/office/officeart/2005/8/layout/default"/>
    <dgm:cxn modelId="{A4A9B86E-F405-D34A-8FF7-89BF7FBCAAAA}" type="presParOf" srcId="{CCBFE6A3-8484-0A4B-BA41-AC6217A58BC1}" destId="{7F2D78BC-E97A-CB49-969E-28C4914ED638}" srcOrd="2" destOrd="0" presId="urn:microsoft.com/office/officeart/2005/8/layout/default"/>
    <dgm:cxn modelId="{B6B454E3-422C-6B42-B70C-AC8423D18DAA}" type="presParOf" srcId="{CCBFE6A3-8484-0A4B-BA41-AC6217A58BC1}" destId="{1252592A-49F6-0D4E-8458-FCB475CC7D7F}" srcOrd="3" destOrd="0" presId="urn:microsoft.com/office/officeart/2005/8/layout/default"/>
    <dgm:cxn modelId="{A06E0C2E-A5A5-634C-9380-0E1B196F6EF5}" type="presParOf" srcId="{CCBFE6A3-8484-0A4B-BA41-AC6217A58BC1}" destId="{CACC110C-4707-DF47-ADF5-E0FDD88A48B9}" srcOrd="4" destOrd="0" presId="urn:microsoft.com/office/officeart/2005/8/layout/default"/>
    <dgm:cxn modelId="{96E08833-351E-5945-AAD8-0AB658DF9ED5}" type="presParOf" srcId="{CCBFE6A3-8484-0A4B-BA41-AC6217A58BC1}" destId="{00CF15F2-6F0A-2E43-A7B5-C5419EE31057}" srcOrd="5" destOrd="0" presId="urn:microsoft.com/office/officeart/2005/8/layout/default"/>
    <dgm:cxn modelId="{C3695F6C-3D42-834F-8D0E-DBB21A62EC51}" type="presParOf" srcId="{CCBFE6A3-8484-0A4B-BA41-AC6217A58BC1}" destId="{2C4BE786-1FD0-214A-8D3C-E6ACACB5BF8B}" srcOrd="6" destOrd="0" presId="urn:microsoft.com/office/officeart/2005/8/layout/default"/>
    <dgm:cxn modelId="{1001255F-2D0C-4E4A-93E1-16E4480473F6}" type="presParOf" srcId="{CCBFE6A3-8484-0A4B-BA41-AC6217A58BC1}" destId="{363A2AA0-B446-2443-AE5C-EB9FEC361BA4}" srcOrd="7" destOrd="0" presId="urn:microsoft.com/office/officeart/2005/8/layout/default"/>
    <dgm:cxn modelId="{6875463B-BFA8-694B-B36F-C10E85A4F3B0}" type="presParOf" srcId="{CCBFE6A3-8484-0A4B-BA41-AC6217A58BC1}" destId="{E16187B7-1137-494A-B523-7CFA24BCED68}"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4AA4ACE9-85BD-4286-ACCB-F1035696120A}"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7FAB91CA-C9BC-46D6-AAD7-D650C14EABE8}">
      <dgm:prSet/>
      <dgm:spPr/>
      <dgm:t>
        <a:bodyPr/>
        <a:lstStyle/>
        <a:p>
          <a:r>
            <a:rPr lang="en-US"/>
            <a:t>Homelessness is primarily a </a:t>
          </a:r>
          <a:r>
            <a:rPr lang="en-US" b="1"/>
            <a:t>housing problem.</a:t>
          </a:r>
          <a:endParaRPr lang="en-US"/>
        </a:p>
      </dgm:t>
    </dgm:pt>
    <dgm:pt modelId="{0CBE9F73-2C2A-4498-9766-9EABAE81ED82}" type="parTrans" cxnId="{B9A7D036-EDC8-4370-8998-551C83E55B22}">
      <dgm:prSet/>
      <dgm:spPr/>
      <dgm:t>
        <a:bodyPr/>
        <a:lstStyle/>
        <a:p>
          <a:endParaRPr lang="en-US"/>
        </a:p>
      </dgm:t>
    </dgm:pt>
    <dgm:pt modelId="{C123A211-9128-4E8B-AE25-CAC63AA79EEC}" type="sibTrans" cxnId="{B9A7D036-EDC8-4370-8998-551C83E55B22}">
      <dgm:prSet/>
      <dgm:spPr/>
      <dgm:t>
        <a:bodyPr/>
        <a:lstStyle/>
        <a:p>
          <a:endParaRPr lang="en-US"/>
        </a:p>
      </dgm:t>
    </dgm:pt>
    <dgm:pt modelId="{F8CBD584-E11D-4F3E-900C-D7FC09A447BC}">
      <dgm:prSet/>
      <dgm:spPr/>
      <dgm:t>
        <a:bodyPr/>
        <a:lstStyle/>
        <a:p>
          <a:r>
            <a:rPr lang="en-US"/>
            <a:t>Housing is a </a:t>
          </a:r>
          <a:r>
            <a:rPr lang="en-US" b="1"/>
            <a:t>basic human right</a:t>
          </a:r>
          <a:r>
            <a:rPr lang="en-US"/>
            <a:t> to which all persons are entitled without qualification.</a:t>
          </a:r>
        </a:p>
      </dgm:t>
    </dgm:pt>
    <dgm:pt modelId="{FB7020AB-A30C-44C9-B1DF-0DDDFEE2676B}" type="parTrans" cxnId="{B0CC21E4-F9E0-497F-963E-CB3E1AB65BAC}">
      <dgm:prSet/>
      <dgm:spPr/>
      <dgm:t>
        <a:bodyPr/>
        <a:lstStyle/>
        <a:p>
          <a:endParaRPr lang="en-US"/>
        </a:p>
      </dgm:t>
    </dgm:pt>
    <dgm:pt modelId="{1AF7AB0A-500A-4131-8A05-AEC74BC81494}" type="sibTrans" cxnId="{B0CC21E4-F9E0-497F-963E-CB3E1AB65BAC}">
      <dgm:prSet/>
      <dgm:spPr/>
      <dgm:t>
        <a:bodyPr/>
        <a:lstStyle/>
        <a:p>
          <a:endParaRPr lang="en-US"/>
        </a:p>
      </dgm:t>
    </dgm:pt>
    <dgm:pt modelId="{FBE49AD7-27A8-4AB7-B84B-F1593BCE87B3}">
      <dgm:prSet/>
      <dgm:spPr/>
      <dgm:t>
        <a:bodyPr/>
        <a:lstStyle/>
        <a:p>
          <a:r>
            <a:rPr lang="en-US"/>
            <a:t>Homeless persons should be returned to or </a:t>
          </a:r>
          <a:r>
            <a:rPr lang="en-US" b="1"/>
            <a:t>stabilized in permanent housing</a:t>
          </a:r>
          <a:r>
            <a:rPr lang="en-US"/>
            <a:t> as soon as possible and </a:t>
          </a:r>
          <a:r>
            <a:rPr lang="en-US" b="1"/>
            <a:t>connected to the resources</a:t>
          </a:r>
          <a:r>
            <a:rPr lang="en-US"/>
            <a:t> required to sustain that housing.</a:t>
          </a:r>
        </a:p>
      </dgm:t>
    </dgm:pt>
    <dgm:pt modelId="{3CB2A05C-2880-4C01-988E-EE1761DB1C02}" type="parTrans" cxnId="{0672DE72-9D12-4E4E-82A8-D14E4317F9D9}">
      <dgm:prSet/>
      <dgm:spPr/>
      <dgm:t>
        <a:bodyPr/>
        <a:lstStyle/>
        <a:p>
          <a:endParaRPr lang="en-US"/>
        </a:p>
      </dgm:t>
    </dgm:pt>
    <dgm:pt modelId="{D2611E63-F9ED-43A3-8C15-92E5D21E48F1}" type="sibTrans" cxnId="{0672DE72-9D12-4E4E-82A8-D14E4317F9D9}">
      <dgm:prSet/>
      <dgm:spPr/>
      <dgm:t>
        <a:bodyPr/>
        <a:lstStyle/>
        <a:p>
          <a:endParaRPr lang="en-US"/>
        </a:p>
      </dgm:t>
    </dgm:pt>
    <dgm:pt modelId="{8511459E-90C6-4507-BE7D-E05B90DFFB93}">
      <dgm:prSet/>
      <dgm:spPr/>
      <dgm:t>
        <a:bodyPr/>
        <a:lstStyle/>
        <a:p>
          <a:r>
            <a:rPr lang="en-US" b="1"/>
            <a:t>Underlying issues</a:t>
          </a:r>
          <a:r>
            <a:rPr lang="en-US"/>
            <a:t> that contributed to a person’s homelessness are best addressed once that person is in a stable housing environment.</a:t>
          </a:r>
        </a:p>
      </dgm:t>
    </dgm:pt>
    <dgm:pt modelId="{94036D49-880E-4DB8-A67D-58A1384B3208}" type="parTrans" cxnId="{08AE2FF5-52D7-4FDD-BF48-C3E071C96D5F}">
      <dgm:prSet/>
      <dgm:spPr/>
      <dgm:t>
        <a:bodyPr/>
        <a:lstStyle/>
        <a:p>
          <a:endParaRPr lang="en-US"/>
        </a:p>
      </dgm:t>
    </dgm:pt>
    <dgm:pt modelId="{8DCD44BF-FED1-4646-969E-3769A6DCC9FA}" type="sibTrans" cxnId="{08AE2FF5-52D7-4FDD-BF48-C3E071C96D5F}">
      <dgm:prSet/>
      <dgm:spPr/>
      <dgm:t>
        <a:bodyPr/>
        <a:lstStyle/>
        <a:p>
          <a:endParaRPr lang="en-US"/>
        </a:p>
      </dgm:t>
    </dgm:pt>
    <dgm:pt modelId="{83CF4416-7D25-46F8-9DAF-19E0FA1DB015}">
      <dgm:prSet/>
      <dgm:spPr/>
      <dgm:t>
        <a:bodyPr/>
        <a:lstStyle/>
        <a:p>
          <a:r>
            <a:rPr lang="en-US"/>
            <a:t>Independent living </a:t>
          </a:r>
          <a:r>
            <a:rPr lang="en-US" b="1"/>
            <a:t>empowers participants</a:t>
          </a:r>
          <a:r>
            <a:rPr lang="en-US"/>
            <a:t> to meet personal challenges and fosters self-reliance.</a:t>
          </a:r>
        </a:p>
      </dgm:t>
    </dgm:pt>
    <dgm:pt modelId="{C944E40A-7CDF-47DC-8227-7CD2B09F464F}" type="parTrans" cxnId="{2121349B-FCF6-48AA-8ACF-A8C659A5EDD7}">
      <dgm:prSet/>
      <dgm:spPr/>
      <dgm:t>
        <a:bodyPr/>
        <a:lstStyle/>
        <a:p>
          <a:endParaRPr lang="en-US"/>
        </a:p>
      </dgm:t>
    </dgm:pt>
    <dgm:pt modelId="{8F0E226F-3515-47CA-8CAE-93D8320BA79A}" type="sibTrans" cxnId="{2121349B-FCF6-48AA-8ACF-A8C659A5EDD7}">
      <dgm:prSet/>
      <dgm:spPr/>
      <dgm:t>
        <a:bodyPr/>
        <a:lstStyle/>
        <a:p>
          <a:endParaRPr lang="en-US"/>
        </a:p>
      </dgm:t>
    </dgm:pt>
    <dgm:pt modelId="{B8141CAF-7A7D-ED44-BA98-2800C98FCF3A}" type="pres">
      <dgm:prSet presAssocID="{4AA4ACE9-85BD-4286-ACCB-F1035696120A}" presName="linear" presStyleCnt="0">
        <dgm:presLayoutVars>
          <dgm:animLvl val="lvl"/>
          <dgm:resizeHandles val="exact"/>
        </dgm:presLayoutVars>
      </dgm:prSet>
      <dgm:spPr/>
    </dgm:pt>
    <dgm:pt modelId="{01AEC141-1652-BF4D-84B0-D733188CA901}" type="pres">
      <dgm:prSet presAssocID="{7FAB91CA-C9BC-46D6-AAD7-D650C14EABE8}" presName="parentText" presStyleLbl="node1" presStyleIdx="0" presStyleCnt="5">
        <dgm:presLayoutVars>
          <dgm:chMax val="0"/>
          <dgm:bulletEnabled val="1"/>
        </dgm:presLayoutVars>
      </dgm:prSet>
      <dgm:spPr/>
    </dgm:pt>
    <dgm:pt modelId="{98CF2725-5902-604C-9323-6AF36C397FAD}" type="pres">
      <dgm:prSet presAssocID="{C123A211-9128-4E8B-AE25-CAC63AA79EEC}" presName="spacer" presStyleCnt="0"/>
      <dgm:spPr/>
    </dgm:pt>
    <dgm:pt modelId="{BE881206-8F98-9045-9AE1-AA22E5844BB4}" type="pres">
      <dgm:prSet presAssocID="{F8CBD584-E11D-4F3E-900C-D7FC09A447BC}" presName="parentText" presStyleLbl="node1" presStyleIdx="1" presStyleCnt="5">
        <dgm:presLayoutVars>
          <dgm:chMax val="0"/>
          <dgm:bulletEnabled val="1"/>
        </dgm:presLayoutVars>
      </dgm:prSet>
      <dgm:spPr/>
    </dgm:pt>
    <dgm:pt modelId="{CF658D13-F347-B740-8946-2E5B4345F658}" type="pres">
      <dgm:prSet presAssocID="{1AF7AB0A-500A-4131-8A05-AEC74BC81494}" presName="spacer" presStyleCnt="0"/>
      <dgm:spPr/>
    </dgm:pt>
    <dgm:pt modelId="{C858D656-B8BA-0347-99E8-14DCD55AB84E}" type="pres">
      <dgm:prSet presAssocID="{FBE49AD7-27A8-4AB7-B84B-F1593BCE87B3}" presName="parentText" presStyleLbl="node1" presStyleIdx="2" presStyleCnt="5">
        <dgm:presLayoutVars>
          <dgm:chMax val="0"/>
          <dgm:bulletEnabled val="1"/>
        </dgm:presLayoutVars>
      </dgm:prSet>
      <dgm:spPr/>
    </dgm:pt>
    <dgm:pt modelId="{4EC3C0FB-FF00-4345-A171-70763EE1F9FA}" type="pres">
      <dgm:prSet presAssocID="{D2611E63-F9ED-43A3-8C15-92E5D21E48F1}" presName="spacer" presStyleCnt="0"/>
      <dgm:spPr/>
    </dgm:pt>
    <dgm:pt modelId="{C256B7D2-83D9-384B-A2C9-289D3B561FAD}" type="pres">
      <dgm:prSet presAssocID="{8511459E-90C6-4507-BE7D-E05B90DFFB93}" presName="parentText" presStyleLbl="node1" presStyleIdx="3" presStyleCnt="5">
        <dgm:presLayoutVars>
          <dgm:chMax val="0"/>
          <dgm:bulletEnabled val="1"/>
        </dgm:presLayoutVars>
      </dgm:prSet>
      <dgm:spPr/>
    </dgm:pt>
    <dgm:pt modelId="{238A4A3D-1E49-9147-AD1E-8408F6270938}" type="pres">
      <dgm:prSet presAssocID="{8DCD44BF-FED1-4646-969E-3769A6DCC9FA}" presName="spacer" presStyleCnt="0"/>
      <dgm:spPr/>
    </dgm:pt>
    <dgm:pt modelId="{95D57F1A-A9D7-3B4B-B455-5129787BA0E3}" type="pres">
      <dgm:prSet presAssocID="{83CF4416-7D25-46F8-9DAF-19E0FA1DB015}" presName="parentText" presStyleLbl="node1" presStyleIdx="4" presStyleCnt="5">
        <dgm:presLayoutVars>
          <dgm:chMax val="0"/>
          <dgm:bulletEnabled val="1"/>
        </dgm:presLayoutVars>
      </dgm:prSet>
      <dgm:spPr/>
    </dgm:pt>
  </dgm:ptLst>
  <dgm:cxnLst>
    <dgm:cxn modelId="{70AF2D0E-AFD6-A144-9120-A9F71A9DDA69}" type="presOf" srcId="{F8CBD584-E11D-4F3E-900C-D7FC09A447BC}" destId="{BE881206-8F98-9045-9AE1-AA22E5844BB4}" srcOrd="0" destOrd="0" presId="urn:microsoft.com/office/officeart/2005/8/layout/vList2"/>
    <dgm:cxn modelId="{71E8EF26-753E-8646-9287-33273BA7D4C3}" type="presOf" srcId="{83CF4416-7D25-46F8-9DAF-19E0FA1DB015}" destId="{95D57F1A-A9D7-3B4B-B455-5129787BA0E3}" srcOrd="0" destOrd="0" presId="urn:microsoft.com/office/officeart/2005/8/layout/vList2"/>
    <dgm:cxn modelId="{A07E1633-C642-1046-8D51-C4701516C9FB}" type="presOf" srcId="{7FAB91CA-C9BC-46D6-AAD7-D650C14EABE8}" destId="{01AEC141-1652-BF4D-84B0-D733188CA901}" srcOrd="0" destOrd="0" presId="urn:microsoft.com/office/officeart/2005/8/layout/vList2"/>
    <dgm:cxn modelId="{B9A7D036-EDC8-4370-8998-551C83E55B22}" srcId="{4AA4ACE9-85BD-4286-ACCB-F1035696120A}" destId="{7FAB91CA-C9BC-46D6-AAD7-D650C14EABE8}" srcOrd="0" destOrd="0" parTransId="{0CBE9F73-2C2A-4498-9766-9EABAE81ED82}" sibTransId="{C123A211-9128-4E8B-AE25-CAC63AA79EEC}"/>
    <dgm:cxn modelId="{FA8E1950-05A6-4444-AA6B-CF99A7E50EE3}" type="presOf" srcId="{8511459E-90C6-4507-BE7D-E05B90DFFB93}" destId="{C256B7D2-83D9-384B-A2C9-289D3B561FAD}" srcOrd="0" destOrd="0" presId="urn:microsoft.com/office/officeart/2005/8/layout/vList2"/>
    <dgm:cxn modelId="{0672DE72-9D12-4E4E-82A8-D14E4317F9D9}" srcId="{4AA4ACE9-85BD-4286-ACCB-F1035696120A}" destId="{FBE49AD7-27A8-4AB7-B84B-F1593BCE87B3}" srcOrd="2" destOrd="0" parTransId="{3CB2A05C-2880-4C01-988E-EE1761DB1C02}" sibTransId="{D2611E63-F9ED-43A3-8C15-92E5D21E48F1}"/>
    <dgm:cxn modelId="{115F6085-6AAC-F442-9317-946A6D5FBB80}" type="presOf" srcId="{4AA4ACE9-85BD-4286-ACCB-F1035696120A}" destId="{B8141CAF-7A7D-ED44-BA98-2800C98FCF3A}" srcOrd="0" destOrd="0" presId="urn:microsoft.com/office/officeart/2005/8/layout/vList2"/>
    <dgm:cxn modelId="{2121349B-FCF6-48AA-8ACF-A8C659A5EDD7}" srcId="{4AA4ACE9-85BD-4286-ACCB-F1035696120A}" destId="{83CF4416-7D25-46F8-9DAF-19E0FA1DB015}" srcOrd="4" destOrd="0" parTransId="{C944E40A-7CDF-47DC-8227-7CD2B09F464F}" sibTransId="{8F0E226F-3515-47CA-8CAE-93D8320BA79A}"/>
    <dgm:cxn modelId="{F1D772A9-6614-BD43-80DC-44D6DCA7FA73}" type="presOf" srcId="{FBE49AD7-27A8-4AB7-B84B-F1593BCE87B3}" destId="{C858D656-B8BA-0347-99E8-14DCD55AB84E}" srcOrd="0" destOrd="0" presId="urn:microsoft.com/office/officeart/2005/8/layout/vList2"/>
    <dgm:cxn modelId="{B0CC21E4-F9E0-497F-963E-CB3E1AB65BAC}" srcId="{4AA4ACE9-85BD-4286-ACCB-F1035696120A}" destId="{F8CBD584-E11D-4F3E-900C-D7FC09A447BC}" srcOrd="1" destOrd="0" parTransId="{FB7020AB-A30C-44C9-B1DF-0DDDFEE2676B}" sibTransId="{1AF7AB0A-500A-4131-8A05-AEC74BC81494}"/>
    <dgm:cxn modelId="{08AE2FF5-52D7-4FDD-BF48-C3E071C96D5F}" srcId="{4AA4ACE9-85BD-4286-ACCB-F1035696120A}" destId="{8511459E-90C6-4507-BE7D-E05B90DFFB93}" srcOrd="3" destOrd="0" parTransId="{94036D49-880E-4DB8-A67D-58A1384B3208}" sibTransId="{8DCD44BF-FED1-4646-969E-3769A6DCC9FA}"/>
    <dgm:cxn modelId="{B17F6C1F-5492-944C-AE42-102DAFBFB443}" type="presParOf" srcId="{B8141CAF-7A7D-ED44-BA98-2800C98FCF3A}" destId="{01AEC141-1652-BF4D-84B0-D733188CA901}" srcOrd="0" destOrd="0" presId="urn:microsoft.com/office/officeart/2005/8/layout/vList2"/>
    <dgm:cxn modelId="{FE934D74-0E30-7F4F-ADCE-9A2505B328C0}" type="presParOf" srcId="{B8141CAF-7A7D-ED44-BA98-2800C98FCF3A}" destId="{98CF2725-5902-604C-9323-6AF36C397FAD}" srcOrd="1" destOrd="0" presId="urn:microsoft.com/office/officeart/2005/8/layout/vList2"/>
    <dgm:cxn modelId="{9C353918-BD65-A442-81BD-6369DD44AC13}" type="presParOf" srcId="{B8141CAF-7A7D-ED44-BA98-2800C98FCF3A}" destId="{BE881206-8F98-9045-9AE1-AA22E5844BB4}" srcOrd="2" destOrd="0" presId="urn:microsoft.com/office/officeart/2005/8/layout/vList2"/>
    <dgm:cxn modelId="{3678E889-4AE1-8D42-82DD-29778E711074}" type="presParOf" srcId="{B8141CAF-7A7D-ED44-BA98-2800C98FCF3A}" destId="{CF658D13-F347-B740-8946-2E5B4345F658}" srcOrd="3" destOrd="0" presId="urn:microsoft.com/office/officeart/2005/8/layout/vList2"/>
    <dgm:cxn modelId="{0871FA49-C131-F84A-8031-A1042FF7B24F}" type="presParOf" srcId="{B8141CAF-7A7D-ED44-BA98-2800C98FCF3A}" destId="{C858D656-B8BA-0347-99E8-14DCD55AB84E}" srcOrd="4" destOrd="0" presId="urn:microsoft.com/office/officeart/2005/8/layout/vList2"/>
    <dgm:cxn modelId="{715363E1-C2D9-CE49-9FDE-8CAEE3B46686}" type="presParOf" srcId="{B8141CAF-7A7D-ED44-BA98-2800C98FCF3A}" destId="{4EC3C0FB-FF00-4345-A171-70763EE1F9FA}" srcOrd="5" destOrd="0" presId="urn:microsoft.com/office/officeart/2005/8/layout/vList2"/>
    <dgm:cxn modelId="{50295294-16D8-5348-9495-467A0C56B43D}" type="presParOf" srcId="{B8141CAF-7A7D-ED44-BA98-2800C98FCF3A}" destId="{C256B7D2-83D9-384B-A2C9-289D3B561FAD}" srcOrd="6" destOrd="0" presId="urn:microsoft.com/office/officeart/2005/8/layout/vList2"/>
    <dgm:cxn modelId="{B1476D30-5B9D-0D4B-947B-CFFCA377280A}" type="presParOf" srcId="{B8141CAF-7A7D-ED44-BA98-2800C98FCF3A}" destId="{238A4A3D-1E49-9147-AD1E-8408F6270938}" srcOrd="7" destOrd="0" presId="urn:microsoft.com/office/officeart/2005/8/layout/vList2"/>
    <dgm:cxn modelId="{707DCE05-D8F5-824E-B0C4-6815CFF05E22}" type="presParOf" srcId="{B8141CAF-7A7D-ED44-BA98-2800C98FCF3A}" destId="{95D57F1A-A9D7-3B4B-B455-5129787BA0E3}"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59DABCBB-D133-4AA2-B0EB-55DD9163009B}" type="doc">
      <dgm:prSet loTypeId="urn:microsoft.com/office/officeart/2005/8/layout/default" loCatId="list" qsTypeId="urn:microsoft.com/office/officeart/2005/8/quickstyle/simple5" qsCatId="simple" csTypeId="urn:microsoft.com/office/officeart/2005/8/colors/accent3_2" csCatId="accent3" phldr="1"/>
      <dgm:spPr/>
      <dgm:t>
        <a:bodyPr/>
        <a:lstStyle/>
        <a:p>
          <a:endParaRPr lang="en-US"/>
        </a:p>
      </dgm:t>
    </dgm:pt>
    <dgm:pt modelId="{35369FFC-491C-432E-B7CE-E2B7D68510C2}">
      <dgm:prSet/>
      <dgm:spPr/>
      <dgm:t>
        <a:bodyPr/>
        <a:lstStyle/>
        <a:p>
          <a:r>
            <a:rPr lang="en-US" b="1"/>
            <a:t>5 Core Elements:</a:t>
          </a:r>
          <a:endParaRPr lang="en-US"/>
        </a:p>
      </dgm:t>
    </dgm:pt>
    <dgm:pt modelId="{F69981D3-D366-42F6-8D37-B837384F693B}" type="parTrans" cxnId="{CFB41C4D-DACB-4960-8F6B-175E5B1AE420}">
      <dgm:prSet/>
      <dgm:spPr/>
      <dgm:t>
        <a:bodyPr/>
        <a:lstStyle/>
        <a:p>
          <a:endParaRPr lang="en-US"/>
        </a:p>
      </dgm:t>
    </dgm:pt>
    <dgm:pt modelId="{1CE9FCB8-0322-4585-84AC-CEDAE419856F}" type="sibTrans" cxnId="{CFB41C4D-DACB-4960-8F6B-175E5B1AE420}">
      <dgm:prSet/>
      <dgm:spPr/>
      <dgm:t>
        <a:bodyPr/>
        <a:lstStyle/>
        <a:p>
          <a:endParaRPr lang="en-US"/>
        </a:p>
      </dgm:t>
    </dgm:pt>
    <dgm:pt modelId="{B691D405-E6EC-48B4-B47E-8F4060AF89AE}">
      <dgm:prSet/>
      <dgm:spPr/>
      <dgm:t>
        <a:bodyPr/>
        <a:lstStyle/>
        <a:p>
          <a:r>
            <a:rPr lang="en-US"/>
            <a:t>No requirement regarding sobriety, participation in services for acceptance into program</a:t>
          </a:r>
        </a:p>
      </dgm:t>
    </dgm:pt>
    <dgm:pt modelId="{9A9831EE-78E1-402E-A631-841574832343}" type="parTrans" cxnId="{411AEED3-8CE5-4751-9719-1CF337FCCAE7}">
      <dgm:prSet/>
      <dgm:spPr/>
      <dgm:t>
        <a:bodyPr/>
        <a:lstStyle/>
        <a:p>
          <a:endParaRPr lang="en-US"/>
        </a:p>
      </dgm:t>
    </dgm:pt>
    <dgm:pt modelId="{4DF0FA67-B5D4-4CFA-B7DC-C278A5484F6A}" type="sibTrans" cxnId="{411AEED3-8CE5-4751-9719-1CF337FCCAE7}">
      <dgm:prSet/>
      <dgm:spPr/>
      <dgm:t>
        <a:bodyPr/>
        <a:lstStyle/>
        <a:p>
          <a:endParaRPr lang="en-US"/>
        </a:p>
      </dgm:t>
    </dgm:pt>
    <dgm:pt modelId="{4CFD2015-8C38-4FA4-B36B-AAD3F8108A58}">
      <dgm:prSet/>
      <dgm:spPr/>
      <dgm:t>
        <a:bodyPr/>
        <a:lstStyle/>
        <a:p>
          <a:r>
            <a:rPr lang="en-US"/>
            <a:t>No requirement regarding financial/rental/criminal history</a:t>
          </a:r>
        </a:p>
      </dgm:t>
    </dgm:pt>
    <dgm:pt modelId="{E923B8A2-080D-46BA-9AB2-843C5A70CAA7}" type="parTrans" cxnId="{649AA1C3-B415-4ACB-8AF6-E6B4CB8850DF}">
      <dgm:prSet/>
      <dgm:spPr/>
      <dgm:t>
        <a:bodyPr/>
        <a:lstStyle/>
        <a:p>
          <a:endParaRPr lang="en-US"/>
        </a:p>
      </dgm:t>
    </dgm:pt>
    <dgm:pt modelId="{78A089C1-6458-4B25-8C54-C17F87CD21A7}" type="sibTrans" cxnId="{649AA1C3-B415-4ACB-8AF6-E6B4CB8850DF}">
      <dgm:prSet/>
      <dgm:spPr/>
      <dgm:t>
        <a:bodyPr/>
        <a:lstStyle/>
        <a:p>
          <a:endParaRPr lang="en-US"/>
        </a:p>
      </dgm:t>
    </dgm:pt>
    <dgm:pt modelId="{D9D39C5B-5DB7-4133-85C1-88DBA57E6B4F}">
      <dgm:prSet/>
      <dgm:spPr/>
      <dgm:t>
        <a:bodyPr/>
        <a:lstStyle/>
        <a:p>
          <a:r>
            <a:rPr lang="en-US" dirty="0"/>
            <a:t>Accept Coordinated Entry referrals to house people directly from streets and shelters</a:t>
          </a:r>
        </a:p>
      </dgm:t>
    </dgm:pt>
    <dgm:pt modelId="{B41643A4-C53A-4569-BF9D-5825CAA6EA4B}" type="parTrans" cxnId="{C21DCE07-6029-4BEB-8533-203C801B9737}">
      <dgm:prSet/>
      <dgm:spPr/>
      <dgm:t>
        <a:bodyPr/>
        <a:lstStyle/>
        <a:p>
          <a:endParaRPr lang="en-US"/>
        </a:p>
      </dgm:t>
    </dgm:pt>
    <dgm:pt modelId="{F96E45C0-C29F-4366-8189-5532E181560A}" type="sibTrans" cxnId="{C21DCE07-6029-4BEB-8533-203C801B9737}">
      <dgm:prSet/>
      <dgm:spPr/>
      <dgm:t>
        <a:bodyPr/>
        <a:lstStyle/>
        <a:p>
          <a:endParaRPr lang="en-US"/>
        </a:p>
      </dgm:t>
    </dgm:pt>
    <dgm:pt modelId="{ACD8D323-865C-412C-B0C6-96948C5BDC23}">
      <dgm:prSet/>
      <dgm:spPr/>
      <dgm:t>
        <a:bodyPr/>
        <a:lstStyle/>
        <a:p>
          <a:r>
            <a:rPr lang="en-US"/>
            <a:t>No requirement regarding participation in services for continued tenancy; emphasis on engagement and problem-solving</a:t>
          </a:r>
        </a:p>
      </dgm:t>
    </dgm:pt>
    <dgm:pt modelId="{C1DC2F7C-38AF-42D2-9035-2E87B4E56AA6}" type="parTrans" cxnId="{0C120981-ED34-4AD2-9AA3-A16454F2AE32}">
      <dgm:prSet/>
      <dgm:spPr/>
      <dgm:t>
        <a:bodyPr/>
        <a:lstStyle/>
        <a:p>
          <a:endParaRPr lang="en-US"/>
        </a:p>
      </dgm:t>
    </dgm:pt>
    <dgm:pt modelId="{243C3F8C-EE36-4331-85E0-0E3D4A5BF216}" type="sibTrans" cxnId="{0C120981-ED34-4AD2-9AA3-A16454F2AE32}">
      <dgm:prSet/>
      <dgm:spPr/>
      <dgm:t>
        <a:bodyPr/>
        <a:lstStyle/>
        <a:p>
          <a:endParaRPr lang="en-US"/>
        </a:p>
      </dgm:t>
    </dgm:pt>
    <dgm:pt modelId="{4220EFA7-2E6B-4EAD-807E-A670D161B55B}">
      <dgm:prSet/>
      <dgm:spPr/>
      <dgm:t>
        <a:bodyPr/>
        <a:lstStyle/>
        <a:p>
          <a:r>
            <a:rPr lang="en-US"/>
            <a:t>Use of alcohol or drugs is not a basis for eviction</a:t>
          </a:r>
        </a:p>
      </dgm:t>
    </dgm:pt>
    <dgm:pt modelId="{AFFA968E-CF98-403D-B057-72E8705CCD72}" type="parTrans" cxnId="{A7B0841A-1A39-431D-B47A-613E79585F44}">
      <dgm:prSet/>
      <dgm:spPr/>
      <dgm:t>
        <a:bodyPr/>
        <a:lstStyle/>
        <a:p>
          <a:endParaRPr lang="en-US"/>
        </a:p>
      </dgm:t>
    </dgm:pt>
    <dgm:pt modelId="{D29AFBD4-9A74-4B78-9945-35AF1A210EDD}" type="sibTrans" cxnId="{A7B0841A-1A39-431D-B47A-613E79585F44}">
      <dgm:prSet/>
      <dgm:spPr/>
      <dgm:t>
        <a:bodyPr/>
        <a:lstStyle/>
        <a:p>
          <a:endParaRPr lang="en-US"/>
        </a:p>
      </dgm:t>
    </dgm:pt>
    <dgm:pt modelId="{5BAF1127-1EE5-4741-806D-88BA0CD32170}" type="pres">
      <dgm:prSet presAssocID="{59DABCBB-D133-4AA2-B0EB-55DD9163009B}" presName="diagram" presStyleCnt="0">
        <dgm:presLayoutVars>
          <dgm:dir/>
          <dgm:resizeHandles val="exact"/>
        </dgm:presLayoutVars>
      </dgm:prSet>
      <dgm:spPr/>
    </dgm:pt>
    <dgm:pt modelId="{041F6431-A46D-7941-B066-0D99980B7A4C}" type="pres">
      <dgm:prSet presAssocID="{35369FFC-491C-432E-B7CE-E2B7D68510C2}" presName="node" presStyleLbl="node1" presStyleIdx="0" presStyleCnt="1">
        <dgm:presLayoutVars>
          <dgm:bulletEnabled val="1"/>
        </dgm:presLayoutVars>
      </dgm:prSet>
      <dgm:spPr/>
    </dgm:pt>
  </dgm:ptLst>
  <dgm:cxnLst>
    <dgm:cxn modelId="{C21DCE07-6029-4BEB-8533-203C801B9737}" srcId="{35369FFC-491C-432E-B7CE-E2B7D68510C2}" destId="{D9D39C5B-5DB7-4133-85C1-88DBA57E6B4F}" srcOrd="2" destOrd="0" parTransId="{B41643A4-C53A-4569-BF9D-5825CAA6EA4B}" sibTransId="{F96E45C0-C29F-4366-8189-5532E181560A}"/>
    <dgm:cxn modelId="{A7B0841A-1A39-431D-B47A-613E79585F44}" srcId="{35369FFC-491C-432E-B7CE-E2B7D68510C2}" destId="{4220EFA7-2E6B-4EAD-807E-A670D161B55B}" srcOrd="4" destOrd="0" parTransId="{AFFA968E-CF98-403D-B057-72E8705CCD72}" sibTransId="{D29AFBD4-9A74-4B78-9945-35AF1A210EDD}"/>
    <dgm:cxn modelId="{B48EF032-FF35-9D43-9A65-F1953226AB2E}" type="presOf" srcId="{D9D39C5B-5DB7-4133-85C1-88DBA57E6B4F}" destId="{041F6431-A46D-7941-B066-0D99980B7A4C}" srcOrd="0" destOrd="3" presId="urn:microsoft.com/office/officeart/2005/8/layout/default"/>
    <dgm:cxn modelId="{B892BF3D-3C40-F242-A6E3-DF03B778DD58}" type="presOf" srcId="{B691D405-E6EC-48B4-B47E-8F4060AF89AE}" destId="{041F6431-A46D-7941-B066-0D99980B7A4C}" srcOrd="0" destOrd="1" presId="urn:microsoft.com/office/officeart/2005/8/layout/default"/>
    <dgm:cxn modelId="{CFB41C4D-DACB-4960-8F6B-175E5B1AE420}" srcId="{59DABCBB-D133-4AA2-B0EB-55DD9163009B}" destId="{35369FFC-491C-432E-B7CE-E2B7D68510C2}" srcOrd="0" destOrd="0" parTransId="{F69981D3-D366-42F6-8D37-B837384F693B}" sibTransId="{1CE9FCB8-0322-4585-84AC-CEDAE419856F}"/>
    <dgm:cxn modelId="{8349DD57-DA6F-474F-BB89-C6C2B3AC1232}" type="presOf" srcId="{4220EFA7-2E6B-4EAD-807E-A670D161B55B}" destId="{041F6431-A46D-7941-B066-0D99980B7A4C}" srcOrd="0" destOrd="5" presId="urn:microsoft.com/office/officeart/2005/8/layout/default"/>
    <dgm:cxn modelId="{7EACB45D-258A-CC40-BE46-D512988555E1}" type="presOf" srcId="{35369FFC-491C-432E-B7CE-E2B7D68510C2}" destId="{041F6431-A46D-7941-B066-0D99980B7A4C}" srcOrd="0" destOrd="0" presId="urn:microsoft.com/office/officeart/2005/8/layout/default"/>
    <dgm:cxn modelId="{0C120981-ED34-4AD2-9AA3-A16454F2AE32}" srcId="{35369FFC-491C-432E-B7CE-E2B7D68510C2}" destId="{ACD8D323-865C-412C-B0C6-96948C5BDC23}" srcOrd="3" destOrd="0" parTransId="{C1DC2F7C-38AF-42D2-9035-2E87B4E56AA6}" sibTransId="{243C3F8C-EE36-4331-85E0-0E3D4A5BF216}"/>
    <dgm:cxn modelId="{B343208F-9739-4446-BCC8-DB40396CB7C7}" type="presOf" srcId="{59DABCBB-D133-4AA2-B0EB-55DD9163009B}" destId="{5BAF1127-1EE5-4741-806D-88BA0CD32170}" srcOrd="0" destOrd="0" presId="urn:microsoft.com/office/officeart/2005/8/layout/default"/>
    <dgm:cxn modelId="{649AA1C3-B415-4ACB-8AF6-E6B4CB8850DF}" srcId="{35369FFC-491C-432E-B7CE-E2B7D68510C2}" destId="{4CFD2015-8C38-4FA4-B36B-AAD3F8108A58}" srcOrd="1" destOrd="0" parTransId="{E923B8A2-080D-46BA-9AB2-843C5A70CAA7}" sibTransId="{78A089C1-6458-4B25-8C54-C17F87CD21A7}"/>
    <dgm:cxn modelId="{411AEED3-8CE5-4751-9719-1CF337FCCAE7}" srcId="{35369FFC-491C-432E-B7CE-E2B7D68510C2}" destId="{B691D405-E6EC-48B4-B47E-8F4060AF89AE}" srcOrd="0" destOrd="0" parTransId="{9A9831EE-78E1-402E-A631-841574832343}" sibTransId="{4DF0FA67-B5D4-4CFA-B7DC-C278A5484F6A}"/>
    <dgm:cxn modelId="{041B32E1-C729-A041-A9BF-383DA279DC6C}" type="presOf" srcId="{ACD8D323-865C-412C-B0C6-96948C5BDC23}" destId="{041F6431-A46D-7941-B066-0D99980B7A4C}" srcOrd="0" destOrd="4" presId="urn:microsoft.com/office/officeart/2005/8/layout/default"/>
    <dgm:cxn modelId="{4F222CE4-05A8-6944-9E95-3BECD0586D4B}" type="presOf" srcId="{4CFD2015-8C38-4FA4-B36B-AAD3F8108A58}" destId="{041F6431-A46D-7941-B066-0D99980B7A4C}" srcOrd="0" destOrd="2" presId="urn:microsoft.com/office/officeart/2005/8/layout/default"/>
    <dgm:cxn modelId="{B767C590-7353-904A-A523-DB10A4ADCE6A}" type="presParOf" srcId="{5BAF1127-1EE5-4741-806D-88BA0CD32170}" destId="{041F6431-A46D-7941-B066-0D99980B7A4C}"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83FCA88-7BEF-439C-96AC-2C30330E287A}"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C9368A92-F473-49F4-B510-F11F67B894E4}">
      <dgm:prSet/>
      <dgm:spPr/>
      <dgm:t>
        <a:bodyPr/>
        <a:lstStyle/>
        <a:p>
          <a:r>
            <a:rPr lang="en-US" dirty="0"/>
            <a:t>Third Party Documentation is preferred for documenting all the time someone has experienced homelessness.</a:t>
          </a:r>
        </a:p>
      </dgm:t>
    </dgm:pt>
    <dgm:pt modelId="{A8E7FE3F-DA59-4292-947F-7A1D9216726D}" type="parTrans" cxnId="{9E8A062F-E843-4B75-910D-6746B6498BF2}">
      <dgm:prSet/>
      <dgm:spPr/>
      <dgm:t>
        <a:bodyPr/>
        <a:lstStyle/>
        <a:p>
          <a:endParaRPr lang="en-US"/>
        </a:p>
      </dgm:t>
    </dgm:pt>
    <dgm:pt modelId="{98362A0F-CBA9-4109-821F-391EA02E5111}" type="sibTrans" cxnId="{9E8A062F-E843-4B75-910D-6746B6498BF2}">
      <dgm:prSet/>
      <dgm:spPr/>
      <dgm:t>
        <a:bodyPr/>
        <a:lstStyle/>
        <a:p>
          <a:endParaRPr lang="en-US"/>
        </a:p>
      </dgm:t>
    </dgm:pt>
    <dgm:pt modelId="{30443C51-B655-42A9-B4C9-7DD52D4D4D83}">
      <dgm:prSet/>
      <dgm:spPr/>
      <dgm:t>
        <a:bodyPr/>
        <a:lstStyle/>
        <a:p>
          <a:r>
            <a:rPr lang="en-US" dirty="0"/>
            <a:t>All breaks in homelessness can all be Self-Certified.</a:t>
          </a:r>
        </a:p>
      </dgm:t>
    </dgm:pt>
    <dgm:pt modelId="{105EBC52-A79E-4AD6-BACF-EE329C00C3E9}" type="parTrans" cxnId="{8389EBC0-50A6-48FC-A379-B954EE67367D}">
      <dgm:prSet/>
      <dgm:spPr/>
      <dgm:t>
        <a:bodyPr/>
        <a:lstStyle/>
        <a:p>
          <a:endParaRPr lang="en-US"/>
        </a:p>
      </dgm:t>
    </dgm:pt>
    <dgm:pt modelId="{D6ABB113-7BB5-41E9-AABF-347DD1559216}" type="sibTrans" cxnId="{8389EBC0-50A6-48FC-A379-B954EE67367D}">
      <dgm:prSet/>
      <dgm:spPr/>
      <dgm:t>
        <a:bodyPr/>
        <a:lstStyle/>
        <a:p>
          <a:endParaRPr lang="en-US"/>
        </a:p>
      </dgm:t>
    </dgm:pt>
    <dgm:pt modelId="{FFB74258-3565-0C4B-83E1-2E66BC09DBBC}" type="pres">
      <dgm:prSet presAssocID="{E83FCA88-7BEF-439C-96AC-2C30330E287A}" presName="linear" presStyleCnt="0">
        <dgm:presLayoutVars>
          <dgm:animLvl val="lvl"/>
          <dgm:resizeHandles val="exact"/>
        </dgm:presLayoutVars>
      </dgm:prSet>
      <dgm:spPr/>
    </dgm:pt>
    <dgm:pt modelId="{EE8D439D-71AC-6047-800F-17B7EA02E9D7}" type="pres">
      <dgm:prSet presAssocID="{C9368A92-F473-49F4-B510-F11F67B894E4}" presName="parentText" presStyleLbl="node1" presStyleIdx="0" presStyleCnt="2">
        <dgm:presLayoutVars>
          <dgm:chMax val="0"/>
          <dgm:bulletEnabled val="1"/>
        </dgm:presLayoutVars>
      </dgm:prSet>
      <dgm:spPr/>
    </dgm:pt>
    <dgm:pt modelId="{E018FBC0-F91A-4F4F-9A21-0531C6C454BB}" type="pres">
      <dgm:prSet presAssocID="{98362A0F-CBA9-4109-821F-391EA02E5111}" presName="spacer" presStyleCnt="0"/>
      <dgm:spPr/>
    </dgm:pt>
    <dgm:pt modelId="{2C30E9CB-996B-A341-9D86-928DE2706A0A}" type="pres">
      <dgm:prSet presAssocID="{30443C51-B655-42A9-B4C9-7DD52D4D4D83}" presName="parentText" presStyleLbl="node1" presStyleIdx="1" presStyleCnt="2">
        <dgm:presLayoutVars>
          <dgm:chMax val="0"/>
          <dgm:bulletEnabled val="1"/>
        </dgm:presLayoutVars>
      </dgm:prSet>
      <dgm:spPr/>
    </dgm:pt>
  </dgm:ptLst>
  <dgm:cxnLst>
    <dgm:cxn modelId="{9E8A062F-E843-4B75-910D-6746B6498BF2}" srcId="{E83FCA88-7BEF-439C-96AC-2C30330E287A}" destId="{C9368A92-F473-49F4-B510-F11F67B894E4}" srcOrd="0" destOrd="0" parTransId="{A8E7FE3F-DA59-4292-947F-7A1D9216726D}" sibTransId="{98362A0F-CBA9-4109-821F-391EA02E5111}"/>
    <dgm:cxn modelId="{0CB7B33E-3FA7-8E4A-BD9B-4011B77A889D}" type="presOf" srcId="{E83FCA88-7BEF-439C-96AC-2C30330E287A}" destId="{FFB74258-3565-0C4B-83E1-2E66BC09DBBC}" srcOrd="0" destOrd="0" presId="urn:microsoft.com/office/officeart/2005/8/layout/vList2"/>
    <dgm:cxn modelId="{90E54C9F-AD14-9B46-8C3B-B4E1C0BEABAE}" type="presOf" srcId="{30443C51-B655-42A9-B4C9-7DD52D4D4D83}" destId="{2C30E9CB-996B-A341-9D86-928DE2706A0A}" srcOrd="0" destOrd="0" presId="urn:microsoft.com/office/officeart/2005/8/layout/vList2"/>
    <dgm:cxn modelId="{8389EBC0-50A6-48FC-A379-B954EE67367D}" srcId="{E83FCA88-7BEF-439C-96AC-2C30330E287A}" destId="{30443C51-B655-42A9-B4C9-7DD52D4D4D83}" srcOrd="1" destOrd="0" parTransId="{105EBC52-A79E-4AD6-BACF-EE329C00C3E9}" sibTransId="{D6ABB113-7BB5-41E9-AABF-347DD1559216}"/>
    <dgm:cxn modelId="{47783BE1-3533-3C41-8E5D-40FA3D5AE8C2}" type="presOf" srcId="{C9368A92-F473-49F4-B510-F11F67B894E4}" destId="{EE8D439D-71AC-6047-800F-17B7EA02E9D7}" srcOrd="0" destOrd="0" presId="urn:microsoft.com/office/officeart/2005/8/layout/vList2"/>
    <dgm:cxn modelId="{A02A76DB-1956-3942-A976-EF982AF723B5}" type="presParOf" srcId="{FFB74258-3565-0C4B-83E1-2E66BC09DBBC}" destId="{EE8D439D-71AC-6047-800F-17B7EA02E9D7}" srcOrd="0" destOrd="0" presId="urn:microsoft.com/office/officeart/2005/8/layout/vList2"/>
    <dgm:cxn modelId="{C1901BB9-85E9-414B-AA51-4858ED4E3047}" type="presParOf" srcId="{FFB74258-3565-0C4B-83E1-2E66BC09DBBC}" destId="{E018FBC0-F91A-4F4F-9A21-0531C6C454BB}" srcOrd="1" destOrd="0" presId="urn:microsoft.com/office/officeart/2005/8/layout/vList2"/>
    <dgm:cxn modelId="{1B9D490B-4483-F545-8B6B-1EC7E467EE3A}" type="presParOf" srcId="{FFB74258-3565-0C4B-83E1-2E66BC09DBBC}" destId="{2C30E9CB-996B-A341-9D86-928DE2706A0A}"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EC375E52-3E91-44F1-B135-8043E61DC231}" type="doc">
      <dgm:prSet loTypeId="urn:microsoft.com/office/officeart/2005/8/layout/vList2" loCatId="list" qsTypeId="urn:microsoft.com/office/officeart/2005/8/quickstyle/simple2" qsCatId="simple" csTypeId="urn:microsoft.com/office/officeart/2005/8/colors/accent1_2" csCatId="accent1" phldr="1"/>
      <dgm:spPr/>
      <dgm:t>
        <a:bodyPr/>
        <a:lstStyle/>
        <a:p>
          <a:endParaRPr lang="en-US"/>
        </a:p>
      </dgm:t>
    </dgm:pt>
    <dgm:pt modelId="{F8C5C1C4-D5CB-48E4-8BA5-ACA1B3D6CE18}">
      <dgm:prSet/>
      <dgm:spPr/>
      <dgm:t>
        <a:bodyPr/>
        <a:lstStyle/>
        <a:p>
          <a:r>
            <a:rPr lang="en-US" b="1"/>
            <a:t>5 Advanced Elements:</a:t>
          </a:r>
          <a:endParaRPr lang="en-US"/>
        </a:p>
      </dgm:t>
    </dgm:pt>
    <dgm:pt modelId="{726C8EC4-96E4-47A1-AAF4-5E399AD789E9}" type="parTrans" cxnId="{DBF09E91-1099-4FC6-90AA-C4AC5D5963C1}">
      <dgm:prSet/>
      <dgm:spPr/>
      <dgm:t>
        <a:bodyPr/>
        <a:lstStyle/>
        <a:p>
          <a:endParaRPr lang="en-US"/>
        </a:p>
      </dgm:t>
    </dgm:pt>
    <dgm:pt modelId="{0A9C7F82-0F77-4B15-86FB-02828C40ADB9}" type="sibTrans" cxnId="{DBF09E91-1099-4FC6-90AA-C4AC5D5963C1}">
      <dgm:prSet/>
      <dgm:spPr/>
      <dgm:t>
        <a:bodyPr/>
        <a:lstStyle/>
        <a:p>
          <a:endParaRPr lang="en-US"/>
        </a:p>
      </dgm:t>
    </dgm:pt>
    <dgm:pt modelId="{A483F0CA-4288-4387-8A24-ECAD912C0846}">
      <dgm:prSet/>
      <dgm:spPr/>
      <dgm:t>
        <a:bodyPr/>
        <a:lstStyle/>
        <a:p>
          <a:r>
            <a:rPr lang="en-US"/>
            <a:t>Prioritize vulnerability</a:t>
          </a:r>
        </a:p>
      </dgm:t>
    </dgm:pt>
    <dgm:pt modelId="{8AB2E642-0261-4098-A879-E5C0D593BEBA}" type="parTrans" cxnId="{7F04695E-121F-4C5B-9B8A-BAEED7A04C73}">
      <dgm:prSet/>
      <dgm:spPr/>
      <dgm:t>
        <a:bodyPr/>
        <a:lstStyle/>
        <a:p>
          <a:endParaRPr lang="en-US"/>
        </a:p>
      </dgm:t>
    </dgm:pt>
    <dgm:pt modelId="{0579C85B-D770-4ACC-9803-41AAD3A09C87}" type="sibTrans" cxnId="{7F04695E-121F-4C5B-9B8A-BAEED7A04C73}">
      <dgm:prSet/>
      <dgm:spPr/>
      <dgm:t>
        <a:bodyPr/>
        <a:lstStyle/>
        <a:p>
          <a:endParaRPr lang="en-US"/>
        </a:p>
      </dgm:t>
    </dgm:pt>
    <dgm:pt modelId="{A4929369-5853-47A5-9DEE-71FAB2A0FCEE}">
      <dgm:prSet/>
      <dgm:spPr/>
      <dgm:t>
        <a:bodyPr/>
        <a:lstStyle/>
        <a:p>
          <a:r>
            <a:rPr lang="en-US"/>
            <a:t>Provide client rent payments</a:t>
          </a:r>
        </a:p>
      </dgm:t>
    </dgm:pt>
    <dgm:pt modelId="{72FFAEFF-1692-40DB-BD14-88A24BF85854}" type="parTrans" cxnId="{6D3FFB03-DD20-47E2-987B-E967FF9252CE}">
      <dgm:prSet/>
      <dgm:spPr/>
      <dgm:t>
        <a:bodyPr/>
        <a:lstStyle/>
        <a:p>
          <a:endParaRPr lang="en-US"/>
        </a:p>
      </dgm:t>
    </dgm:pt>
    <dgm:pt modelId="{20DD258B-527C-4D4F-84A5-8E6A2A36ADC4}" type="sibTrans" cxnId="{6D3FFB03-DD20-47E2-987B-E967FF9252CE}">
      <dgm:prSet/>
      <dgm:spPr/>
      <dgm:t>
        <a:bodyPr/>
        <a:lstStyle/>
        <a:p>
          <a:endParaRPr lang="en-US"/>
        </a:p>
      </dgm:t>
    </dgm:pt>
    <dgm:pt modelId="{D6F24B13-692E-4190-A884-86804C754C11}">
      <dgm:prSet/>
      <dgm:spPr/>
      <dgm:t>
        <a:bodyPr/>
        <a:lstStyle/>
        <a:p>
          <a:r>
            <a:rPr lang="en-US"/>
            <a:t>Case managers/service coordinators employ evidence-based practices</a:t>
          </a:r>
        </a:p>
      </dgm:t>
    </dgm:pt>
    <dgm:pt modelId="{5B6CF81D-9CCD-4840-AC48-EA797F99EB10}" type="parTrans" cxnId="{BAD1AEC2-803F-4D35-A4F8-EE6D484AC25B}">
      <dgm:prSet/>
      <dgm:spPr/>
      <dgm:t>
        <a:bodyPr/>
        <a:lstStyle/>
        <a:p>
          <a:endParaRPr lang="en-US"/>
        </a:p>
      </dgm:t>
    </dgm:pt>
    <dgm:pt modelId="{C7225BBA-A757-43EC-BB55-0171FF4E13F0}" type="sibTrans" cxnId="{BAD1AEC2-803F-4D35-A4F8-EE6D484AC25B}">
      <dgm:prSet/>
      <dgm:spPr/>
      <dgm:t>
        <a:bodyPr/>
        <a:lstStyle/>
        <a:p>
          <a:endParaRPr lang="en-US"/>
        </a:p>
      </dgm:t>
    </dgm:pt>
    <dgm:pt modelId="{30F9BDC0-A887-4A20-968D-DA067792E719}">
      <dgm:prSet/>
      <dgm:spPr/>
      <dgm:t>
        <a:bodyPr/>
        <a:lstStyle/>
        <a:p>
          <a:r>
            <a:rPr lang="en-US"/>
            <a:t>Services informed by harm reduction philosophy</a:t>
          </a:r>
        </a:p>
      </dgm:t>
    </dgm:pt>
    <dgm:pt modelId="{2197B479-FFFD-4359-A4B0-0A59E6344937}" type="parTrans" cxnId="{595A3A0D-6131-44A8-BA76-6541305B75FB}">
      <dgm:prSet/>
      <dgm:spPr/>
      <dgm:t>
        <a:bodyPr/>
        <a:lstStyle/>
        <a:p>
          <a:endParaRPr lang="en-US"/>
        </a:p>
      </dgm:t>
    </dgm:pt>
    <dgm:pt modelId="{4F8D0A25-36C9-4B77-A50A-842090B335D6}" type="sibTrans" cxnId="{595A3A0D-6131-44A8-BA76-6541305B75FB}">
      <dgm:prSet/>
      <dgm:spPr/>
      <dgm:t>
        <a:bodyPr/>
        <a:lstStyle/>
        <a:p>
          <a:endParaRPr lang="en-US"/>
        </a:p>
      </dgm:t>
    </dgm:pt>
    <dgm:pt modelId="{A85D3BFD-81D5-4E3F-B77F-78AC07C15969}">
      <dgm:prSet/>
      <dgm:spPr/>
      <dgm:t>
        <a:bodyPr/>
        <a:lstStyle/>
        <a:p>
          <a:r>
            <a:rPr lang="en-US"/>
            <a:t>Include special accommodations for persons with disabilities in units</a:t>
          </a:r>
        </a:p>
      </dgm:t>
    </dgm:pt>
    <dgm:pt modelId="{7C5A2596-D735-498F-95BD-F62DE71F0015}" type="parTrans" cxnId="{956C7C6D-F815-4CF6-AAB8-A53ADAC3E7F7}">
      <dgm:prSet/>
      <dgm:spPr/>
      <dgm:t>
        <a:bodyPr/>
        <a:lstStyle/>
        <a:p>
          <a:endParaRPr lang="en-US"/>
        </a:p>
      </dgm:t>
    </dgm:pt>
    <dgm:pt modelId="{AE3C815A-00D4-4BE0-9901-DFEE66D2D214}" type="sibTrans" cxnId="{956C7C6D-F815-4CF6-AAB8-A53ADAC3E7F7}">
      <dgm:prSet/>
      <dgm:spPr/>
      <dgm:t>
        <a:bodyPr/>
        <a:lstStyle/>
        <a:p>
          <a:endParaRPr lang="en-US"/>
        </a:p>
      </dgm:t>
    </dgm:pt>
    <dgm:pt modelId="{F30D4727-688D-0D4D-80CE-0574BD55588E}" type="pres">
      <dgm:prSet presAssocID="{EC375E52-3E91-44F1-B135-8043E61DC231}" presName="linear" presStyleCnt="0">
        <dgm:presLayoutVars>
          <dgm:animLvl val="lvl"/>
          <dgm:resizeHandles val="exact"/>
        </dgm:presLayoutVars>
      </dgm:prSet>
      <dgm:spPr/>
    </dgm:pt>
    <dgm:pt modelId="{E1823A6C-C986-D640-887D-0C74EE70480C}" type="pres">
      <dgm:prSet presAssocID="{F8C5C1C4-D5CB-48E4-8BA5-ACA1B3D6CE18}" presName="parentText" presStyleLbl="node1" presStyleIdx="0" presStyleCnt="1">
        <dgm:presLayoutVars>
          <dgm:chMax val="0"/>
          <dgm:bulletEnabled val="1"/>
        </dgm:presLayoutVars>
      </dgm:prSet>
      <dgm:spPr/>
    </dgm:pt>
    <dgm:pt modelId="{1B66339A-2DA9-5745-A82D-6F15204CC820}" type="pres">
      <dgm:prSet presAssocID="{F8C5C1C4-D5CB-48E4-8BA5-ACA1B3D6CE18}" presName="childText" presStyleLbl="revTx" presStyleIdx="0" presStyleCnt="1">
        <dgm:presLayoutVars>
          <dgm:bulletEnabled val="1"/>
        </dgm:presLayoutVars>
      </dgm:prSet>
      <dgm:spPr/>
    </dgm:pt>
  </dgm:ptLst>
  <dgm:cxnLst>
    <dgm:cxn modelId="{6D3FFB03-DD20-47E2-987B-E967FF9252CE}" srcId="{F8C5C1C4-D5CB-48E4-8BA5-ACA1B3D6CE18}" destId="{A4929369-5853-47A5-9DEE-71FAB2A0FCEE}" srcOrd="1" destOrd="0" parTransId="{72FFAEFF-1692-40DB-BD14-88A24BF85854}" sibTransId="{20DD258B-527C-4D4F-84A5-8E6A2A36ADC4}"/>
    <dgm:cxn modelId="{595A3A0D-6131-44A8-BA76-6541305B75FB}" srcId="{F8C5C1C4-D5CB-48E4-8BA5-ACA1B3D6CE18}" destId="{30F9BDC0-A887-4A20-968D-DA067792E719}" srcOrd="3" destOrd="0" parTransId="{2197B479-FFFD-4359-A4B0-0A59E6344937}" sibTransId="{4F8D0A25-36C9-4B77-A50A-842090B335D6}"/>
    <dgm:cxn modelId="{9B23F218-B859-6A46-BBF6-659C07C13FDA}" type="presOf" srcId="{30F9BDC0-A887-4A20-968D-DA067792E719}" destId="{1B66339A-2DA9-5745-A82D-6F15204CC820}" srcOrd="0" destOrd="3" presId="urn:microsoft.com/office/officeart/2005/8/layout/vList2"/>
    <dgm:cxn modelId="{663E8D1F-8524-A340-8D41-D72581DAF3CB}" type="presOf" srcId="{F8C5C1C4-D5CB-48E4-8BA5-ACA1B3D6CE18}" destId="{E1823A6C-C986-D640-887D-0C74EE70480C}" srcOrd="0" destOrd="0" presId="urn:microsoft.com/office/officeart/2005/8/layout/vList2"/>
    <dgm:cxn modelId="{7F04695E-121F-4C5B-9B8A-BAEED7A04C73}" srcId="{F8C5C1C4-D5CB-48E4-8BA5-ACA1B3D6CE18}" destId="{A483F0CA-4288-4387-8A24-ECAD912C0846}" srcOrd="0" destOrd="0" parTransId="{8AB2E642-0261-4098-A879-E5C0D593BEBA}" sibTransId="{0579C85B-D770-4ACC-9803-41AAD3A09C87}"/>
    <dgm:cxn modelId="{956C7C6D-F815-4CF6-AAB8-A53ADAC3E7F7}" srcId="{F8C5C1C4-D5CB-48E4-8BA5-ACA1B3D6CE18}" destId="{A85D3BFD-81D5-4E3F-B77F-78AC07C15969}" srcOrd="4" destOrd="0" parTransId="{7C5A2596-D735-498F-95BD-F62DE71F0015}" sibTransId="{AE3C815A-00D4-4BE0-9901-DFEE66D2D214}"/>
    <dgm:cxn modelId="{DBF09E91-1099-4FC6-90AA-C4AC5D5963C1}" srcId="{EC375E52-3E91-44F1-B135-8043E61DC231}" destId="{F8C5C1C4-D5CB-48E4-8BA5-ACA1B3D6CE18}" srcOrd="0" destOrd="0" parTransId="{726C8EC4-96E4-47A1-AAF4-5E399AD789E9}" sibTransId="{0A9C7F82-0F77-4B15-86FB-02828C40ADB9}"/>
    <dgm:cxn modelId="{BAD1AEC2-803F-4D35-A4F8-EE6D484AC25B}" srcId="{F8C5C1C4-D5CB-48E4-8BA5-ACA1B3D6CE18}" destId="{D6F24B13-692E-4190-A884-86804C754C11}" srcOrd="2" destOrd="0" parTransId="{5B6CF81D-9CCD-4840-AC48-EA797F99EB10}" sibTransId="{C7225BBA-A757-43EC-BB55-0171FF4E13F0}"/>
    <dgm:cxn modelId="{AB4890CC-4E3C-664B-8495-37042DADD755}" type="presOf" srcId="{A4929369-5853-47A5-9DEE-71FAB2A0FCEE}" destId="{1B66339A-2DA9-5745-A82D-6F15204CC820}" srcOrd="0" destOrd="1" presId="urn:microsoft.com/office/officeart/2005/8/layout/vList2"/>
    <dgm:cxn modelId="{351FDBCC-A5D0-F545-B860-1A84542911AA}" type="presOf" srcId="{A483F0CA-4288-4387-8A24-ECAD912C0846}" destId="{1B66339A-2DA9-5745-A82D-6F15204CC820}" srcOrd="0" destOrd="0" presId="urn:microsoft.com/office/officeart/2005/8/layout/vList2"/>
    <dgm:cxn modelId="{23A12DCE-164B-2E4E-A7D7-3DE0F4C92D42}" type="presOf" srcId="{EC375E52-3E91-44F1-B135-8043E61DC231}" destId="{F30D4727-688D-0D4D-80CE-0574BD55588E}" srcOrd="0" destOrd="0" presId="urn:microsoft.com/office/officeart/2005/8/layout/vList2"/>
    <dgm:cxn modelId="{B5910AE8-D4F3-A948-ACCD-5C9F1E8683A9}" type="presOf" srcId="{D6F24B13-692E-4190-A884-86804C754C11}" destId="{1B66339A-2DA9-5745-A82D-6F15204CC820}" srcOrd="0" destOrd="2" presId="urn:microsoft.com/office/officeart/2005/8/layout/vList2"/>
    <dgm:cxn modelId="{6D72DCF3-E5BB-1047-90C4-AAE1EA0C0B8D}" type="presOf" srcId="{A85D3BFD-81D5-4E3F-B77F-78AC07C15969}" destId="{1B66339A-2DA9-5745-A82D-6F15204CC820}" srcOrd="0" destOrd="4" presId="urn:microsoft.com/office/officeart/2005/8/layout/vList2"/>
    <dgm:cxn modelId="{46B16099-F079-6748-BD80-57CA61372E01}" type="presParOf" srcId="{F30D4727-688D-0D4D-80CE-0574BD55588E}" destId="{E1823A6C-C986-D640-887D-0C74EE70480C}" srcOrd="0" destOrd="0" presId="urn:microsoft.com/office/officeart/2005/8/layout/vList2"/>
    <dgm:cxn modelId="{E3A90648-C01B-7E41-8C2E-899B7BA676AA}" type="presParOf" srcId="{F30D4727-688D-0D4D-80CE-0574BD55588E}" destId="{1B66339A-2DA9-5745-A82D-6F15204CC820}"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CE8A5C6-8424-4F93-B469-CAABED32B63E}"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6F502DBD-28CE-49E9-B66F-30902E7A8E36}">
      <dgm:prSet/>
      <dgm:spPr/>
      <dgm:t>
        <a:bodyPr/>
        <a:lstStyle/>
        <a:p>
          <a:pPr>
            <a:defRPr cap="all"/>
          </a:pPr>
          <a:r>
            <a:rPr lang="en-US"/>
            <a:t>Fair Market Rents</a:t>
          </a:r>
        </a:p>
      </dgm:t>
    </dgm:pt>
    <dgm:pt modelId="{090AF2A2-47EF-4B53-9CB8-AD06643B14C2}" type="parTrans" cxnId="{A45B7F13-685E-4FB8-90D4-BA8DEEF44D1A}">
      <dgm:prSet/>
      <dgm:spPr/>
      <dgm:t>
        <a:bodyPr/>
        <a:lstStyle/>
        <a:p>
          <a:endParaRPr lang="en-US"/>
        </a:p>
      </dgm:t>
    </dgm:pt>
    <dgm:pt modelId="{F222272B-BE33-4F73-AED8-F396E3209D85}" type="sibTrans" cxnId="{A45B7F13-685E-4FB8-90D4-BA8DEEF44D1A}">
      <dgm:prSet/>
      <dgm:spPr/>
      <dgm:t>
        <a:bodyPr/>
        <a:lstStyle/>
        <a:p>
          <a:endParaRPr lang="en-US"/>
        </a:p>
      </dgm:t>
    </dgm:pt>
    <dgm:pt modelId="{016C8BA2-98D1-4770-9C0F-1D7A23EB2EF7}">
      <dgm:prSet/>
      <dgm:spPr/>
      <dgm:t>
        <a:bodyPr/>
        <a:lstStyle/>
        <a:p>
          <a:pPr>
            <a:defRPr cap="all"/>
          </a:pPr>
          <a:r>
            <a:rPr lang="en-US" dirty="0"/>
            <a:t>Rental and Utility Calculations</a:t>
          </a:r>
        </a:p>
      </dgm:t>
    </dgm:pt>
    <dgm:pt modelId="{F404C5FC-2C64-4C0A-91BA-493A3CD1704D}" type="parTrans" cxnId="{DB0218F8-0908-49BF-AB7E-EB378C662123}">
      <dgm:prSet/>
      <dgm:spPr/>
      <dgm:t>
        <a:bodyPr/>
        <a:lstStyle/>
        <a:p>
          <a:endParaRPr lang="en-US"/>
        </a:p>
      </dgm:t>
    </dgm:pt>
    <dgm:pt modelId="{3436BCE6-019A-4CFC-98FA-BB81AD9ED235}" type="sibTrans" cxnId="{DB0218F8-0908-49BF-AB7E-EB378C662123}">
      <dgm:prSet/>
      <dgm:spPr/>
      <dgm:t>
        <a:bodyPr/>
        <a:lstStyle/>
        <a:p>
          <a:endParaRPr lang="en-US"/>
        </a:p>
      </dgm:t>
    </dgm:pt>
    <dgm:pt modelId="{E47AA6BA-F58E-4E02-8FE4-508CB56158D6}">
      <dgm:prSet/>
      <dgm:spPr/>
      <dgm:t>
        <a:bodyPr/>
        <a:lstStyle/>
        <a:p>
          <a:pPr>
            <a:defRPr cap="all"/>
          </a:pPr>
          <a:r>
            <a:rPr lang="en-US"/>
            <a:t>Inspections</a:t>
          </a:r>
        </a:p>
      </dgm:t>
    </dgm:pt>
    <dgm:pt modelId="{8DDF42CB-CB75-468F-BF69-775EFA3A0A27}" type="parTrans" cxnId="{A56659D7-FA47-4795-BD5B-874FD69FD85E}">
      <dgm:prSet/>
      <dgm:spPr/>
      <dgm:t>
        <a:bodyPr/>
        <a:lstStyle/>
        <a:p>
          <a:endParaRPr lang="en-US"/>
        </a:p>
      </dgm:t>
    </dgm:pt>
    <dgm:pt modelId="{3E90E8BF-0C82-4A1E-A4A8-905A7903D20E}" type="sibTrans" cxnId="{A56659D7-FA47-4795-BD5B-874FD69FD85E}">
      <dgm:prSet/>
      <dgm:spPr/>
      <dgm:t>
        <a:bodyPr/>
        <a:lstStyle/>
        <a:p>
          <a:endParaRPr lang="en-US"/>
        </a:p>
      </dgm:t>
    </dgm:pt>
    <dgm:pt modelId="{BD22247C-B1C5-4455-9222-BBBE97B248CC}" type="pres">
      <dgm:prSet presAssocID="{8CE8A5C6-8424-4F93-B469-CAABED32B63E}" presName="root" presStyleCnt="0">
        <dgm:presLayoutVars>
          <dgm:dir/>
          <dgm:resizeHandles val="exact"/>
        </dgm:presLayoutVars>
      </dgm:prSet>
      <dgm:spPr/>
    </dgm:pt>
    <dgm:pt modelId="{5CDA40B1-1F11-4FD1-9169-1E251BA24BD2}" type="pres">
      <dgm:prSet presAssocID="{6F502DBD-28CE-49E9-B66F-30902E7A8E36}" presName="compNode" presStyleCnt="0"/>
      <dgm:spPr/>
    </dgm:pt>
    <dgm:pt modelId="{01A299A6-8B76-42C3-9082-59F0FAA52CD5}" type="pres">
      <dgm:prSet presAssocID="{6F502DBD-28CE-49E9-B66F-30902E7A8E36}" presName="iconBgRect" presStyleLbl="bgShp" presStyleIdx="0" presStyleCnt="3"/>
      <dgm:spPr/>
    </dgm:pt>
    <dgm:pt modelId="{868A66B4-5C76-4EC5-9096-B9304F76A89A}" type="pres">
      <dgm:prSet presAssocID="{6F502DBD-28CE-49E9-B66F-30902E7A8E3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ity"/>
        </a:ext>
      </dgm:extLst>
    </dgm:pt>
    <dgm:pt modelId="{0A905A2C-6BEA-4B78-8EFD-7A6DC1DDE77B}" type="pres">
      <dgm:prSet presAssocID="{6F502DBD-28CE-49E9-B66F-30902E7A8E36}" presName="spaceRect" presStyleCnt="0"/>
      <dgm:spPr/>
    </dgm:pt>
    <dgm:pt modelId="{35FB53A2-C537-4E7F-8F87-3BD1F99D4AEC}" type="pres">
      <dgm:prSet presAssocID="{6F502DBD-28CE-49E9-B66F-30902E7A8E36}" presName="textRect" presStyleLbl="revTx" presStyleIdx="0" presStyleCnt="3">
        <dgm:presLayoutVars>
          <dgm:chMax val="1"/>
          <dgm:chPref val="1"/>
        </dgm:presLayoutVars>
      </dgm:prSet>
      <dgm:spPr/>
    </dgm:pt>
    <dgm:pt modelId="{DAFAF30D-F866-455D-954E-3ECFDEEBEA0A}" type="pres">
      <dgm:prSet presAssocID="{F222272B-BE33-4F73-AED8-F396E3209D85}" presName="sibTrans" presStyleCnt="0"/>
      <dgm:spPr/>
    </dgm:pt>
    <dgm:pt modelId="{26BFB42E-6F20-41E3-AD51-20FC6C301EA6}" type="pres">
      <dgm:prSet presAssocID="{016C8BA2-98D1-4770-9C0F-1D7A23EB2EF7}" presName="compNode" presStyleCnt="0"/>
      <dgm:spPr/>
    </dgm:pt>
    <dgm:pt modelId="{86B1D02B-2FCA-4953-9F52-94EB4102C249}" type="pres">
      <dgm:prSet presAssocID="{016C8BA2-98D1-4770-9C0F-1D7A23EB2EF7}" presName="iconBgRect" presStyleLbl="bgShp" presStyleIdx="1" presStyleCnt="3"/>
      <dgm:spPr/>
    </dgm:pt>
    <dgm:pt modelId="{26D4DD83-2B49-43E2-8EAA-B75430A3D5A3}" type="pres">
      <dgm:prSet presAssocID="{016C8BA2-98D1-4770-9C0F-1D7A23EB2EF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alculator"/>
        </a:ext>
      </dgm:extLst>
    </dgm:pt>
    <dgm:pt modelId="{23D68212-5F9A-44D7-9411-8E87571875AD}" type="pres">
      <dgm:prSet presAssocID="{016C8BA2-98D1-4770-9C0F-1D7A23EB2EF7}" presName="spaceRect" presStyleCnt="0"/>
      <dgm:spPr/>
    </dgm:pt>
    <dgm:pt modelId="{A71950A0-79CD-4F45-B01E-22D81C7264AC}" type="pres">
      <dgm:prSet presAssocID="{016C8BA2-98D1-4770-9C0F-1D7A23EB2EF7}" presName="textRect" presStyleLbl="revTx" presStyleIdx="1" presStyleCnt="3">
        <dgm:presLayoutVars>
          <dgm:chMax val="1"/>
          <dgm:chPref val="1"/>
        </dgm:presLayoutVars>
      </dgm:prSet>
      <dgm:spPr/>
    </dgm:pt>
    <dgm:pt modelId="{56341949-527A-4D37-B4E3-5ACD99B7EE67}" type="pres">
      <dgm:prSet presAssocID="{3436BCE6-019A-4CFC-98FA-BB81AD9ED235}" presName="sibTrans" presStyleCnt="0"/>
      <dgm:spPr/>
    </dgm:pt>
    <dgm:pt modelId="{1F74E23D-9B17-4DF5-B808-6E2C088F4A22}" type="pres">
      <dgm:prSet presAssocID="{E47AA6BA-F58E-4E02-8FE4-508CB56158D6}" presName="compNode" presStyleCnt="0"/>
      <dgm:spPr/>
    </dgm:pt>
    <dgm:pt modelId="{56DE4F42-9CDB-4593-B1C7-F323E8D7EBFD}" type="pres">
      <dgm:prSet presAssocID="{E47AA6BA-F58E-4E02-8FE4-508CB56158D6}" presName="iconBgRect" presStyleLbl="bgShp" presStyleIdx="2" presStyleCnt="3"/>
      <dgm:spPr/>
    </dgm:pt>
    <dgm:pt modelId="{3FE36D97-568A-43DA-B7E6-4F00B795E378}" type="pres">
      <dgm:prSet presAssocID="{E47AA6BA-F58E-4E02-8FE4-508CB56158D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gnifying glass"/>
        </a:ext>
      </dgm:extLst>
    </dgm:pt>
    <dgm:pt modelId="{EFA19EFB-F9EA-467C-B863-B4992F352CF1}" type="pres">
      <dgm:prSet presAssocID="{E47AA6BA-F58E-4E02-8FE4-508CB56158D6}" presName="spaceRect" presStyleCnt="0"/>
      <dgm:spPr/>
    </dgm:pt>
    <dgm:pt modelId="{45A2D8CD-7373-4658-9ADF-6D19DD14A69D}" type="pres">
      <dgm:prSet presAssocID="{E47AA6BA-F58E-4E02-8FE4-508CB56158D6}" presName="textRect" presStyleLbl="revTx" presStyleIdx="2" presStyleCnt="3">
        <dgm:presLayoutVars>
          <dgm:chMax val="1"/>
          <dgm:chPref val="1"/>
        </dgm:presLayoutVars>
      </dgm:prSet>
      <dgm:spPr/>
    </dgm:pt>
  </dgm:ptLst>
  <dgm:cxnLst>
    <dgm:cxn modelId="{A45B7F13-685E-4FB8-90D4-BA8DEEF44D1A}" srcId="{8CE8A5C6-8424-4F93-B469-CAABED32B63E}" destId="{6F502DBD-28CE-49E9-B66F-30902E7A8E36}" srcOrd="0" destOrd="0" parTransId="{090AF2A2-47EF-4B53-9CB8-AD06643B14C2}" sibTransId="{F222272B-BE33-4F73-AED8-F396E3209D85}"/>
    <dgm:cxn modelId="{D47E062D-8B99-46AC-98B0-7BE4FCCB8280}" type="presOf" srcId="{8CE8A5C6-8424-4F93-B469-CAABED32B63E}" destId="{BD22247C-B1C5-4455-9222-BBBE97B248CC}" srcOrd="0" destOrd="0" presId="urn:microsoft.com/office/officeart/2018/5/layout/IconCircleLabelList"/>
    <dgm:cxn modelId="{0F1CC973-B8EB-40DE-873E-A5E023249D3A}" type="presOf" srcId="{6F502DBD-28CE-49E9-B66F-30902E7A8E36}" destId="{35FB53A2-C537-4E7F-8F87-3BD1F99D4AEC}" srcOrd="0" destOrd="0" presId="urn:microsoft.com/office/officeart/2018/5/layout/IconCircleLabelList"/>
    <dgm:cxn modelId="{7BF443A5-F68B-4E99-A915-8E72D1568294}" type="presOf" srcId="{016C8BA2-98D1-4770-9C0F-1D7A23EB2EF7}" destId="{A71950A0-79CD-4F45-B01E-22D81C7264AC}" srcOrd="0" destOrd="0" presId="urn:microsoft.com/office/officeart/2018/5/layout/IconCircleLabelList"/>
    <dgm:cxn modelId="{2201C2B0-1CB4-4468-93EA-16155AD0180B}" type="presOf" srcId="{E47AA6BA-F58E-4E02-8FE4-508CB56158D6}" destId="{45A2D8CD-7373-4658-9ADF-6D19DD14A69D}" srcOrd="0" destOrd="0" presId="urn:microsoft.com/office/officeart/2018/5/layout/IconCircleLabelList"/>
    <dgm:cxn modelId="{A56659D7-FA47-4795-BD5B-874FD69FD85E}" srcId="{8CE8A5C6-8424-4F93-B469-CAABED32B63E}" destId="{E47AA6BA-F58E-4E02-8FE4-508CB56158D6}" srcOrd="2" destOrd="0" parTransId="{8DDF42CB-CB75-468F-BF69-775EFA3A0A27}" sibTransId="{3E90E8BF-0C82-4A1E-A4A8-905A7903D20E}"/>
    <dgm:cxn modelId="{DB0218F8-0908-49BF-AB7E-EB378C662123}" srcId="{8CE8A5C6-8424-4F93-B469-CAABED32B63E}" destId="{016C8BA2-98D1-4770-9C0F-1D7A23EB2EF7}" srcOrd="1" destOrd="0" parTransId="{F404C5FC-2C64-4C0A-91BA-493A3CD1704D}" sibTransId="{3436BCE6-019A-4CFC-98FA-BB81AD9ED235}"/>
    <dgm:cxn modelId="{542CCFB6-8019-4056-B604-3ED58D74A6A2}" type="presParOf" srcId="{BD22247C-B1C5-4455-9222-BBBE97B248CC}" destId="{5CDA40B1-1F11-4FD1-9169-1E251BA24BD2}" srcOrd="0" destOrd="0" presId="urn:microsoft.com/office/officeart/2018/5/layout/IconCircleLabelList"/>
    <dgm:cxn modelId="{A9E4E2FC-639D-411E-9E70-7BE6A4B5DD4D}" type="presParOf" srcId="{5CDA40B1-1F11-4FD1-9169-1E251BA24BD2}" destId="{01A299A6-8B76-42C3-9082-59F0FAA52CD5}" srcOrd="0" destOrd="0" presId="urn:microsoft.com/office/officeart/2018/5/layout/IconCircleLabelList"/>
    <dgm:cxn modelId="{783C2B76-87C2-4153-9B19-54C3149846A1}" type="presParOf" srcId="{5CDA40B1-1F11-4FD1-9169-1E251BA24BD2}" destId="{868A66B4-5C76-4EC5-9096-B9304F76A89A}" srcOrd="1" destOrd="0" presId="urn:microsoft.com/office/officeart/2018/5/layout/IconCircleLabelList"/>
    <dgm:cxn modelId="{99F279B0-ABA0-424A-9030-CB091F5146BF}" type="presParOf" srcId="{5CDA40B1-1F11-4FD1-9169-1E251BA24BD2}" destId="{0A905A2C-6BEA-4B78-8EFD-7A6DC1DDE77B}" srcOrd="2" destOrd="0" presId="urn:microsoft.com/office/officeart/2018/5/layout/IconCircleLabelList"/>
    <dgm:cxn modelId="{B3D9927D-9037-42A6-90E2-1DEE241FE797}" type="presParOf" srcId="{5CDA40B1-1F11-4FD1-9169-1E251BA24BD2}" destId="{35FB53A2-C537-4E7F-8F87-3BD1F99D4AEC}" srcOrd="3" destOrd="0" presId="urn:microsoft.com/office/officeart/2018/5/layout/IconCircleLabelList"/>
    <dgm:cxn modelId="{1BDD6865-AAB3-42DC-B7C3-CAA7537661A0}" type="presParOf" srcId="{BD22247C-B1C5-4455-9222-BBBE97B248CC}" destId="{DAFAF30D-F866-455D-954E-3ECFDEEBEA0A}" srcOrd="1" destOrd="0" presId="urn:microsoft.com/office/officeart/2018/5/layout/IconCircleLabelList"/>
    <dgm:cxn modelId="{731B0F0A-194B-42E2-A3DC-6D1EFE735F96}" type="presParOf" srcId="{BD22247C-B1C5-4455-9222-BBBE97B248CC}" destId="{26BFB42E-6F20-41E3-AD51-20FC6C301EA6}" srcOrd="2" destOrd="0" presId="urn:microsoft.com/office/officeart/2018/5/layout/IconCircleLabelList"/>
    <dgm:cxn modelId="{8945D6E0-F33E-4F30-A721-29E07174ECC4}" type="presParOf" srcId="{26BFB42E-6F20-41E3-AD51-20FC6C301EA6}" destId="{86B1D02B-2FCA-4953-9F52-94EB4102C249}" srcOrd="0" destOrd="0" presId="urn:microsoft.com/office/officeart/2018/5/layout/IconCircleLabelList"/>
    <dgm:cxn modelId="{6C4C5130-8914-42BB-8CBA-157BB5DD9BD7}" type="presParOf" srcId="{26BFB42E-6F20-41E3-AD51-20FC6C301EA6}" destId="{26D4DD83-2B49-43E2-8EAA-B75430A3D5A3}" srcOrd="1" destOrd="0" presId="urn:microsoft.com/office/officeart/2018/5/layout/IconCircleLabelList"/>
    <dgm:cxn modelId="{349F5465-445F-4AAC-98F3-1DA2A1D823EB}" type="presParOf" srcId="{26BFB42E-6F20-41E3-AD51-20FC6C301EA6}" destId="{23D68212-5F9A-44D7-9411-8E87571875AD}" srcOrd="2" destOrd="0" presId="urn:microsoft.com/office/officeart/2018/5/layout/IconCircleLabelList"/>
    <dgm:cxn modelId="{641EE408-39E5-4685-AC88-5871CF48870E}" type="presParOf" srcId="{26BFB42E-6F20-41E3-AD51-20FC6C301EA6}" destId="{A71950A0-79CD-4F45-B01E-22D81C7264AC}" srcOrd="3" destOrd="0" presId="urn:microsoft.com/office/officeart/2018/5/layout/IconCircleLabelList"/>
    <dgm:cxn modelId="{A5B9A165-0B87-46D3-BEB4-57485C7D3665}" type="presParOf" srcId="{BD22247C-B1C5-4455-9222-BBBE97B248CC}" destId="{56341949-527A-4D37-B4E3-5ACD99B7EE67}" srcOrd="3" destOrd="0" presId="urn:microsoft.com/office/officeart/2018/5/layout/IconCircleLabelList"/>
    <dgm:cxn modelId="{423B2E18-BEBB-4B0B-AD27-CFEEADAAFE1E}" type="presParOf" srcId="{BD22247C-B1C5-4455-9222-BBBE97B248CC}" destId="{1F74E23D-9B17-4DF5-B808-6E2C088F4A22}" srcOrd="4" destOrd="0" presId="urn:microsoft.com/office/officeart/2018/5/layout/IconCircleLabelList"/>
    <dgm:cxn modelId="{4B0B553A-73B8-4067-BE0B-A2C24122864F}" type="presParOf" srcId="{1F74E23D-9B17-4DF5-B808-6E2C088F4A22}" destId="{56DE4F42-9CDB-4593-B1C7-F323E8D7EBFD}" srcOrd="0" destOrd="0" presId="urn:microsoft.com/office/officeart/2018/5/layout/IconCircleLabelList"/>
    <dgm:cxn modelId="{0E64D76E-150F-4900-8249-468B5EC05F13}" type="presParOf" srcId="{1F74E23D-9B17-4DF5-B808-6E2C088F4A22}" destId="{3FE36D97-568A-43DA-B7E6-4F00B795E378}" srcOrd="1" destOrd="0" presId="urn:microsoft.com/office/officeart/2018/5/layout/IconCircleLabelList"/>
    <dgm:cxn modelId="{4F09011B-D766-40B5-BBBD-C4BC1634A43A}" type="presParOf" srcId="{1F74E23D-9B17-4DF5-B808-6E2C088F4A22}" destId="{EFA19EFB-F9EA-467C-B863-B4992F352CF1}" srcOrd="2" destOrd="0" presId="urn:microsoft.com/office/officeart/2018/5/layout/IconCircleLabelList"/>
    <dgm:cxn modelId="{075E1944-800A-4868-BCCF-A0ED57C8B76A}" type="presParOf" srcId="{1F74E23D-9B17-4DF5-B808-6E2C088F4A22}" destId="{45A2D8CD-7373-4658-9ADF-6D19DD14A69D}"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3671CDD-1023-4B64-A342-452393E4FC57}" type="doc">
      <dgm:prSet loTypeId="urn:microsoft.com/office/officeart/2016/7/layout/LinearArrowProcessNumbered" loCatId="process" qsTypeId="urn:microsoft.com/office/officeart/2005/8/quickstyle/simple2" qsCatId="simple" csTypeId="urn:microsoft.com/office/officeart/2005/8/colors/accent2_2" csCatId="accent2" phldr="1"/>
      <dgm:spPr/>
      <dgm:t>
        <a:bodyPr/>
        <a:lstStyle/>
        <a:p>
          <a:endParaRPr lang="en-US"/>
        </a:p>
      </dgm:t>
    </dgm:pt>
    <dgm:pt modelId="{C7104686-2A96-4879-95BD-3365776FAEFA}">
      <dgm:prSet/>
      <dgm:spPr/>
      <dgm:t>
        <a:bodyPr/>
        <a:lstStyle/>
        <a:p>
          <a:r>
            <a:rPr lang="en-US"/>
            <a:t>Determine Annual Income: All eligible income of family members over the age of 18</a:t>
          </a:r>
        </a:p>
      </dgm:t>
    </dgm:pt>
    <dgm:pt modelId="{9C2DDCC0-1375-47AC-82BA-46BB969AF5B5}" type="parTrans" cxnId="{0654E583-3116-4C56-B057-4FBD6B4F1216}">
      <dgm:prSet/>
      <dgm:spPr/>
      <dgm:t>
        <a:bodyPr/>
        <a:lstStyle/>
        <a:p>
          <a:endParaRPr lang="en-US"/>
        </a:p>
      </dgm:t>
    </dgm:pt>
    <dgm:pt modelId="{C96C2262-4C6A-47DE-9A21-983B0F705B10}" type="sibTrans" cxnId="{0654E583-3116-4C56-B057-4FBD6B4F1216}">
      <dgm:prSet phldrT="1" phldr="0"/>
      <dgm:spPr/>
      <dgm:t>
        <a:bodyPr/>
        <a:lstStyle/>
        <a:p>
          <a:r>
            <a:rPr lang="en-US"/>
            <a:t>1</a:t>
          </a:r>
        </a:p>
      </dgm:t>
    </dgm:pt>
    <dgm:pt modelId="{304570A1-910F-4720-81D7-D603E0E8026C}">
      <dgm:prSet/>
      <dgm:spPr/>
      <dgm:t>
        <a:bodyPr/>
        <a:lstStyle/>
        <a:p>
          <a:r>
            <a:rPr lang="en-US"/>
            <a:t>Determine the Dependent Deduction: Subtract $480 per dependent from the annual income</a:t>
          </a:r>
        </a:p>
      </dgm:t>
    </dgm:pt>
    <dgm:pt modelId="{137BB9DC-EF4B-4B8D-990B-3942A78FB440}" type="parTrans" cxnId="{B2CCE5DA-7F2D-48F7-B4FA-146DEC2375CD}">
      <dgm:prSet/>
      <dgm:spPr/>
      <dgm:t>
        <a:bodyPr/>
        <a:lstStyle/>
        <a:p>
          <a:endParaRPr lang="en-US"/>
        </a:p>
      </dgm:t>
    </dgm:pt>
    <dgm:pt modelId="{98B9E226-4602-4765-AA3A-64183142E808}" type="sibTrans" cxnId="{B2CCE5DA-7F2D-48F7-B4FA-146DEC2375CD}">
      <dgm:prSet phldrT="2" phldr="0"/>
      <dgm:spPr/>
      <dgm:t>
        <a:bodyPr/>
        <a:lstStyle/>
        <a:p>
          <a:r>
            <a:rPr lang="en-US"/>
            <a:t>2</a:t>
          </a:r>
        </a:p>
      </dgm:t>
    </dgm:pt>
    <dgm:pt modelId="{F2DEA803-C609-4011-85B2-125306A5CEB8}">
      <dgm:prSet/>
      <dgm:spPr/>
      <dgm:t>
        <a:bodyPr/>
        <a:lstStyle/>
        <a:p>
          <a:r>
            <a:rPr lang="en-US" dirty="0"/>
            <a:t>Determine  Childcare Deduction: Subtract unreimbursed child-care costs for dependents under 13</a:t>
          </a:r>
        </a:p>
      </dgm:t>
    </dgm:pt>
    <dgm:pt modelId="{D017EA2C-79F6-4D55-9760-959A8A32D185}" type="parTrans" cxnId="{FC063796-EB01-413D-A8AF-EB6042D124A5}">
      <dgm:prSet/>
      <dgm:spPr/>
      <dgm:t>
        <a:bodyPr/>
        <a:lstStyle/>
        <a:p>
          <a:endParaRPr lang="en-US"/>
        </a:p>
      </dgm:t>
    </dgm:pt>
    <dgm:pt modelId="{C047056C-FFA3-46D2-8C1A-35B492D52C4F}" type="sibTrans" cxnId="{FC063796-EB01-413D-A8AF-EB6042D124A5}">
      <dgm:prSet phldrT="3" phldr="0"/>
      <dgm:spPr/>
      <dgm:t>
        <a:bodyPr/>
        <a:lstStyle/>
        <a:p>
          <a:r>
            <a:rPr lang="en-US"/>
            <a:t>3</a:t>
          </a:r>
        </a:p>
      </dgm:t>
    </dgm:pt>
    <dgm:pt modelId="{43A32E4A-61B6-40A3-B4E6-9CB7413C0C1B}">
      <dgm:prSet/>
      <dgm:spPr/>
      <dgm:t>
        <a:bodyPr/>
        <a:lstStyle/>
        <a:p>
          <a:r>
            <a:rPr lang="en-US"/>
            <a:t>Determine Disability Assistance Deduction: Subtract unreimbursed costs of necessary equipment or care </a:t>
          </a:r>
        </a:p>
      </dgm:t>
    </dgm:pt>
    <dgm:pt modelId="{A37F27ED-CD6F-46FC-8094-AA5550844594}" type="parTrans" cxnId="{19437515-54A5-425A-B884-2668B228CE23}">
      <dgm:prSet/>
      <dgm:spPr/>
      <dgm:t>
        <a:bodyPr/>
        <a:lstStyle/>
        <a:p>
          <a:endParaRPr lang="en-US"/>
        </a:p>
      </dgm:t>
    </dgm:pt>
    <dgm:pt modelId="{FD15B0EE-0412-4E83-9AC6-2353556FF12E}" type="sibTrans" cxnId="{19437515-54A5-425A-B884-2668B228CE23}">
      <dgm:prSet phldrT="4" phldr="0"/>
      <dgm:spPr/>
      <dgm:t>
        <a:bodyPr/>
        <a:lstStyle/>
        <a:p>
          <a:r>
            <a:rPr lang="en-US"/>
            <a:t>4</a:t>
          </a:r>
        </a:p>
      </dgm:t>
    </dgm:pt>
    <dgm:pt modelId="{9FE4E971-C1D7-4215-B4EF-DA7600019A50}">
      <dgm:prSet/>
      <dgm:spPr/>
      <dgm:t>
        <a:bodyPr/>
        <a:lstStyle/>
        <a:p>
          <a:r>
            <a:rPr lang="en-US" dirty="0"/>
            <a:t>Determine Medical Expenses Deduction: Subtract unreimbursed medical for persons over the age of 62 or disabled </a:t>
          </a:r>
        </a:p>
      </dgm:t>
    </dgm:pt>
    <dgm:pt modelId="{4FFE9148-3284-4B94-BA7C-525674F00AFB}" type="parTrans" cxnId="{63C1958D-AE1D-491A-B806-59DD0ED1A9F4}">
      <dgm:prSet/>
      <dgm:spPr/>
      <dgm:t>
        <a:bodyPr/>
        <a:lstStyle/>
        <a:p>
          <a:endParaRPr lang="en-US"/>
        </a:p>
      </dgm:t>
    </dgm:pt>
    <dgm:pt modelId="{13CB24DD-31CD-4748-9E53-73445655BB60}" type="sibTrans" cxnId="{63C1958D-AE1D-491A-B806-59DD0ED1A9F4}">
      <dgm:prSet phldrT="5" phldr="0"/>
      <dgm:spPr/>
      <dgm:t>
        <a:bodyPr/>
        <a:lstStyle/>
        <a:p>
          <a:r>
            <a:rPr lang="en-US"/>
            <a:t>5</a:t>
          </a:r>
        </a:p>
      </dgm:t>
    </dgm:pt>
    <dgm:pt modelId="{EEB7E081-9AF8-4E3E-ADCF-B9D0E400B982}">
      <dgm:prSet/>
      <dgm:spPr/>
      <dgm:t>
        <a:bodyPr/>
        <a:lstStyle/>
        <a:p>
          <a:r>
            <a:rPr lang="en-US" dirty="0"/>
            <a:t>Determine Elderly/ Disabled Deduction: Deduct $400 for each person over the age of 62 or disabled</a:t>
          </a:r>
        </a:p>
      </dgm:t>
    </dgm:pt>
    <dgm:pt modelId="{06A1E60C-B29D-4BA4-8012-F6D92BA88E8E}" type="parTrans" cxnId="{0A4B9FDB-31C7-4BA2-84EF-BBAAFDF91FAE}">
      <dgm:prSet/>
      <dgm:spPr/>
      <dgm:t>
        <a:bodyPr/>
        <a:lstStyle/>
        <a:p>
          <a:endParaRPr lang="en-US"/>
        </a:p>
      </dgm:t>
    </dgm:pt>
    <dgm:pt modelId="{87057D85-4C99-4E75-B051-3F604137415B}" type="sibTrans" cxnId="{0A4B9FDB-31C7-4BA2-84EF-BBAAFDF91FAE}">
      <dgm:prSet phldrT="6" phldr="0"/>
      <dgm:spPr/>
      <dgm:t>
        <a:bodyPr/>
        <a:lstStyle/>
        <a:p>
          <a:r>
            <a:rPr lang="en-US"/>
            <a:t>6</a:t>
          </a:r>
        </a:p>
      </dgm:t>
    </dgm:pt>
    <dgm:pt modelId="{34111EBB-5FDD-431D-9B11-48D04A736EA5}">
      <dgm:prSet/>
      <dgm:spPr/>
      <dgm:t>
        <a:bodyPr/>
        <a:lstStyle/>
        <a:p>
          <a:r>
            <a:rPr lang="en-US"/>
            <a:t>Determine the Adjusted Annual Income: Total income after subtracting deductions</a:t>
          </a:r>
        </a:p>
      </dgm:t>
    </dgm:pt>
    <dgm:pt modelId="{8AC3F3C9-1CB9-4C9B-A6C8-EE14C89724CB}" type="parTrans" cxnId="{CCDF4E0B-854E-4343-8375-42E08B1AE8EF}">
      <dgm:prSet/>
      <dgm:spPr/>
      <dgm:t>
        <a:bodyPr/>
        <a:lstStyle/>
        <a:p>
          <a:endParaRPr lang="en-US"/>
        </a:p>
      </dgm:t>
    </dgm:pt>
    <dgm:pt modelId="{C325C680-751C-47AF-AC35-76B172B6AEE9}" type="sibTrans" cxnId="{CCDF4E0B-854E-4343-8375-42E08B1AE8EF}">
      <dgm:prSet phldrT="7" phldr="0"/>
      <dgm:spPr/>
      <dgm:t>
        <a:bodyPr/>
        <a:lstStyle/>
        <a:p>
          <a:r>
            <a:rPr lang="en-US"/>
            <a:t>7</a:t>
          </a:r>
        </a:p>
      </dgm:t>
    </dgm:pt>
    <dgm:pt modelId="{723A0C50-4BBA-4898-B413-7FBDD1CFDE39}">
      <dgm:prSet/>
      <dgm:spPr/>
      <dgm:t>
        <a:bodyPr/>
        <a:lstStyle/>
        <a:p>
          <a:r>
            <a:rPr lang="en-US" dirty="0"/>
            <a:t>Determine Resident Rent: Multiply the Adjusted Annual Income by .30. </a:t>
          </a:r>
        </a:p>
      </dgm:t>
    </dgm:pt>
    <dgm:pt modelId="{5EA80159-23B5-47F3-9CB2-5B723E8D045F}" type="parTrans" cxnId="{1BBE6320-17C7-47D1-B8DD-009F83DB43AC}">
      <dgm:prSet/>
      <dgm:spPr/>
      <dgm:t>
        <a:bodyPr/>
        <a:lstStyle/>
        <a:p>
          <a:endParaRPr lang="en-US"/>
        </a:p>
      </dgm:t>
    </dgm:pt>
    <dgm:pt modelId="{4EDFC043-105D-44CF-BE8E-313242C2D548}" type="sibTrans" cxnId="{1BBE6320-17C7-47D1-B8DD-009F83DB43AC}">
      <dgm:prSet phldrT="8" phldr="0"/>
      <dgm:spPr/>
      <dgm:t>
        <a:bodyPr/>
        <a:lstStyle/>
        <a:p>
          <a:r>
            <a:rPr lang="en-US"/>
            <a:t>8</a:t>
          </a:r>
        </a:p>
      </dgm:t>
    </dgm:pt>
    <dgm:pt modelId="{9C130FD3-6D76-CD4D-BE05-A9368CF77AF4}" type="pres">
      <dgm:prSet presAssocID="{B3671CDD-1023-4B64-A342-452393E4FC57}" presName="linearFlow" presStyleCnt="0">
        <dgm:presLayoutVars>
          <dgm:dir/>
          <dgm:animLvl val="lvl"/>
          <dgm:resizeHandles val="exact"/>
        </dgm:presLayoutVars>
      </dgm:prSet>
      <dgm:spPr/>
    </dgm:pt>
    <dgm:pt modelId="{54DE6701-0012-E241-A730-3E5C632D8CDD}" type="pres">
      <dgm:prSet presAssocID="{C7104686-2A96-4879-95BD-3365776FAEFA}" presName="compositeNode" presStyleCnt="0"/>
      <dgm:spPr/>
    </dgm:pt>
    <dgm:pt modelId="{ED4676DC-3A66-6A4B-B7FE-41D5A6379488}" type="pres">
      <dgm:prSet presAssocID="{C7104686-2A96-4879-95BD-3365776FAEFA}" presName="parTx" presStyleLbl="node1" presStyleIdx="0" presStyleCnt="0">
        <dgm:presLayoutVars>
          <dgm:chMax val="0"/>
          <dgm:chPref val="0"/>
          <dgm:bulletEnabled val="1"/>
        </dgm:presLayoutVars>
      </dgm:prSet>
      <dgm:spPr/>
    </dgm:pt>
    <dgm:pt modelId="{250ADC72-85C8-AD44-B6C5-738E164D16C3}" type="pres">
      <dgm:prSet presAssocID="{C7104686-2A96-4879-95BD-3365776FAEFA}" presName="parSh" presStyleCnt="0"/>
      <dgm:spPr/>
    </dgm:pt>
    <dgm:pt modelId="{61030083-AD96-B246-A54E-306DF74567F2}" type="pres">
      <dgm:prSet presAssocID="{C7104686-2A96-4879-95BD-3365776FAEFA}" presName="lineNode" presStyleLbl="alignAccFollowNode1" presStyleIdx="0" presStyleCnt="24"/>
      <dgm:spPr/>
    </dgm:pt>
    <dgm:pt modelId="{433FD269-465C-BB44-A8EF-46A9BD43418B}" type="pres">
      <dgm:prSet presAssocID="{C7104686-2A96-4879-95BD-3365776FAEFA}" presName="lineArrowNode" presStyleLbl="alignAccFollowNode1" presStyleIdx="1" presStyleCnt="24"/>
      <dgm:spPr/>
    </dgm:pt>
    <dgm:pt modelId="{B7E365A5-DCCE-EE47-B798-82B02239702D}" type="pres">
      <dgm:prSet presAssocID="{C96C2262-4C6A-47DE-9A21-983B0F705B10}" presName="sibTransNodeCircle" presStyleLbl="alignNode1" presStyleIdx="0" presStyleCnt="8">
        <dgm:presLayoutVars>
          <dgm:chMax val="0"/>
          <dgm:bulletEnabled/>
        </dgm:presLayoutVars>
      </dgm:prSet>
      <dgm:spPr/>
    </dgm:pt>
    <dgm:pt modelId="{B4B4912B-180E-4841-B902-0F819C9BD36A}" type="pres">
      <dgm:prSet presAssocID="{C96C2262-4C6A-47DE-9A21-983B0F705B10}" presName="spacerBetweenCircleAndCallout" presStyleCnt="0">
        <dgm:presLayoutVars/>
      </dgm:prSet>
      <dgm:spPr/>
    </dgm:pt>
    <dgm:pt modelId="{04F8F166-2CAC-9846-8B27-F6326655A848}" type="pres">
      <dgm:prSet presAssocID="{C7104686-2A96-4879-95BD-3365776FAEFA}" presName="nodeText" presStyleLbl="alignAccFollowNode1" presStyleIdx="2" presStyleCnt="24">
        <dgm:presLayoutVars>
          <dgm:bulletEnabled val="1"/>
        </dgm:presLayoutVars>
      </dgm:prSet>
      <dgm:spPr/>
    </dgm:pt>
    <dgm:pt modelId="{33072131-F0EE-A34A-ADC4-76A7BD45ADE4}" type="pres">
      <dgm:prSet presAssocID="{C96C2262-4C6A-47DE-9A21-983B0F705B10}" presName="sibTransComposite" presStyleCnt="0"/>
      <dgm:spPr/>
    </dgm:pt>
    <dgm:pt modelId="{A028FDE5-E6FA-3C41-A848-4138E1131A99}" type="pres">
      <dgm:prSet presAssocID="{304570A1-910F-4720-81D7-D603E0E8026C}" presName="compositeNode" presStyleCnt="0"/>
      <dgm:spPr/>
    </dgm:pt>
    <dgm:pt modelId="{6179D82E-3B88-6942-846B-099BA1AF9F82}" type="pres">
      <dgm:prSet presAssocID="{304570A1-910F-4720-81D7-D603E0E8026C}" presName="parTx" presStyleLbl="node1" presStyleIdx="0" presStyleCnt="0">
        <dgm:presLayoutVars>
          <dgm:chMax val="0"/>
          <dgm:chPref val="0"/>
          <dgm:bulletEnabled val="1"/>
        </dgm:presLayoutVars>
      </dgm:prSet>
      <dgm:spPr/>
    </dgm:pt>
    <dgm:pt modelId="{223CB832-52DF-EC48-857A-6F4D720B97A0}" type="pres">
      <dgm:prSet presAssocID="{304570A1-910F-4720-81D7-D603E0E8026C}" presName="parSh" presStyleCnt="0"/>
      <dgm:spPr/>
    </dgm:pt>
    <dgm:pt modelId="{720CFA22-6BCB-E74D-915A-8407DE01359F}" type="pres">
      <dgm:prSet presAssocID="{304570A1-910F-4720-81D7-D603E0E8026C}" presName="lineNode" presStyleLbl="alignAccFollowNode1" presStyleIdx="3" presStyleCnt="24"/>
      <dgm:spPr/>
    </dgm:pt>
    <dgm:pt modelId="{297B7CB3-FAE2-464C-BCF3-918E61F10F79}" type="pres">
      <dgm:prSet presAssocID="{304570A1-910F-4720-81D7-D603E0E8026C}" presName="lineArrowNode" presStyleLbl="alignAccFollowNode1" presStyleIdx="4" presStyleCnt="24"/>
      <dgm:spPr/>
    </dgm:pt>
    <dgm:pt modelId="{56E74995-D533-E64C-8ADD-5EB055519D74}" type="pres">
      <dgm:prSet presAssocID="{98B9E226-4602-4765-AA3A-64183142E808}" presName="sibTransNodeCircle" presStyleLbl="alignNode1" presStyleIdx="1" presStyleCnt="8">
        <dgm:presLayoutVars>
          <dgm:chMax val="0"/>
          <dgm:bulletEnabled/>
        </dgm:presLayoutVars>
      </dgm:prSet>
      <dgm:spPr/>
    </dgm:pt>
    <dgm:pt modelId="{2A721068-2A33-354E-B1E8-100A738F05D6}" type="pres">
      <dgm:prSet presAssocID="{98B9E226-4602-4765-AA3A-64183142E808}" presName="spacerBetweenCircleAndCallout" presStyleCnt="0">
        <dgm:presLayoutVars/>
      </dgm:prSet>
      <dgm:spPr/>
    </dgm:pt>
    <dgm:pt modelId="{DF13FB9C-1060-C442-9DBD-A050457C80EB}" type="pres">
      <dgm:prSet presAssocID="{304570A1-910F-4720-81D7-D603E0E8026C}" presName="nodeText" presStyleLbl="alignAccFollowNode1" presStyleIdx="5" presStyleCnt="24">
        <dgm:presLayoutVars>
          <dgm:bulletEnabled val="1"/>
        </dgm:presLayoutVars>
      </dgm:prSet>
      <dgm:spPr/>
    </dgm:pt>
    <dgm:pt modelId="{9CD8099E-F7D7-F540-869B-E3BEE2AE25B8}" type="pres">
      <dgm:prSet presAssocID="{98B9E226-4602-4765-AA3A-64183142E808}" presName="sibTransComposite" presStyleCnt="0"/>
      <dgm:spPr/>
    </dgm:pt>
    <dgm:pt modelId="{D13F62C4-CB12-0B4C-B821-E50CE784F4B3}" type="pres">
      <dgm:prSet presAssocID="{F2DEA803-C609-4011-85B2-125306A5CEB8}" presName="compositeNode" presStyleCnt="0"/>
      <dgm:spPr/>
    </dgm:pt>
    <dgm:pt modelId="{0738C56C-69FE-AC42-8034-2D97083B18D8}" type="pres">
      <dgm:prSet presAssocID="{F2DEA803-C609-4011-85B2-125306A5CEB8}" presName="parTx" presStyleLbl="node1" presStyleIdx="0" presStyleCnt="0">
        <dgm:presLayoutVars>
          <dgm:chMax val="0"/>
          <dgm:chPref val="0"/>
          <dgm:bulletEnabled val="1"/>
        </dgm:presLayoutVars>
      </dgm:prSet>
      <dgm:spPr/>
    </dgm:pt>
    <dgm:pt modelId="{4CA5B5CF-5EAF-964F-BF28-4AE91231F83A}" type="pres">
      <dgm:prSet presAssocID="{F2DEA803-C609-4011-85B2-125306A5CEB8}" presName="parSh" presStyleCnt="0"/>
      <dgm:spPr/>
    </dgm:pt>
    <dgm:pt modelId="{ECDD8EF5-53E3-2443-9A95-DC5B56E753D2}" type="pres">
      <dgm:prSet presAssocID="{F2DEA803-C609-4011-85B2-125306A5CEB8}" presName="lineNode" presStyleLbl="alignAccFollowNode1" presStyleIdx="6" presStyleCnt="24"/>
      <dgm:spPr/>
    </dgm:pt>
    <dgm:pt modelId="{A2C3A303-C7D6-A845-B88F-AD6BFEF8F87E}" type="pres">
      <dgm:prSet presAssocID="{F2DEA803-C609-4011-85B2-125306A5CEB8}" presName="lineArrowNode" presStyleLbl="alignAccFollowNode1" presStyleIdx="7" presStyleCnt="24"/>
      <dgm:spPr/>
    </dgm:pt>
    <dgm:pt modelId="{79176CAA-327A-9E48-9A37-F4096673C8E9}" type="pres">
      <dgm:prSet presAssocID="{C047056C-FFA3-46D2-8C1A-35B492D52C4F}" presName="sibTransNodeCircle" presStyleLbl="alignNode1" presStyleIdx="2" presStyleCnt="8">
        <dgm:presLayoutVars>
          <dgm:chMax val="0"/>
          <dgm:bulletEnabled/>
        </dgm:presLayoutVars>
      </dgm:prSet>
      <dgm:spPr/>
    </dgm:pt>
    <dgm:pt modelId="{127277AB-5CBF-C140-A6EB-F6578999FD2C}" type="pres">
      <dgm:prSet presAssocID="{C047056C-FFA3-46D2-8C1A-35B492D52C4F}" presName="spacerBetweenCircleAndCallout" presStyleCnt="0">
        <dgm:presLayoutVars/>
      </dgm:prSet>
      <dgm:spPr/>
    </dgm:pt>
    <dgm:pt modelId="{15F33650-E0FF-B14A-A771-0101AB111141}" type="pres">
      <dgm:prSet presAssocID="{F2DEA803-C609-4011-85B2-125306A5CEB8}" presName="nodeText" presStyleLbl="alignAccFollowNode1" presStyleIdx="8" presStyleCnt="24">
        <dgm:presLayoutVars>
          <dgm:bulletEnabled val="1"/>
        </dgm:presLayoutVars>
      </dgm:prSet>
      <dgm:spPr/>
    </dgm:pt>
    <dgm:pt modelId="{1AF2606E-E9E3-5744-A573-7072BE197E2D}" type="pres">
      <dgm:prSet presAssocID="{C047056C-FFA3-46D2-8C1A-35B492D52C4F}" presName="sibTransComposite" presStyleCnt="0"/>
      <dgm:spPr/>
    </dgm:pt>
    <dgm:pt modelId="{31049F09-ADEF-A24C-8158-421FE4752659}" type="pres">
      <dgm:prSet presAssocID="{43A32E4A-61B6-40A3-B4E6-9CB7413C0C1B}" presName="compositeNode" presStyleCnt="0"/>
      <dgm:spPr/>
    </dgm:pt>
    <dgm:pt modelId="{AA1D62AA-E985-A74B-9FA8-9FDA458A1793}" type="pres">
      <dgm:prSet presAssocID="{43A32E4A-61B6-40A3-B4E6-9CB7413C0C1B}" presName="parTx" presStyleLbl="node1" presStyleIdx="0" presStyleCnt="0">
        <dgm:presLayoutVars>
          <dgm:chMax val="0"/>
          <dgm:chPref val="0"/>
          <dgm:bulletEnabled val="1"/>
        </dgm:presLayoutVars>
      </dgm:prSet>
      <dgm:spPr/>
    </dgm:pt>
    <dgm:pt modelId="{86973DCD-F3B0-8C41-9A91-2FE5A2432997}" type="pres">
      <dgm:prSet presAssocID="{43A32E4A-61B6-40A3-B4E6-9CB7413C0C1B}" presName="parSh" presStyleCnt="0"/>
      <dgm:spPr/>
    </dgm:pt>
    <dgm:pt modelId="{5C0C20CF-FE98-B54F-92A9-957184BD956C}" type="pres">
      <dgm:prSet presAssocID="{43A32E4A-61B6-40A3-B4E6-9CB7413C0C1B}" presName="lineNode" presStyleLbl="alignAccFollowNode1" presStyleIdx="9" presStyleCnt="24"/>
      <dgm:spPr/>
    </dgm:pt>
    <dgm:pt modelId="{BCA4CB24-76FB-374A-8CE3-15D95F0B4F7A}" type="pres">
      <dgm:prSet presAssocID="{43A32E4A-61B6-40A3-B4E6-9CB7413C0C1B}" presName="lineArrowNode" presStyleLbl="alignAccFollowNode1" presStyleIdx="10" presStyleCnt="24"/>
      <dgm:spPr/>
    </dgm:pt>
    <dgm:pt modelId="{BF21DE36-03E4-C947-8797-54F90A28B321}" type="pres">
      <dgm:prSet presAssocID="{FD15B0EE-0412-4E83-9AC6-2353556FF12E}" presName="sibTransNodeCircle" presStyleLbl="alignNode1" presStyleIdx="3" presStyleCnt="8">
        <dgm:presLayoutVars>
          <dgm:chMax val="0"/>
          <dgm:bulletEnabled/>
        </dgm:presLayoutVars>
      </dgm:prSet>
      <dgm:spPr/>
    </dgm:pt>
    <dgm:pt modelId="{96EE15F5-165A-7142-9855-751962CA7531}" type="pres">
      <dgm:prSet presAssocID="{FD15B0EE-0412-4E83-9AC6-2353556FF12E}" presName="spacerBetweenCircleAndCallout" presStyleCnt="0">
        <dgm:presLayoutVars/>
      </dgm:prSet>
      <dgm:spPr/>
    </dgm:pt>
    <dgm:pt modelId="{FF3A54AC-AFDE-384A-B35B-1B18AD5450D7}" type="pres">
      <dgm:prSet presAssocID="{43A32E4A-61B6-40A3-B4E6-9CB7413C0C1B}" presName="nodeText" presStyleLbl="alignAccFollowNode1" presStyleIdx="11" presStyleCnt="24">
        <dgm:presLayoutVars>
          <dgm:bulletEnabled val="1"/>
        </dgm:presLayoutVars>
      </dgm:prSet>
      <dgm:spPr/>
    </dgm:pt>
    <dgm:pt modelId="{D7E27AAF-1C07-0340-81A1-1F683F56133B}" type="pres">
      <dgm:prSet presAssocID="{FD15B0EE-0412-4E83-9AC6-2353556FF12E}" presName="sibTransComposite" presStyleCnt="0"/>
      <dgm:spPr/>
    </dgm:pt>
    <dgm:pt modelId="{6088BA44-CD6A-9142-B3CB-7BFE638F2095}" type="pres">
      <dgm:prSet presAssocID="{9FE4E971-C1D7-4215-B4EF-DA7600019A50}" presName="compositeNode" presStyleCnt="0"/>
      <dgm:spPr/>
    </dgm:pt>
    <dgm:pt modelId="{3467157B-7B1F-4749-B3FA-E65765D41F84}" type="pres">
      <dgm:prSet presAssocID="{9FE4E971-C1D7-4215-B4EF-DA7600019A50}" presName="parTx" presStyleLbl="node1" presStyleIdx="0" presStyleCnt="0">
        <dgm:presLayoutVars>
          <dgm:chMax val="0"/>
          <dgm:chPref val="0"/>
          <dgm:bulletEnabled val="1"/>
        </dgm:presLayoutVars>
      </dgm:prSet>
      <dgm:spPr/>
    </dgm:pt>
    <dgm:pt modelId="{62857930-5DAA-8C4D-BD66-303222F29142}" type="pres">
      <dgm:prSet presAssocID="{9FE4E971-C1D7-4215-B4EF-DA7600019A50}" presName="parSh" presStyleCnt="0"/>
      <dgm:spPr/>
    </dgm:pt>
    <dgm:pt modelId="{963081D9-CE21-4143-92A4-D0A41968D216}" type="pres">
      <dgm:prSet presAssocID="{9FE4E971-C1D7-4215-B4EF-DA7600019A50}" presName="lineNode" presStyleLbl="alignAccFollowNode1" presStyleIdx="12" presStyleCnt="24"/>
      <dgm:spPr/>
    </dgm:pt>
    <dgm:pt modelId="{D87B22EA-A059-BD4B-BB56-0E8DB0BD855B}" type="pres">
      <dgm:prSet presAssocID="{9FE4E971-C1D7-4215-B4EF-DA7600019A50}" presName="lineArrowNode" presStyleLbl="alignAccFollowNode1" presStyleIdx="13" presStyleCnt="24"/>
      <dgm:spPr/>
    </dgm:pt>
    <dgm:pt modelId="{8093389B-9D4E-2D4D-9811-E8341EBD5F84}" type="pres">
      <dgm:prSet presAssocID="{13CB24DD-31CD-4748-9E53-73445655BB60}" presName="sibTransNodeCircle" presStyleLbl="alignNode1" presStyleIdx="4" presStyleCnt="8">
        <dgm:presLayoutVars>
          <dgm:chMax val="0"/>
          <dgm:bulletEnabled/>
        </dgm:presLayoutVars>
      </dgm:prSet>
      <dgm:spPr/>
    </dgm:pt>
    <dgm:pt modelId="{4E5CC965-A479-D840-9BE7-E1DFF83FD891}" type="pres">
      <dgm:prSet presAssocID="{13CB24DD-31CD-4748-9E53-73445655BB60}" presName="spacerBetweenCircleAndCallout" presStyleCnt="0">
        <dgm:presLayoutVars/>
      </dgm:prSet>
      <dgm:spPr/>
    </dgm:pt>
    <dgm:pt modelId="{A6AD8144-7631-2440-9D47-9E8649442A3B}" type="pres">
      <dgm:prSet presAssocID="{9FE4E971-C1D7-4215-B4EF-DA7600019A50}" presName="nodeText" presStyleLbl="alignAccFollowNode1" presStyleIdx="14" presStyleCnt="24" custScaleX="103822" custScaleY="100000" custLinFactNeighborX="959" custLinFactNeighborY="969">
        <dgm:presLayoutVars>
          <dgm:bulletEnabled val="1"/>
        </dgm:presLayoutVars>
      </dgm:prSet>
      <dgm:spPr/>
    </dgm:pt>
    <dgm:pt modelId="{4989C97C-D98A-CC45-A846-53E3639C03ED}" type="pres">
      <dgm:prSet presAssocID="{13CB24DD-31CD-4748-9E53-73445655BB60}" presName="sibTransComposite" presStyleCnt="0"/>
      <dgm:spPr/>
    </dgm:pt>
    <dgm:pt modelId="{F8742EB6-89C6-E44C-A42F-EEF48AC7F1DB}" type="pres">
      <dgm:prSet presAssocID="{EEB7E081-9AF8-4E3E-ADCF-B9D0E400B982}" presName="compositeNode" presStyleCnt="0"/>
      <dgm:spPr/>
    </dgm:pt>
    <dgm:pt modelId="{B1810567-28C0-D346-BC0A-E379345887D0}" type="pres">
      <dgm:prSet presAssocID="{EEB7E081-9AF8-4E3E-ADCF-B9D0E400B982}" presName="parTx" presStyleLbl="node1" presStyleIdx="0" presStyleCnt="0">
        <dgm:presLayoutVars>
          <dgm:chMax val="0"/>
          <dgm:chPref val="0"/>
          <dgm:bulletEnabled val="1"/>
        </dgm:presLayoutVars>
      </dgm:prSet>
      <dgm:spPr/>
    </dgm:pt>
    <dgm:pt modelId="{258631F0-7647-1E44-AA19-49C312A45340}" type="pres">
      <dgm:prSet presAssocID="{EEB7E081-9AF8-4E3E-ADCF-B9D0E400B982}" presName="parSh" presStyleCnt="0"/>
      <dgm:spPr/>
    </dgm:pt>
    <dgm:pt modelId="{92F7FE0B-013C-4F46-8895-F9A745476F5C}" type="pres">
      <dgm:prSet presAssocID="{EEB7E081-9AF8-4E3E-ADCF-B9D0E400B982}" presName="lineNode" presStyleLbl="alignAccFollowNode1" presStyleIdx="15" presStyleCnt="24"/>
      <dgm:spPr/>
    </dgm:pt>
    <dgm:pt modelId="{B458471E-F1AD-7545-A549-3A09C3CFF7D4}" type="pres">
      <dgm:prSet presAssocID="{EEB7E081-9AF8-4E3E-ADCF-B9D0E400B982}" presName="lineArrowNode" presStyleLbl="alignAccFollowNode1" presStyleIdx="16" presStyleCnt="24"/>
      <dgm:spPr/>
    </dgm:pt>
    <dgm:pt modelId="{B6660341-5561-9344-B916-E933F83C0461}" type="pres">
      <dgm:prSet presAssocID="{87057D85-4C99-4E75-B051-3F604137415B}" presName="sibTransNodeCircle" presStyleLbl="alignNode1" presStyleIdx="5" presStyleCnt="8">
        <dgm:presLayoutVars>
          <dgm:chMax val="0"/>
          <dgm:bulletEnabled/>
        </dgm:presLayoutVars>
      </dgm:prSet>
      <dgm:spPr/>
    </dgm:pt>
    <dgm:pt modelId="{76204FE6-B342-BB4D-BEAA-C2D47A26A761}" type="pres">
      <dgm:prSet presAssocID="{87057D85-4C99-4E75-B051-3F604137415B}" presName="spacerBetweenCircleAndCallout" presStyleCnt="0">
        <dgm:presLayoutVars/>
      </dgm:prSet>
      <dgm:spPr/>
    </dgm:pt>
    <dgm:pt modelId="{5EF68864-F1AD-6947-8840-2886BFBBB575}" type="pres">
      <dgm:prSet presAssocID="{EEB7E081-9AF8-4E3E-ADCF-B9D0E400B982}" presName="nodeText" presStyleLbl="alignAccFollowNode1" presStyleIdx="17" presStyleCnt="24">
        <dgm:presLayoutVars>
          <dgm:bulletEnabled val="1"/>
        </dgm:presLayoutVars>
      </dgm:prSet>
      <dgm:spPr/>
    </dgm:pt>
    <dgm:pt modelId="{8E0E04F5-79DB-D741-AE79-8A7354A904D9}" type="pres">
      <dgm:prSet presAssocID="{87057D85-4C99-4E75-B051-3F604137415B}" presName="sibTransComposite" presStyleCnt="0"/>
      <dgm:spPr/>
    </dgm:pt>
    <dgm:pt modelId="{D7DE5129-8C38-114C-BEBA-806058FA3243}" type="pres">
      <dgm:prSet presAssocID="{34111EBB-5FDD-431D-9B11-48D04A736EA5}" presName="compositeNode" presStyleCnt="0"/>
      <dgm:spPr/>
    </dgm:pt>
    <dgm:pt modelId="{98F4657B-7FB4-D04D-BA29-C9B8D8E4E252}" type="pres">
      <dgm:prSet presAssocID="{34111EBB-5FDD-431D-9B11-48D04A736EA5}" presName="parTx" presStyleLbl="node1" presStyleIdx="0" presStyleCnt="0">
        <dgm:presLayoutVars>
          <dgm:chMax val="0"/>
          <dgm:chPref val="0"/>
          <dgm:bulletEnabled val="1"/>
        </dgm:presLayoutVars>
      </dgm:prSet>
      <dgm:spPr/>
    </dgm:pt>
    <dgm:pt modelId="{659E3B41-8E7D-C746-903B-B4D954A0BE9E}" type="pres">
      <dgm:prSet presAssocID="{34111EBB-5FDD-431D-9B11-48D04A736EA5}" presName="parSh" presStyleCnt="0"/>
      <dgm:spPr/>
    </dgm:pt>
    <dgm:pt modelId="{505219FC-1013-6B48-8B94-8AA31138E341}" type="pres">
      <dgm:prSet presAssocID="{34111EBB-5FDD-431D-9B11-48D04A736EA5}" presName="lineNode" presStyleLbl="alignAccFollowNode1" presStyleIdx="18" presStyleCnt="24"/>
      <dgm:spPr/>
    </dgm:pt>
    <dgm:pt modelId="{28265906-DBBE-7840-ACDA-13057D4C3C3F}" type="pres">
      <dgm:prSet presAssocID="{34111EBB-5FDD-431D-9B11-48D04A736EA5}" presName="lineArrowNode" presStyleLbl="alignAccFollowNode1" presStyleIdx="19" presStyleCnt="24"/>
      <dgm:spPr/>
    </dgm:pt>
    <dgm:pt modelId="{E41E3032-426B-9443-9EBF-0BD6312A4DCB}" type="pres">
      <dgm:prSet presAssocID="{C325C680-751C-47AF-AC35-76B172B6AEE9}" presName="sibTransNodeCircle" presStyleLbl="alignNode1" presStyleIdx="6" presStyleCnt="8">
        <dgm:presLayoutVars>
          <dgm:chMax val="0"/>
          <dgm:bulletEnabled/>
        </dgm:presLayoutVars>
      </dgm:prSet>
      <dgm:spPr/>
    </dgm:pt>
    <dgm:pt modelId="{2AB6E705-4B56-3349-8BB4-C093F893B9C3}" type="pres">
      <dgm:prSet presAssocID="{C325C680-751C-47AF-AC35-76B172B6AEE9}" presName="spacerBetweenCircleAndCallout" presStyleCnt="0">
        <dgm:presLayoutVars/>
      </dgm:prSet>
      <dgm:spPr/>
    </dgm:pt>
    <dgm:pt modelId="{EE473E3B-268F-9842-B834-9E65B3AB31C0}" type="pres">
      <dgm:prSet presAssocID="{34111EBB-5FDD-431D-9B11-48D04A736EA5}" presName="nodeText" presStyleLbl="alignAccFollowNode1" presStyleIdx="20" presStyleCnt="24">
        <dgm:presLayoutVars>
          <dgm:bulletEnabled val="1"/>
        </dgm:presLayoutVars>
      </dgm:prSet>
      <dgm:spPr/>
    </dgm:pt>
    <dgm:pt modelId="{154CD665-CEF1-3D40-B1C6-0308295B6FA7}" type="pres">
      <dgm:prSet presAssocID="{C325C680-751C-47AF-AC35-76B172B6AEE9}" presName="sibTransComposite" presStyleCnt="0"/>
      <dgm:spPr/>
    </dgm:pt>
    <dgm:pt modelId="{7C71C619-AE78-FF44-BA19-E9AAB596C418}" type="pres">
      <dgm:prSet presAssocID="{723A0C50-4BBA-4898-B413-7FBDD1CFDE39}" presName="compositeNode" presStyleCnt="0"/>
      <dgm:spPr/>
    </dgm:pt>
    <dgm:pt modelId="{0C55F9C2-BD94-BF40-9240-E3E6F912B609}" type="pres">
      <dgm:prSet presAssocID="{723A0C50-4BBA-4898-B413-7FBDD1CFDE39}" presName="parTx" presStyleLbl="node1" presStyleIdx="0" presStyleCnt="0">
        <dgm:presLayoutVars>
          <dgm:chMax val="0"/>
          <dgm:chPref val="0"/>
          <dgm:bulletEnabled val="1"/>
        </dgm:presLayoutVars>
      </dgm:prSet>
      <dgm:spPr/>
    </dgm:pt>
    <dgm:pt modelId="{B2890CD1-0F7F-C94B-8B49-0F18FF933B09}" type="pres">
      <dgm:prSet presAssocID="{723A0C50-4BBA-4898-B413-7FBDD1CFDE39}" presName="parSh" presStyleCnt="0"/>
      <dgm:spPr/>
    </dgm:pt>
    <dgm:pt modelId="{56D91293-833D-0E4E-B27E-711AA80907CA}" type="pres">
      <dgm:prSet presAssocID="{723A0C50-4BBA-4898-B413-7FBDD1CFDE39}" presName="lineNode" presStyleLbl="alignAccFollowNode1" presStyleIdx="21" presStyleCnt="24"/>
      <dgm:spPr/>
    </dgm:pt>
    <dgm:pt modelId="{6791280F-58D2-6442-8158-20BCAD50A971}" type="pres">
      <dgm:prSet presAssocID="{723A0C50-4BBA-4898-B413-7FBDD1CFDE39}" presName="lineArrowNode" presStyleLbl="alignAccFollowNode1" presStyleIdx="22" presStyleCnt="24"/>
      <dgm:spPr/>
    </dgm:pt>
    <dgm:pt modelId="{4812A425-724B-064B-8989-0F18364511A8}" type="pres">
      <dgm:prSet presAssocID="{4EDFC043-105D-44CF-BE8E-313242C2D548}" presName="sibTransNodeCircle" presStyleLbl="alignNode1" presStyleIdx="7" presStyleCnt="8">
        <dgm:presLayoutVars>
          <dgm:chMax val="0"/>
          <dgm:bulletEnabled/>
        </dgm:presLayoutVars>
      </dgm:prSet>
      <dgm:spPr/>
    </dgm:pt>
    <dgm:pt modelId="{5E1C25E8-4CCC-5745-98D0-1A9CF58E8D04}" type="pres">
      <dgm:prSet presAssocID="{4EDFC043-105D-44CF-BE8E-313242C2D548}" presName="spacerBetweenCircleAndCallout" presStyleCnt="0">
        <dgm:presLayoutVars/>
      </dgm:prSet>
      <dgm:spPr/>
    </dgm:pt>
    <dgm:pt modelId="{1C5AE758-493D-1A45-951E-B7BBC217B1FB}" type="pres">
      <dgm:prSet presAssocID="{723A0C50-4BBA-4898-B413-7FBDD1CFDE39}" presName="nodeText" presStyleLbl="alignAccFollowNode1" presStyleIdx="23" presStyleCnt="24">
        <dgm:presLayoutVars>
          <dgm:bulletEnabled val="1"/>
        </dgm:presLayoutVars>
      </dgm:prSet>
      <dgm:spPr/>
    </dgm:pt>
  </dgm:ptLst>
  <dgm:cxnLst>
    <dgm:cxn modelId="{6013B107-ECD1-BA47-AA6C-ED466E068DB8}" type="presOf" srcId="{C325C680-751C-47AF-AC35-76B172B6AEE9}" destId="{E41E3032-426B-9443-9EBF-0BD6312A4DCB}" srcOrd="0" destOrd="0" presId="urn:microsoft.com/office/officeart/2016/7/layout/LinearArrowProcessNumbered"/>
    <dgm:cxn modelId="{CCDF4E0B-854E-4343-8375-42E08B1AE8EF}" srcId="{B3671CDD-1023-4B64-A342-452393E4FC57}" destId="{34111EBB-5FDD-431D-9B11-48D04A736EA5}" srcOrd="6" destOrd="0" parTransId="{8AC3F3C9-1CB9-4C9B-A6C8-EE14C89724CB}" sibTransId="{C325C680-751C-47AF-AC35-76B172B6AEE9}"/>
    <dgm:cxn modelId="{6E386811-3BBA-4C42-B1F0-CEA2AF464DE9}" type="presOf" srcId="{34111EBB-5FDD-431D-9B11-48D04A736EA5}" destId="{EE473E3B-268F-9842-B834-9E65B3AB31C0}" srcOrd="0" destOrd="0" presId="urn:microsoft.com/office/officeart/2016/7/layout/LinearArrowProcessNumbered"/>
    <dgm:cxn modelId="{19437515-54A5-425A-B884-2668B228CE23}" srcId="{B3671CDD-1023-4B64-A342-452393E4FC57}" destId="{43A32E4A-61B6-40A3-B4E6-9CB7413C0C1B}" srcOrd="3" destOrd="0" parTransId="{A37F27ED-CD6F-46FC-8094-AA5550844594}" sibTransId="{FD15B0EE-0412-4E83-9AC6-2353556FF12E}"/>
    <dgm:cxn modelId="{1BBE6320-17C7-47D1-B8DD-009F83DB43AC}" srcId="{B3671CDD-1023-4B64-A342-452393E4FC57}" destId="{723A0C50-4BBA-4898-B413-7FBDD1CFDE39}" srcOrd="7" destOrd="0" parTransId="{5EA80159-23B5-47F3-9CB2-5B723E8D045F}" sibTransId="{4EDFC043-105D-44CF-BE8E-313242C2D548}"/>
    <dgm:cxn modelId="{C67C7D3B-21D0-7842-AE3C-CF728971A888}" type="presOf" srcId="{EEB7E081-9AF8-4E3E-ADCF-B9D0E400B982}" destId="{5EF68864-F1AD-6947-8840-2886BFBBB575}" srcOrd="0" destOrd="0" presId="urn:microsoft.com/office/officeart/2016/7/layout/LinearArrowProcessNumbered"/>
    <dgm:cxn modelId="{5BB9BF47-1193-574E-A6D5-B65367C62BB1}" type="presOf" srcId="{C96C2262-4C6A-47DE-9A21-983B0F705B10}" destId="{B7E365A5-DCCE-EE47-B798-82B02239702D}" srcOrd="0" destOrd="0" presId="urn:microsoft.com/office/officeart/2016/7/layout/LinearArrowProcessNumbered"/>
    <dgm:cxn modelId="{DB50EB4E-DBBE-7647-8CEC-3869A1B008B9}" type="presOf" srcId="{723A0C50-4BBA-4898-B413-7FBDD1CFDE39}" destId="{1C5AE758-493D-1A45-951E-B7BBC217B1FB}" srcOrd="0" destOrd="0" presId="urn:microsoft.com/office/officeart/2016/7/layout/LinearArrowProcessNumbered"/>
    <dgm:cxn modelId="{AA213E55-E2AC-A54E-BADF-33C1962140D1}" type="presOf" srcId="{FD15B0EE-0412-4E83-9AC6-2353556FF12E}" destId="{BF21DE36-03E4-C947-8797-54F90A28B321}" srcOrd="0" destOrd="0" presId="urn:microsoft.com/office/officeart/2016/7/layout/LinearArrowProcessNumbered"/>
    <dgm:cxn modelId="{92DF1E58-625A-7840-BA4D-CA75378F86A2}" type="presOf" srcId="{43A32E4A-61B6-40A3-B4E6-9CB7413C0C1B}" destId="{FF3A54AC-AFDE-384A-B35B-1B18AD5450D7}" srcOrd="0" destOrd="0" presId="urn:microsoft.com/office/officeart/2016/7/layout/LinearArrowProcessNumbered"/>
    <dgm:cxn modelId="{3638A561-B3DF-2F4B-B563-9FE4DBB222D8}" type="presOf" srcId="{4EDFC043-105D-44CF-BE8E-313242C2D548}" destId="{4812A425-724B-064B-8989-0F18364511A8}" srcOrd="0" destOrd="0" presId="urn:microsoft.com/office/officeart/2016/7/layout/LinearArrowProcessNumbered"/>
    <dgm:cxn modelId="{587BEC67-9D28-C245-824B-4A10813D110B}" type="presOf" srcId="{304570A1-910F-4720-81D7-D603E0E8026C}" destId="{DF13FB9C-1060-C442-9DBD-A050457C80EB}" srcOrd="0" destOrd="0" presId="urn:microsoft.com/office/officeart/2016/7/layout/LinearArrowProcessNumbered"/>
    <dgm:cxn modelId="{0654E583-3116-4C56-B057-4FBD6B4F1216}" srcId="{B3671CDD-1023-4B64-A342-452393E4FC57}" destId="{C7104686-2A96-4879-95BD-3365776FAEFA}" srcOrd="0" destOrd="0" parTransId="{9C2DDCC0-1375-47AC-82BA-46BB969AF5B5}" sibTransId="{C96C2262-4C6A-47DE-9A21-983B0F705B10}"/>
    <dgm:cxn modelId="{8498BC86-79DA-9E45-9974-4B5E2C90A685}" type="presOf" srcId="{C047056C-FFA3-46D2-8C1A-35B492D52C4F}" destId="{79176CAA-327A-9E48-9A37-F4096673C8E9}" srcOrd="0" destOrd="0" presId="urn:microsoft.com/office/officeart/2016/7/layout/LinearArrowProcessNumbered"/>
    <dgm:cxn modelId="{63C1958D-AE1D-491A-B806-59DD0ED1A9F4}" srcId="{B3671CDD-1023-4B64-A342-452393E4FC57}" destId="{9FE4E971-C1D7-4215-B4EF-DA7600019A50}" srcOrd="4" destOrd="0" parTransId="{4FFE9148-3284-4B94-BA7C-525674F00AFB}" sibTransId="{13CB24DD-31CD-4748-9E53-73445655BB60}"/>
    <dgm:cxn modelId="{FC063796-EB01-413D-A8AF-EB6042D124A5}" srcId="{B3671CDD-1023-4B64-A342-452393E4FC57}" destId="{F2DEA803-C609-4011-85B2-125306A5CEB8}" srcOrd="2" destOrd="0" parTransId="{D017EA2C-79F6-4D55-9760-959A8A32D185}" sibTransId="{C047056C-FFA3-46D2-8C1A-35B492D52C4F}"/>
    <dgm:cxn modelId="{080A259E-DBED-804C-9BC1-8D545B820C10}" type="presOf" srcId="{F2DEA803-C609-4011-85B2-125306A5CEB8}" destId="{15F33650-E0FF-B14A-A771-0101AB111141}" srcOrd="0" destOrd="0" presId="urn:microsoft.com/office/officeart/2016/7/layout/LinearArrowProcessNumbered"/>
    <dgm:cxn modelId="{42A721A0-B1EC-044B-BD6E-9A7404D09908}" type="presOf" srcId="{87057D85-4C99-4E75-B051-3F604137415B}" destId="{B6660341-5561-9344-B916-E933F83C0461}" srcOrd="0" destOrd="0" presId="urn:microsoft.com/office/officeart/2016/7/layout/LinearArrowProcessNumbered"/>
    <dgm:cxn modelId="{16AEDBAB-653A-A848-9346-63BD29477348}" type="presOf" srcId="{98B9E226-4602-4765-AA3A-64183142E808}" destId="{56E74995-D533-E64C-8ADD-5EB055519D74}" srcOrd="0" destOrd="0" presId="urn:microsoft.com/office/officeart/2016/7/layout/LinearArrowProcessNumbered"/>
    <dgm:cxn modelId="{D0DC6BBD-F10E-D74E-A733-41CAD1AD3017}" type="presOf" srcId="{B3671CDD-1023-4B64-A342-452393E4FC57}" destId="{9C130FD3-6D76-CD4D-BE05-A9368CF77AF4}" srcOrd="0" destOrd="0" presId="urn:microsoft.com/office/officeart/2016/7/layout/LinearArrowProcessNumbered"/>
    <dgm:cxn modelId="{B2CCE5DA-7F2D-48F7-B4FA-146DEC2375CD}" srcId="{B3671CDD-1023-4B64-A342-452393E4FC57}" destId="{304570A1-910F-4720-81D7-D603E0E8026C}" srcOrd="1" destOrd="0" parTransId="{137BB9DC-EF4B-4B8D-990B-3942A78FB440}" sibTransId="{98B9E226-4602-4765-AA3A-64183142E808}"/>
    <dgm:cxn modelId="{0A4B9FDB-31C7-4BA2-84EF-BBAAFDF91FAE}" srcId="{B3671CDD-1023-4B64-A342-452393E4FC57}" destId="{EEB7E081-9AF8-4E3E-ADCF-B9D0E400B982}" srcOrd="5" destOrd="0" parTransId="{06A1E60C-B29D-4BA4-8012-F6D92BA88E8E}" sibTransId="{87057D85-4C99-4E75-B051-3F604137415B}"/>
    <dgm:cxn modelId="{9BD806DF-86FE-9548-8923-F6978EDF275D}" type="presOf" srcId="{13CB24DD-31CD-4748-9E53-73445655BB60}" destId="{8093389B-9D4E-2D4D-9811-E8341EBD5F84}" srcOrd="0" destOrd="0" presId="urn:microsoft.com/office/officeart/2016/7/layout/LinearArrowProcessNumbered"/>
    <dgm:cxn modelId="{2B2408E1-6399-F441-9BF7-BF4A876C09EB}" type="presOf" srcId="{9FE4E971-C1D7-4215-B4EF-DA7600019A50}" destId="{A6AD8144-7631-2440-9D47-9E8649442A3B}" srcOrd="0" destOrd="0" presId="urn:microsoft.com/office/officeart/2016/7/layout/LinearArrowProcessNumbered"/>
    <dgm:cxn modelId="{F53DADFA-C801-1A4C-AAA4-EA362BC96974}" type="presOf" srcId="{C7104686-2A96-4879-95BD-3365776FAEFA}" destId="{04F8F166-2CAC-9846-8B27-F6326655A848}" srcOrd="0" destOrd="0" presId="urn:microsoft.com/office/officeart/2016/7/layout/LinearArrowProcessNumbered"/>
    <dgm:cxn modelId="{F7F04DCF-89C9-CC4A-A798-DB4CFCF5F525}" type="presParOf" srcId="{9C130FD3-6D76-CD4D-BE05-A9368CF77AF4}" destId="{54DE6701-0012-E241-A730-3E5C632D8CDD}" srcOrd="0" destOrd="0" presId="urn:microsoft.com/office/officeart/2016/7/layout/LinearArrowProcessNumbered"/>
    <dgm:cxn modelId="{3EE6E7CD-BD61-E64E-A8E5-EE3AF74D232F}" type="presParOf" srcId="{54DE6701-0012-E241-A730-3E5C632D8CDD}" destId="{ED4676DC-3A66-6A4B-B7FE-41D5A6379488}" srcOrd="0" destOrd="0" presId="urn:microsoft.com/office/officeart/2016/7/layout/LinearArrowProcessNumbered"/>
    <dgm:cxn modelId="{454AF3F8-91B0-FF44-B05E-2E8A7C3D627E}" type="presParOf" srcId="{54DE6701-0012-E241-A730-3E5C632D8CDD}" destId="{250ADC72-85C8-AD44-B6C5-738E164D16C3}" srcOrd="1" destOrd="0" presId="urn:microsoft.com/office/officeart/2016/7/layout/LinearArrowProcessNumbered"/>
    <dgm:cxn modelId="{9C8A7D81-9DF9-DE4A-9A14-21DE4DE380FD}" type="presParOf" srcId="{250ADC72-85C8-AD44-B6C5-738E164D16C3}" destId="{61030083-AD96-B246-A54E-306DF74567F2}" srcOrd="0" destOrd="0" presId="urn:microsoft.com/office/officeart/2016/7/layout/LinearArrowProcessNumbered"/>
    <dgm:cxn modelId="{1E5D1E8D-7D6B-7E4E-9915-F03CFE4174E1}" type="presParOf" srcId="{250ADC72-85C8-AD44-B6C5-738E164D16C3}" destId="{433FD269-465C-BB44-A8EF-46A9BD43418B}" srcOrd="1" destOrd="0" presId="urn:microsoft.com/office/officeart/2016/7/layout/LinearArrowProcessNumbered"/>
    <dgm:cxn modelId="{7489F293-7C9C-6B43-8257-DEB3BA212982}" type="presParOf" srcId="{250ADC72-85C8-AD44-B6C5-738E164D16C3}" destId="{B7E365A5-DCCE-EE47-B798-82B02239702D}" srcOrd="2" destOrd="0" presId="urn:microsoft.com/office/officeart/2016/7/layout/LinearArrowProcessNumbered"/>
    <dgm:cxn modelId="{24DE4960-E18C-1F42-BEB3-D63DC4894703}" type="presParOf" srcId="{250ADC72-85C8-AD44-B6C5-738E164D16C3}" destId="{B4B4912B-180E-4841-B902-0F819C9BD36A}" srcOrd="3" destOrd="0" presId="urn:microsoft.com/office/officeart/2016/7/layout/LinearArrowProcessNumbered"/>
    <dgm:cxn modelId="{6EB290CB-74CE-CF42-86F2-AC87E245A0E8}" type="presParOf" srcId="{54DE6701-0012-E241-A730-3E5C632D8CDD}" destId="{04F8F166-2CAC-9846-8B27-F6326655A848}" srcOrd="2" destOrd="0" presId="urn:microsoft.com/office/officeart/2016/7/layout/LinearArrowProcessNumbered"/>
    <dgm:cxn modelId="{2A915F96-4BE0-0348-8ECD-041CFD7F9580}" type="presParOf" srcId="{9C130FD3-6D76-CD4D-BE05-A9368CF77AF4}" destId="{33072131-F0EE-A34A-ADC4-76A7BD45ADE4}" srcOrd="1" destOrd="0" presId="urn:microsoft.com/office/officeart/2016/7/layout/LinearArrowProcessNumbered"/>
    <dgm:cxn modelId="{CBAC3D51-1F69-5A41-AC31-63DB8BF3F300}" type="presParOf" srcId="{9C130FD3-6D76-CD4D-BE05-A9368CF77AF4}" destId="{A028FDE5-E6FA-3C41-A848-4138E1131A99}" srcOrd="2" destOrd="0" presId="urn:microsoft.com/office/officeart/2016/7/layout/LinearArrowProcessNumbered"/>
    <dgm:cxn modelId="{7913AB30-EAF6-8A46-9C5F-828B0A752A27}" type="presParOf" srcId="{A028FDE5-E6FA-3C41-A848-4138E1131A99}" destId="{6179D82E-3B88-6942-846B-099BA1AF9F82}" srcOrd="0" destOrd="0" presId="urn:microsoft.com/office/officeart/2016/7/layout/LinearArrowProcessNumbered"/>
    <dgm:cxn modelId="{34562ACF-C627-A74D-8C48-6B84ECDDBE4E}" type="presParOf" srcId="{A028FDE5-E6FA-3C41-A848-4138E1131A99}" destId="{223CB832-52DF-EC48-857A-6F4D720B97A0}" srcOrd="1" destOrd="0" presId="urn:microsoft.com/office/officeart/2016/7/layout/LinearArrowProcessNumbered"/>
    <dgm:cxn modelId="{3BF0B593-DD71-524A-85A5-A207A0F8337B}" type="presParOf" srcId="{223CB832-52DF-EC48-857A-6F4D720B97A0}" destId="{720CFA22-6BCB-E74D-915A-8407DE01359F}" srcOrd="0" destOrd="0" presId="urn:microsoft.com/office/officeart/2016/7/layout/LinearArrowProcessNumbered"/>
    <dgm:cxn modelId="{265C59CA-7EAA-4344-AA0A-C2CE27621496}" type="presParOf" srcId="{223CB832-52DF-EC48-857A-6F4D720B97A0}" destId="{297B7CB3-FAE2-464C-BCF3-918E61F10F79}" srcOrd="1" destOrd="0" presId="urn:microsoft.com/office/officeart/2016/7/layout/LinearArrowProcessNumbered"/>
    <dgm:cxn modelId="{722F3C84-3AD2-D44F-B3A5-F00135391016}" type="presParOf" srcId="{223CB832-52DF-EC48-857A-6F4D720B97A0}" destId="{56E74995-D533-E64C-8ADD-5EB055519D74}" srcOrd="2" destOrd="0" presId="urn:microsoft.com/office/officeart/2016/7/layout/LinearArrowProcessNumbered"/>
    <dgm:cxn modelId="{84A36A4E-8563-EB44-A0E7-77A9816B3DFF}" type="presParOf" srcId="{223CB832-52DF-EC48-857A-6F4D720B97A0}" destId="{2A721068-2A33-354E-B1E8-100A738F05D6}" srcOrd="3" destOrd="0" presId="urn:microsoft.com/office/officeart/2016/7/layout/LinearArrowProcessNumbered"/>
    <dgm:cxn modelId="{61195E71-CF48-E54B-89FA-AF8853A63FF6}" type="presParOf" srcId="{A028FDE5-E6FA-3C41-A848-4138E1131A99}" destId="{DF13FB9C-1060-C442-9DBD-A050457C80EB}" srcOrd="2" destOrd="0" presId="urn:microsoft.com/office/officeart/2016/7/layout/LinearArrowProcessNumbered"/>
    <dgm:cxn modelId="{0F035624-3CB6-614E-A69A-2667652D6E2A}" type="presParOf" srcId="{9C130FD3-6D76-CD4D-BE05-A9368CF77AF4}" destId="{9CD8099E-F7D7-F540-869B-E3BEE2AE25B8}" srcOrd="3" destOrd="0" presId="urn:microsoft.com/office/officeart/2016/7/layout/LinearArrowProcessNumbered"/>
    <dgm:cxn modelId="{CD648FF1-3FC8-6543-94DE-3E4F804AB14F}" type="presParOf" srcId="{9C130FD3-6D76-CD4D-BE05-A9368CF77AF4}" destId="{D13F62C4-CB12-0B4C-B821-E50CE784F4B3}" srcOrd="4" destOrd="0" presId="urn:microsoft.com/office/officeart/2016/7/layout/LinearArrowProcessNumbered"/>
    <dgm:cxn modelId="{E7BD4F50-7D5F-2F49-B25A-5E97AF3718D4}" type="presParOf" srcId="{D13F62C4-CB12-0B4C-B821-E50CE784F4B3}" destId="{0738C56C-69FE-AC42-8034-2D97083B18D8}" srcOrd="0" destOrd="0" presId="urn:microsoft.com/office/officeart/2016/7/layout/LinearArrowProcessNumbered"/>
    <dgm:cxn modelId="{3D90D525-BF31-6B40-9A1F-28811817F484}" type="presParOf" srcId="{D13F62C4-CB12-0B4C-B821-E50CE784F4B3}" destId="{4CA5B5CF-5EAF-964F-BF28-4AE91231F83A}" srcOrd="1" destOrd="0" presId="urn:microsoft.com/office/officeart/2016/7/layout/LinearArrowProcessNumbered"/>
    <dgm:cxn modelId="{3188B71F-9E52-6548-ABBF-7714388BAEAD}" type="presParOf" srcId="{4CA5B5CF-5EAF-964F-BF28-4AE91231F83A}" destId="{ECDD8EF5-53E3-2443-9A95-DC5B56E753D2}" srcOrd="0" destOrd="0" presId="urn:microsoft.com/office/officeart/2016/7/layout/LinearArrowProcessNumbered"/>
    <dgm:cxn modelId="{79A44F82-A797-DE43-ADF1-EA4868CABD79}" type="presParOf" srcId="{4CA5B5CF-5EAF-964F-BF28-4AE91231F83A}" destId="{A2C3A303-C7D6-A845-B88F-AD6BFEF8F87E}" srcOrd="1" destOrd="0" presId="urn:microsoft.com/office/officeart/2016/7/layout/LinearArrowProcessNumbered"/>
    <dgm:cxn modelId="{0542A597-6558-4149-ABFB-D88883159A05}" type="presParOf" srcId="{4CA5B5CF-5EAF-964F-BF28-4AE91231F83A}" destId="{79176CAA-327A-9E48-9A37-F4096673C8E9}" srcOrd="2" destOrd="0" presId="urn:microsoft.com/office/officeart/2016/7/layout/LinearArrowProcessNumbered"/>
    <dgm:cxn modelId="{609C80DE-8151-7044-AFA8-EF01CF2242EA}" type="presParOf" srcId="{4CA5B5CF-5EAF-964F-BF28-4AE91231F83A}" destId="{127277AB-5CBF-C140-A6EB-F6578999FD2C}" srcOrd="3" destOrd="0" presId="urn:microsoft.com/office/officeart/2016/7/layout/LinearArrowProcessNumbered"/>
    <dgm:cxn modelId="{FD7FBE19-6AF8-194F-8CD7-E5E3499CDFAF}" type="presParOf" srcId="{D13F62C4-CB12-0B4C-B821-E50CE784F4B3}" destId="{15F33650-E0FF-B14A-A771-0101AB111141}" srcOrd="2" destOrd="0" presId="urn:microsoft.com/office/officeart/2016/7/layout/LinearArrowProcessNumbered"/>
    <dgm:cxn modelId="{CD6F7B54-4DA9-4D40-83FB-4ABADFAAABCB}" type="presParOf" srcId="{9C130FD3-6D76-CD4D-BE05-A9368CF77AF4}" destId="{1AF2606E-E9E3-5744-A573-7072BE197E2D}" srcOrd="5" destOrd="0" presId="urn:microsoft.com/office/officeart/2016/7/layout/LinearArrowProcessNumbered"/>
    <dgm:cxn modelId="{E54EFCE3-A140-4C4A-A72B-1DCBC188A02A}" type="presParOf" srcId="{9C130FD3-6D76-CD4D-BE05-A9368CF77AF4}" destId="{31049F09-ADEF-A24C-8158-421FE4752659}" srcOrd="6" destOrd="0" presId="urn:microsoft.com/office/officeart/2016/7/layout/LinearArrowProcessNumbered"/>
    <dgm:cxn modelId="{1A8FF4FC-1B49-9040-B6DC-A83DF0B52435}" type="presParOf" srcId="{31049F09-ADEF-A24C-8158-421FE4752659}" destId="{AA1D62AA-E985-A74B-9FA8-9FDA458A1793}" srcOrd="0" destOrd="0" presId="urn:microsoft.com/office/officeart/2016/7/layout/LinearArrowProcessNumbered"/>
    <dgm:cxn modelId="{53CA9041-DABC-AB4A-95D3-A1833BB87FED}" type="presParOf" srcId="{31049F09-ADEF-A24C-8158-421FE4752659}" destId="{86973DCD-F3B0-8C41-9A91-2FE5A2432997}" srcOrd="1" destOrd="0" presId="urn:microsoft.com/office/officeart/2016/7/layout/LinearArrowProcessNumbered"/>
    <dgm:cxn modelId="{9013B772-BF64-7549-A178-0A10C865A13A}" type="presParOf" srcId="{86973DCD-F3B0-8C41-9A91-2FE5A2432997}" destId="{5C0C20CF-FE98-B54F-92A9-957184BD956C}" srcOrd="0" destOrd="0" presId="urn:microsoft.com/office/officeart/2016/7/layout/LinearArrowProcessNumbered"/>
    <dgm:cxn modelId="{B30DE6CB-6AE0-1D46-9264-6D5BCFA3D449}" type="presParOf" srcId="{86973DCD-F3B0-8C41-9A91-2FE5A2432997}" destId="{BCA4CB24-76FB-374A-8CE3-15D95F0B4F7A}" srcOrd="1" destOrd="0" presId="urn:microsoft.com/office/officeart/2016/7/layout/LinearArrowProcessNumbered"/>
    <dgm:cxn modelId="{984BF353-67E7-7B42-BC9D-D1C44F27B53C}" type="presParOf" srcId="{86973DCD-F3B0-8C41-9A91-2FE5A2432997}" destId="{BF21DE36-03E4-C947-8797-54F90A28B321}" srcOrd="2" destOrd="0" presId="urn:microsoft.com/office/officeart/2016/7/layout/LinearArrowProcessNumbered"/>
    <dgm:cxn modelId="{C602BA1B-799A-5941-88E0-52E0F880C9B9}" type="presParOf" srcId="{86973DCD-F3B0-8C41-9A91-2FE5A2432997}" destId="{96EE15F5-165A-7142-9855-751962CA7531}" srcOrd="3" destOrd="0" presId="urn:microsoft.com/office/officeart/2016/7/layout/LinearArrowProcessNumbered"/>
    <dgm:cxn modelId="{A9A930F4-CC7F-A44F-B730-715DA98B137E}" type="presParOf" srcId="{31049F09-ADEF-A24C-8158-421FE4752659}" destId="{FF3A54AC-AFDE-384A-B35B-1B18AD5450D7}" srcOrd="2" destOrd="0" presId="urn:microsoft.com/office/officeart/2016/7/layout/LinearArrowProcessNumbered"/>
    <dgm:cxn modelId="{2B0F8023-2586-E44E-8590-FA75CD675C7F}" type="presParOf" srcId="{9C130FD3-6D76-CD4D-BE05-A9368CF77AF4}" destId="{D7E27AAF-1C07-0340-81A1-1F683F56133B}" srcOrd="7" destOrd="0" presId="urn:microsoft.com/office/officeart/2016/7/layout/LinearArrowProcessNumbered"/>
    <dgm:cxn modelId="{D2F9105A-3863-1645-A9B4-3F8425171F45}" type="presParOf" srcId="{9C130FD3-6D76-CD4D-BE05-A9368CF77AF4}" destId="{6088BA44-CD6A-9142-B3CB-7BFE638F2095}" srcOrd="8" destOrd="0" presId="urn:microsoft.com/office/officeart/2016/7/layout/LinearArrowProcessNumbered"/>
    <dgm:cxn modelId="{7980F78C-DC42-864A-B24E-F2F5889A952D}" type="presParOf" srcId="{6088BA44-CD6A-9142-B3CB-7BFE638F2095}" destId="{3467157B-7B1F-4749-B3FA-E65765D41F84}" srcOrd="0" destOrd="0" presId="urn:microsoft.com/office/officeart/2016/7/layout/LinearArrowProcessNumbered"/>
    <dgm:cxn modelId="{7FE2F7F7-90B4-A042-BF5D-ACDDC3412A18}" type="presParOf" srcId="{6088BA44-CD6A-9142-B3CB-7BFE638F2095}" destId="{62857930-5DAA-8C4D-BD66-303222F29142}" srcOrd="1" destOrd="0" presId="urn:microsoft.com/office/officeart/2016/7/layout/LinearArrowProcessNumbered"/>
    <dgm:cxn modelId="{B73D5E9B-2C7F-2748-A27F-1ECC1C1C04EB}" type="presParOf" srcId="{62857930-5DAA-8C4D-BD66-303222F29142}" destId="{963081D9-CE21-4143-92A4-D0A41968D216}" srcOrd="0" destOrd="0" presId="urn:microsoft.com/office/officeart/2016/7/layout/LinearArrowProcessNumbered"/>
    <dgm:cxn modelId="{EAED416D-1FA6-874B-84D2-479C81333929}" type="presParOf" srcId="{62857930-5DAA-8C4D-BD66-303222F29142}" destId="{D87B22EA-A059-BD4B-BB56-0E8DB0BD855B}" srcOrd="1" destOrd="0" presId="urn:microsoft.com/office/officeart/2016/7/layout/LinearArrowProcessNumbered"/>
    <dgm:cxn modelId="{11465397-5B5B-E748-8639-B418A608B13D}" type="presParOf" srcId="{62857930-5DAA-8C4D-BD66-303222F29142}" destId="{8093389B-9D4E-2D4D-9811-E8341EBD5F84}" srcOrd="2" destOrd="0" presId="urn:microsoft.com/office/officeart/2016/7/layout/LinearArrowProcessNumbered"/>
    <dgm:cxn modelId="{3B64ED5A-34B2-8346-B192-BC94D067CD1D}" type="presParOf" srcId="{62857930-5DAA-8C4D-BD66-303222F29142}" destId="{4E5CC965-A479-D840-9BE7-E1DFF83FD891}" srcOrd="3" destOrd="0" presId="urn:microsoft.com/office/officeart/2016/7/layout/LinearArrowProcessNumbered"/>
    <dgm:cxn modelId="{1A5792D2-91E8-DC40-A978-E701EA1DAABB}" type="presParOf" srcId="{6088BA44-CD6A-9142-B3CB-7BFE638F2095}" destId="{A6AD8144-7631-2440-9D47-9E8649442A3B}" srcOrd="2" destOrd="0" presId="urn:microsoft.com/office/officeart/2016/7/layout/LinearArrowProcessNumbered"/>
    <dgm:cxn modelId="{F439A1E2-919C-B14F-8002-BA2CBC4B91E6}" type="presParOf" srcId="{9C130FD3-6D76-CD4D-BE05-A9368CF77AF4}" destId="{4989C97C-D98A-CC45-A846-53E3639C03ED}" srcOrd="9" destOrd="0" presId="urn:microsoft.com/office/officeart/2016/7/layout/LinearArrowProcessNumbered"/>
    <dgm:cxn modelId="{98FB4B5F-5018-DC48-9665-2868CA1B7A20}" type="presParOf" srcId="{9C130FD3-6D76-CD4D-BE05-A9368CF77AF4}" destId="{F8742EB6-89C6-E44C-A42F-EEF48AC7F1DB}" srcOrd="10" destOrd="0" presId="urn:microsoft.com/office/officeart/2016/7/layout/LinearArrowProcessNumbered"/>
    <dgm:cxn modelId="{F195D4C3-E645-F44C-B87E-F5F507DB3A79}" type="presParOf" srcId="{F8742EB6-89C6-E44C-A42F-EEF48AC7F1DB}" destId="{B1810567-28C0-D346-BC0A-E379345887D0}" srcOrd="0" destOrd="0" presId="urn:microsoft.com/office/officeart/2016/7/layout/LinearArrowProcessNumbered"/>
    <dgm:cxn modelId="{41DF65B5-54AA-0942-81A2-FB574BE3C505}" type="presParOf" srcId="{F8742EB6-89C6-E44C-A42F-EEF48AC7F1DB}" destId="{258631F0-7647-1E44-AA19-49C312A45340}" srcOrd="1" destOrd="0" presId="urn:microsoft.com/office/officeart/2016/7/layout/LinearArrowProcessNumbered"/>
    <dgm:cxn modelId="{B39FBE43-1DA7-0D4B-B264-C5932F1EA628}" type="presParOf" srcId="{258631F0-7647-1E44-AA19-49C312A45340}" destId="{92F7FE0B-013C-4F46-8895-F9A745476F5C}" srcOrd="0" destOrd="0" presId="urn:microsoft.com/office/officeart/2016/7/layout/LinearArrowProcessNumbered"/>
    <dgm:cxn modelId="{237EBA75-9594-A444-A3B9-9E06E6655118}" type="presParOf" srcId="{258631F0-7647-1E44-AA19-49C312A45340}" destId="{B458471E-F1AD-7545-A549-3A09C3CFF7D4}" srcOrd="1" destOrd="0" presId="urn:microsoft.com/office/officeart/2016/7/layout/LinearArrowProcessNumbered"/>
    <dgm:cxn modelId="{62E95699-71B8-5041-BCF2-CCDC18E4C5F6}" type="presParOf" srcId="{258631F0-7647-1E44-AA19-49C312A45340}" destId="{B6660341-5561-9344-B916-E933F83C0461}" srcOrd="2" destOrd="0" presId="urn:microsoft.com/office/officeart/2016/7/layout/LinearArrowProcessNumbered"/>
    <dgm:cxn modelId="{EEF8B04F-004F-A24A-AEB9-23682C2CB8CA}" type="presParOf" srcId="{258631F0-7647-1E44-AA19-49C312A45340}" destId="{76204FE6-B342-BB4D-BEAA-C2D47A26A761}" srcOrd="3" destOrd="0" presId="urn:microsoft.com/office/officeart/2016/7/layout/LinearArrowProcessNumbered"/>
    <dgm:cxn modelId="{342738FE-46CD-9447-975C-0F8FAE99C094}" type="presParOf" srcId="{F8742EB6-89C6-E44C-A42F-EEF48AC7F1DB}" destId="{5EF68864-F1AD-6947-8840-2886BFBBB575}" srcOrd="2" destOrd="0" presId="urn:microsoft.com/office/officeart/2016/7/layout/LinearArrowProcessNumbered"/>
    <dgm:cxn modelId="{6DCF8997-1784-514B-AA5B-C3C4FEC82701}" type="presParOf" srcId="{9C130FD3-6D76-CD4D-BE05-A9368CF77AF4}" destId="{8E0E04F5-79DB-D741-AE79-8A7354A904D9}" srcOrd="11" destOrd="0" presId="urn:microsoft.com/office/officeart/2016/7/layout/LinearArrowProcessNumbered"/>
    <dgm:cxn modelId="{E3062349-A818-6749-B0B6-36C3D739C13D}" type="presParOf" srcId="{9C130FD3-6D76-CD4D-BE05-A9368CF77AF4}" destId="{D7DE5129-8C38-114C-BEBA-806058FA3243}" srcOrd="12" destOrd="0" presId="urn:microsoft.com/office/officeart/2016/7/layout/LinearArrowProcessNumbered"/>
    <dgm:cxn modelId="{08FC8ADF-0437-E54C-9CF1-77E94A6294B1}" type="presParOf" srcId="{D7DE5129-8C38-114C-BEBA-806058FA3243}" destId="{98F4657B-7FB4-D04D-BA29-C9B8D8E4E252}" srcOrd="0" destOrd="0" presId="urn:microsoft.com/office/officeart/2016/7/layout/LinearArrowProcessNumbered"/>
    <dgm:cxn modelId="{8517ACAA-8564-8144-B190-9AF52D8E8218}" type="presParOf" srcId="{D7DE5129-8C38-114C-BEBA-806058FA3243}" destId="{659E3B41-8E7D-C746-903B-B4D954A0BE9E}" srcOrd="1" destOrd="0" presId="urn:microsoft.com/office/officeart/2016/7/layout/LinearArrowProcessNumbered"/>
    <dgm:cxn modelId="{5B315544-AAEF-E44E-AD1F-A6B96DDE004F}" type="presParOf" srcId="{659E3B41-8E7D-C746-903B-B4D954A0BE9E}" destId="{505219FC-1013-6B48-8B94-8AA31138E341}" srcOrd="0" destOrd="0" presId="urn:microsoft.com/office/officeart/2016/7/layout/LinearArrowProcessNumbered"/>
    <dgm:cxn modelId="{6E1A5592-4BAE-7043-83AA-1BFDEAC1D364}" type="presParOf" srcId="{659E3B41-8E7D-C746-903B-B4D954A0BE9E}" destId="{28265906-DBBE-7840-ACDA-13057D4C3C3F}" srcOrd="1" destOrd="0" presId="urn:microsoft.com/office/officeart/2016/7/layout/LinearArrowProcessNumbered"/>
    <dgm:cxn modelId="{D8D2C364-2BDB-B64D-B958-2B9B22ED24EB}" type="presParOf" srcId="{659E3B41-8E7D-C746-903B-B4D954A0BE9E}" destId="{E41E3032-426B-9443-9EBF-0BD6312A4DCB}" srcOrd="2" destOrd="0" presId="urn:microsoft.com/office/officeart/2016/7/layout/LinearArrowProcessNumbered"/>
    <dgm:cxn modelId="{F617FD38-BBA8-114D-99C2-85CB22CD479C}" type="presParOf" srcId="{659E3B41-8E7D-C746-903B-B4D954A0BE9E}" destId="{2AB6E705-4B56-3349-8BB4-C093F893B9C3}" srcOrd="3" destOrd="0" presId="urn:microsoft.com/office/officeart/2016/7/layout/LinearArrowProcessNumbered"/>
    <dgm:cxn modelId="{64BA08E5-7D63-E443-AEF4-96701C5ECF30}" type="presParOf" srcId="{D7DE5129-8C38-114C-BEBA-806058FA3243}" destId="{EE473E3B-268F-9842-B834-9E65B3AB31C0}" srcOrd="2" destOrd="0" presId="urn:microsoft.com/office/officeart/2016/7/layout/LinearArrowProcessNumbered"/>
    <dgm:cxn modelId="{8451C426-A5B3-8440-8E41-DD19B83D7B77}" type="presParOf" srcId="{9C130FD3-6D76-CD4D-BE05-A9368CF77AF4}" destId="{154CD665-CEF1-3D40-B1C6-0308295B6FA7}" srcOrd="13" destOrd="0" presId="urn:microsoft.com/office/officeart/2016/7/layout/LinearArrowProcessNumbered"/>
    <dgm:cxn modelId="{A19F4438-1CA2-404C-A3EE-2882A35055ED}" type="presParOf" srcId="{9C130FD3-6D76-CD4D-BE05-A9368CF77AF4}" destId="{7C71C619-AE78-FF44-BA19-E9AAB596C418}" srcOrd="14" destOrd="0" presId="urn:microsoft.com/office/officeart/2016/7/layout/LinearArrowProcessNumbered"/>
    <dgm:cxn modelId="{666511F2-2B7B-754F-8A44-E65D01BC83FD}" type="presParOf" srcId="{7C71C619-AE78-FF44-BA19-E9AAB596C418}" destId="{0C55F9C2-BD94-BF40-9240-E3E6F912B609}" srcOrd="0" destOrd="0" presId="urn:microsoft.com/office/officeart/2016/7/layout/LinearArrowProcessNumbered"/>
    <dgm:cxn modelId="{E692E646-5D83-C84B-B008-D20E76E46017}" type="presParOf" srcId="{7C71C619-AE78-FF44-BA19-E9AAB596C418}" destId="{B2890CD1-0F7F-C94B-8B49-0F18FF933B09}" srcOrd="1" destOrd="0" presId="urn:microsoft.com/office/officeart/2016/7/layout/LinearArrowProcessNumbered"/>
    <dgm:cxn modelId="{F26A86E4-D645-6F4B-906E-BF6829E1F240}" type="presParOf" srcId="{B2890CD1-0F7F-C94B-8B49-0F18FF933B09}" destId="{56D91293-833D-0E4E-B27E-711AA80907CA}" srcOrd="0" destOrd="0" presId="urn:microsoft.com/office/officeart/2016/7/layout/LinearArrowProcessNumbered"/>
    <dgm:cxn modelId="{4C8F029C-E1A3-0E49-8DFD-A435A9D21E54}" type="presParOf" srcId="{B2890CD1-0F7F-C94B-8B49-0F18FF933B09}" destId="{6791280F-58D2-6442-8158-20BCAD50A971}" srcOrd="1" destOrd="0" presId="urn:microsoft.com/office/officeart/2016/7/layout/LinearArrowProcessNumbered"/>
    <dgm:cxn modelId="{73B0095A-13A5-1840-A690-0540CB3E005B}" type="presParOf" srcId="{B2890CD1-0F7F-C94B-8B49-0F18FF933B09}" destId="{4812A425-724B-064B-8989-0F18364511A8}" srcOrd="2" destOrd="0" presId="urn:microsoft.com/office/officeart/2016/7/layout/LinearArrowProcessNumbered"/>
    <dgm:cxn modelId="{486ED9F2-B519-9046-B9EE-94C70263A388}" type="presParOf" srcId="{B2890CD1-0F7F-C94B-8B49-0F18FF933B09}" destId="{5E1C25E8-4CCC-5745-98D0-1A9CF58E8D04}" srcOrd="3" destOrd="0" presId="urn:microsoft.com/office/officeart/2016/7/layout/LinearArrowProcessNumbered"/>
    <dgm:cxn modelId="{4F7958AF-0EC1-4046-A464-F95948FF00B7}" type="presParOf" srcId="{7C71C619-AE78-FF44-BA19-E9AAB596C418}" destId="{1C5AE758-493D-1A45-951E-B7BBC217B1FB}" srcOrd="2" destOrd="0" presId="urn:microsoft.com/office/officeart/2016/7/layout/LinearArrow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26F9367-E295-4850-AE12-04B3E57D3469}" type="doc">
      <dgm:prSet loTypeId="urn:microsoft.com/office/officeart/2005/8/layout/hierarchy1" loCatId="hierarchy" qsTypeId="urn:microsoft.com/office/officeart/2005/8/quickstyle/simple2" qsCatId="simple" csTypeId="urn:microsoft.com/office/officeart/2005/8/colors/accent1_2" csCatId="accent1" phldr="1"/>
      <dgm:spPr/>
      <dgm:t>
        <a:bodyPr/>
        <a:lstStyle/>
        <a:p>
          <a:endParaRPr lang="en-US"/>
        </a:p>
      </dgm:t>
    </dgm:pt>
    <dgm:pt modelId="{EE9AC753-E983-4F84-A25F-5DE1539E308F}">
      <dgm:prSet custT="1"/>
      <dgm:spPr/>
      <dgm:t>
        <a:bodyPr/>
        <a:lstStyle/>
        <a:p>
          <a:r>
            <a:rPr lang="en-US" sz="1200" b="0" i="0" dirty="0"/>
            <a:t>If utilities are not included in the rent but are the responsibility of the resident, a utility allowance for reasonable utility consumption must be subtracted from the rent</a:t>
          </a:r>
          <a:endParaRPr lang="en-US" sz="1200" dirty="0"/>
        </a:p>
      </dgm:t>
    </dgm:pt>
    <dgm:pt modelId="{F0CFD971-7EEC-44D5-B1EA-6E1E511B4A3B}" type="parTrans" cxnId="{FBCFEA30-E13B-485B-B7FB-FDD4C174BB95}">
      <dgm:prSet/>
      <dgm:spPr/>
      <dgm:t>
        <a:bodyPr/>
        <a:lstStyle/>
        <a:p>
          <a:endParaRPr lang="en-US"/>
        </a:p>
      </dgm:t>
    </dgm:pt>
    <dgm:pt modelId="{196C48BD-BBEF-4C92-B7ED-98C5A7F9D5B2}" type="sibTrans" cxnId="{FBCFEA30-E13B-485B-B7FB-FDD4C174BB95}">
      <dgm:prSet/>
      <dgm:spPr/>
      <dgm:t>
        <a:bodyPr/>
        <a:lstStyle/>
        <a:p>
          <a:endParaRPr lang="en-US"/>
        </a:p>
      </dgm:t>
    </dgm:pt>
    <dgm:pt modelId="{1A2F57BC-9413-49B5-AF57-C243346AE7E1}">
      <dgm:prSet/>
      <dgm:spPr/>
      <dgm:t>
        <a:bodyPr/>
        <a:lstStyle/>
        <a:p>
          <a:r>
            <a:rPr lang="en-US" b="0" i="0" dirty="0"/>
            <a:t>If the cost of utilities is less than the permitted monthly rental amount, the amount of rent must be reduced by the cost of utilities.</a:t>
          </a:r>
          <a:endParaRPr lang="en-US" dirty="0"/>
        </a:p>
      </dgm:t>
    </dgm:pt>
    <dgm:pt modelId="{B9657071-CA57-4B79-98B0-3AAB032C93E6}" type="parTrans" cxnId="{7A1A3B12-B8E4-48C9-BC64-DB36C2B37587}">
      <dgm:prSet/>
      <dgm:spPr/>
      <dgm:t>
        <a:bodyPr/>
        <a:lstStyle/>
        <a:p>
          <a:endParaRPr lang="en-US"/>
        </a:p>
      </dgm:t>
    </dgm:pt>
    <dgm:pt modelId="{B0F0CBA0-4892-4F0C-B553-0844120DA44D}" type="sibTrans" cxnId="{7A1A3B12-B8E4-48C9-BC64-DB36C2B37587}">
      <dgm:prSet/>
      <dgm:spPr/>
      <dgm:t>
        <a:bodyPr/>
        <a:lstStyle/>
        <a:p>
          <a:endParaRPr lang="en-US"/>
        </a:p>
      </dgm:t>
    </dgm:pt>
    <dgm:pt modelId="{158C55A0-CD09-4E9F-9B9A-1ACD55D279DA}">
      <dgm:prSet/>
      <dgm:spPr/>
      <dgm:t>
        <a:bodyPr/>
        <a:lstStyle/>
        <a:p>
          <a:r>
            <a:rPr lang="en-US" b="0" i="0"/>
            <a:t>If the cost of utilities is greater than the permitted monthly rental amount, the household should receive a utilities reimbursement (</a:t>
          </a:r>
          <a:r>
            <a:rPr lang="en-US" b="1" i="0">
              <a:hlinkClick xmlns:r="http://schemas.openxmlformats.org/officeDocument/2006/relationships" r:id="rId1"/>
            </a:rPr>
            <a:t>View Notice CPD-17-11 for more information</a:t>
          </a:r>
          <a:r>
            <a:rPr lang="en-US" b="0" i="0"/>
            <a:t>).</a:t>
          </a:r>
          <a:endParaRPr lang="en-US"/>
        </a:p>
      </dgm:t>
    </dgm:pt>
    <dgm:pt modelId="{0FFDEF93-8C30-4047-A8CB-10A0E92589D9}" type="parTrans" cxnId="{B94A8C5C-92E7-4D1F-A850-079D062D3A6C}">
      <dgm:prSet/>
      <dgm:spPr/>
      <dgm:t>
        <a:bodyPr/>
        <a:lstStyle/>
        <a:p>
          <a:endParaRPr lang="en-US"/>
        </a:p>
      </dgm:t>
    </dgm:pt>
    <dgm:pt modelId="{F0FCAEF9-ADD8-4125-9DF2-39ECDA947FFE}" type="sibTrans" cxnId="{B94A8C5C-92E7-4D1F-A850-079D062D3A6C}">
      <dgm:prSet/>
      <dgm:spPr/>
      <dgm:t>
        <a:bodyPr/>
        <a:lstStyle/>
        <a:p>
          <a:endParaRPr lang="en-US"/>
        </a:p>
      </dgm:t>
    </dgm:pt>
    <dgm:pt modelId="{42C8BF06-088B-8E4B-972D-1845E4177A22}" type="pres">
      <dgm:prSet presAssocID="{726F9367-E295-4850-AE12-04B3E57D3469}" presName="hierChild1" presStyleCnt="0">
        <dgm:presLayoutVars>
          <dgm:chPref val="1"/>
          <dgm:dir/>
          <dgm:animOne val="branch"/>
          <dgm:animLvl val="lvl"/>
          <dgm:resizeHandles/>
        </dgm:presLayoutVars>
      </dgm:prSet>
      <dgm:spPr/>
    </dgm:pt>
    <dgm:pt modelId="{F92F3DAB-041D-8141-81A2-C7F8FA78BD3E}" type="pres">
      <dgm:prSet presAssocID="{EE9AC753-E983-4F84-A25F-5DE1539E308F}" presName="hierRoot1" presStyleCnt="0"/>
      <dgm:spPr/>
    </dgm:pt>
    <dgm:pt modelId="{AC13D3E4-246A-7241-BC21-FA4A77BD0719}" type="pres">
      <dgm:prSet presAssocID="{EE9AC753-E983-4F84-A25F-5DE1539E308F}" presName="composite" presStyleCnt="0"/>
      <dgm:spPr/>
    </dgm:pt>
    <dgm:pt modelId="{CCDEB4F1-2387-184E-85A6-B9A49DA6AAF2}" type="pres">
      <dgm:prSet presAssocID="{EE9AC753-E983-4F84-A25F-5DE1539E308F}" presName="background" presStyleLbl="node0" presStyleIdx="0" presStyleCnt="3"/>
      <dgm:spPr/>
    </dgm:pt>
    <dgm:pt modelId="{85E585B9-A2D6-EA47-B30C-5C5A2F811D9F}" type="pres">
      <dgm:prSet presAssocID="{EE9AC753-E983-4F84-A25F-5DE1539E308F}" presName="text" presStyleLbl="fgAcc0" presStyleIdx="0" presStyleCnt="3">
        <dgm:presLayoutVars>
          <dgm:chPref val="3"/>
        </dgm:presLayoutVars>
      </dgm:prSet>
      <dgm:spPr/>
    </dgm:pt>
    <dgm:pt modelId="{F673D517-BA07-0D4C-8C0E-D13B798F74ED}" type="pres">
      <dgm:prSet presAssocID="{EE9AC753-E983-4F84-A25F-5DE1539E308F}" presName="hierChild2" presStyleCnt="0"/>
      <dgm:spPr/>
    </dgm:pt>
    <dgm:pt modelId="{747702C9-9C52-D445-A359-A671B6006893}" type="pres">
      <dgm:prSet presAssocID="{1A2F57BC-9413-49B5-AF57-C243346AE7E1}" presName="hierRoot1" presStyleCnt="0"/>
      <dgm:spPr/>
    </dgm:pt>
    <dgm:pt modelId="{9F77DC47-3B5B-A349-A940-B4719E09E8EA}" type="pres">
      <dgm:prSet presAssocID="{1A2F57BC-9413-49B5-AF57-C243346AE7E1}" presName="composite" presStyleCnt="0"/>
      <dgm:spPr/>
    </dgm:pt>
    <dgm:pt modelId="{5CB997D5-817D-BA45-A14B-45BECAAB85AF}" type="pres">
      <dgm:prSet presAssocID="{1A2F57BC-9413-49B5-AF57-C243346AE7E1}" presName="background" presStyleLbl="node0" presStyleIdx="1" presStyleCnt="3"/>
      <dgm:spPr/>
    </dgm:pt>
    <dgm:pt modelId="{933F358C-8B61-974A-9CCB-7ADFF5F23345}" type="pres">
      <dgm:prSet presAssocID="{1A2F57BC-9413-49B5-AF57-C243346AE7E1}" presName="text" presStyleLbl="fgAcc0" presStyleIdx="1" presStyleCnt="3">
        <dgm:presLayoutVars>
          <dgm:chPref val="3"/>
        </dgm:presLayoutVars>
      </dgm:prSet>
      <dgm:spPr/>
    </dgm:pt>
    <dgm:pt modelId="{39460EF7-6B1E-EE44-9990-CA2E10DBA07D}" type="pres">
      <dgm:prSet presAssocID="{1A2F57BC-9413-49B5-AF57-C243346AE7E1}" presName="hierChild2" presStyleCnt="0"/>
      <dgm:spPr/>
    </dgm:pt>
    <dgm:pt modelId="{7032CD3B-E3C7-2043-99D3-CC4F919A0634}" type="pres">
      <dgm:prSet presAssocID="{158C55A0-CD09-4E9F-9B9A-1ACD55D279DA}" presName="hierRoot1" presStyleCnt="0"/>
      <dgm:spPr/>
    </dgm:pt>
    <dgm:pt modelId="{56182B08-F0E5-1542-9E80-90F063BEB048}" type="pres">
      <dgm:prSet presAssocID="{158C55A0-CD09-4E9F-9B9A-1ACD55D279DA}" presName="composite" presStyleCnt="0"/>
      <dgm:spPr/>
    </dgm:pt>
    <dgm:pt modelId="{D42FAE43-5B8B-0E45-889D-0FE4D20486C3}" type="pres">
      <dgm:prSet presAssocID="{158C55A0-CD09-4E9F-9B9A-1ACD55D279DA}" presName="background" presStyleLbl="node0" presStyleIdx="2" presStyleCnt="3"/>
      <dgm:spPr/>
    </dgm:pt>
    <dgm:pt modelId="{5C254E78-C10B-7243-9725-63EC94812C88}" type="pres">
      <dgm:prSet presAssocID="{158C55A0-CD09-4E9F-9B9A-1ACD55D279DA}" presName="text" presStyleLbl="fgAcc0" presStyleIdx="2" presStyleCnt="3">
        <dgm:presLayoutVars>
          <dgm:chPref val="3"/>
        </dgm:presLayoutVars>
      </dgm:prSet>
      <dgm:spPr/>
    </dgm:pt>
    <dgm:pt modelId="{719172B1-A49A-B147-925B-8571A5CEFF9B}" type="pres">
      <dgm:prSet presAssocID="{158C55A0-CD09-4E9F-9B9A-1ACD55D279DA}" presName="hierChild2" presStyleCnt="0"/>
      <dgm:spPr/>
    </dgm:pt>
  </dgm:ptLst>
  <dgm:cxnLst>
    <dgm:cxn modelId="{7A1A3B12-B8E4-48C9-BC64-DB36C2B37587}" srcId="{726F9367-E295-4850-AE12-04B3E57D3469}" destId="{1A2F57BC-9413-49B5-AF57-C243346AE7E1}" srcOrd="1" destOrd="0" parTransId="{B9657071-CA57-4B79-98B0-3AAB032C93E6}" sibTransId="{B0F0CBA0-4892-4F0C-B553-0844120DA44D}"/>
    <dgm:cxn modelId="{FBCFEA30-E13B-485B-B7FB-FDD4C174BB95}" srcId="{726F9367-E295-4850-AE12-04B3E57D3469}" destId="{EE9AC753-E983-4F84-A25F-5DE1539E308F}" srcOrd="0" destOrd="0" parTransId="{F0CFD971-7EEC-44D5-B1EA-6E1E511B4A3B}" sibTransId="{196C48BD-BBEF-4C92-B7ED-98C5A7F9D5B2}"/>
    <dgm:cxn modelId="{417C4141-FDA4-6240-8566-655CA60E7B23}" type="presOf" srcId="{EE9AC753-E983-4F84-A25F-5DE1539E308F}" destId="{85E585B9-A2D6-EA47-B30C-5C5A2F811D9F}" srcOrd="0" destOrd="0" presId="urn:microsoft.com/office/officeart/2005/8/layout/hierarchy1"/>
    <dgm:cxn modelId="{B94A8C5C-92E7-4D1F-A850-079D062D3A6C}" srcId="{726F9367-E295-4850-AE12-04B3E57D3469}" destId="{158C55A0-CD09-4E9F-9B9A-1ACD55D279DA}" srcOrd="2" destOrd="0" parTransId="{0FFDEF93-8C30-4047-A8CB-10A0E92589D9}" sibTransId="{F0FCAEF9-ADD8-4125-9DF2-39ECDA947FFE}"/>
    <dgm:cxn modelId="{17C97770-7644-F647-8621-CCFA9BF3D3F8}" type="presOf" srcId="{158C55A0-CD09-4E9F-9B9A-1ACD55D279DA}" destId="{5C254E78-C10B-7243-9725-63EC94812C88}" srcOrd="0" destOrd="0" presId="urn:microsoft.com/office/officeart/2005/8/layout/hierarchy1"/>
    <dgm:cxn modelId="{BE096AC1-4348-B14D-8E35-74D08D00B515}" type="presOf" srcId="{726F9367-E295-4850-AE12-04B3E57D3469}" destId="{42C8BF06-088B-8E4B-972D-1845E4177A22}" srcOrd="0" destOrd="0" presId="urn:microsoft.com/office/officeart/2005/8/layout/hierarchy1"/>
    <dgm:cxn modelId="{46E51FFE-758F-2D44-AD21-3D9899BF5B89}" type="presOf" srcId="{1A2F57BC-9413-49B5-AF57-C243346AE7E1}" destId="{933F358C-8B61-974A-9CCB-7ADFF5F23345}" srcOrd="0" destOrd="0" presId="urn:microsoft.com/office/officeart/2005/8/layout/hierarchy1"/>
    <dgm:cxn modelId="{0AE219DF-7CB9-9F41-82CA-8500E9133085}" type="presParOf" srcId="{42C8BF06-088B-8E4B-972D-1845E4177A22}" destId="{F92F3DAB-041D-8141-81A2-C7F8FA78BD3E}" srcOrd="0" destOrd="0" presId="urn:microsoft.com/office/officeart/2005/8/layout/hierarchy1"/>
    <dgm:cxn modelId="{5A7CCE9C-F9EE-9C4C-B991-094F3DD6D5B0}" type="presParOf" srcId="{F92F3DAB-041D-8141-81A2-C7F8FA78BD3E}" destId="{AC13D3E4-246A-7241-BC21-FA4A77BD0719}" srcOrd="0" destOrd="0" presId="urn:microsoft.com/office/officeart/2005/8/layout/hierarchy1"/>
    <dgm:cxn modelId="{232BD92E-3F2E-3A44-96B3-17CAC5691DFA}" type="presParOf" srcId="{AC13D3E4-246A-7241-BC21-FA4A77BD0719}" destId="{CCDEB4F1-2387-184E-85A6-B9A49DA6AAF2}" srcOrd="0" destOrd="0" presId="urn:microsoft.com/office/officeart/2005/8/layout/hierarchy1"/>
    <dgm:cxn modelId="{FDFE2155-5B3F-D248-8290-1A1F5778DED3}" type="presParOf" srcId="{AC13D3E4-246A-7241-BC21-FA4A77BD0719}" destId="{85E585B9-A2D6-EA47-B30C-5C5A2F811D9F}" srcOrd="1" destOrd="0" presId="urn:microsoft.com/office/officeart/2005/8/layout/hierarchy1"/>
    <dgm:cxn modelId="{DAE604CA-3C0B-3540-AF89-29735F35AB37}" type="presParOf" srcId="{F92F3DAB-041D-8141-81A2-C7F8FA78BD3E}" destId="{F673D517-BA07-0D4C-8C0E-D13B798F74ED}" srcOrd="1" destOrd="0" presId="urn:microsoft.com/office/officeart/2005/8/layout/hierarchy1"/>
    <dgm:cxn modelId="{88F4E60D-0F25-C649-AE16-6E62EC2C5099}" type="presParOf" srcId="{42C8BF06-088B-8E4B-972D-1845E4177A22}" destId="{747702C9-9C52-D445-A359-A671B6006893}" srcOrd="1" destOrd="0" presId="urn:microsoft.com/office/officeart/2005/8/layout/hierarchy1"/>
    <dgm:cxn modelId="{0E84456D-6C3C-3841-B034-73289A8EB03E}" type="presParOf" srcId="{747702C9-9C52-D445-A359-A671B6006893}" destId="{9F77DC47-3B5B-A349-A940-B4719E09E8EA}" srcOrd="0" destOrd="0" presId="urn:microsoft.com/office/officeart/2005/8/layout/hierarchy1"/>
    <dgm:cxn modelId="{795019E6-368D-1F48-A231-8BB230593270}" type="presParOf" srcId="{9F77DC47-3B5B-A349-A940-B4719E09E8EA}" destId="{5CB997D5-817D-BA45-A14B-45BECAAB85AF}" srcOrd="0" destOrd="0" presId="urn:microsoft.com/office/officeart/2005/8/layout/hierarchy1"/>
    <dgm:cxn modelId="{330F2E9C-085D-F441-97CB-E3A47A7F3DF2}" type="presParOf" srcId="{9F77DC47-3B5B-A349-A940-B4719E09E8EA}" destId="{933F358C-8B61-974A-9CCB-7ADFF5F23345}" srcOrd="1" destOrd="0" presId="urn:microsoft.com/office/officeart/2005/8/layout/hierarchy1"/>
    <dgm:cxn modelId="{C4A3B70F-42C0-474A-804E-F6992DB9FB57}" type="presParOf" srcId="{747702C9-9C52-D445-A359-A671B6006893}" destId="{39460EF7-6B1E-EE44-9990-CA2E10DBA07D}" srcOrd="1" destOrd="0" presId="urn:microsoft.com/office/officeart/2005/8/layout/hierarchy1"/>
    <dgm:cxn modelId="{B9CFFAD6-0770-FE46-B780-86B890CD5CFB}" type="presParOf" srcId="{42C8BF06-088B-8E4B-972D-1845E4177A22}" destId="{7032CD3B-E3C7-2043-99D3-CC4F919A0634}" srcOrd="2" destOrd="0" presId="urn:microsoft.com/office/officeart/2005/8/layout/hierarchy1"/>
    <dgm:cxn modelId="{BC30720E-E7F6-4D49-BF2A-C53323C4BDF0}" type="presParOf" srcId="{7032CD3B-E3C7-2043-99D3-CC4F919A0634}" destId="{56182B08-F0E5-1542-9E80-90F063BEB048}" srcOrd="0" destOrd="0" presId="urn:microsoft.com/office/officeart/2005/8/layout/hierarchy1"/>
    <dgm:cxn modelId="{2CFE5772-66CE-294E-8232-F5CBF1E1A998}" type="presParOf" srcId="{56182B08-F0E5-1542-9E80-90F063BEB048}" destId="{D42FAE43-5B8B-0E45-889D-0FE4D20486C3}" srcOrd="0" destOrd="0" presId="urn:microsoft.com/office/officeart/2005/8/layout/hierarchy1"/>
    <dgm:cxn modelId="{0B293D2F-DA85-A34A-88B6-4F0597B03B02}" type="presParOf" srcId="{56182B08-F0E5-1542-9E80-90F063BEB048}" destId="{5C254E78-C10B-7243-9725-63EC94812C88}" srcOrd="1" destOrd="0" presId="urn:microsoft.com/office/officeart/2005/8/layout/hierarchy1"/>
    <dgm:cxn modelId="{3324EB14-8E56-0C41-820F-9A5EE283141D}" type="presParOf" srcId="{7032CD3B-E3C7-2043-99D3-CC4F919A0634}" destId="{719172B1-A49A-B147-925B-8571A5CEFF9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1679EDE-035A-42A8-8EB9-13143649559D}"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03B5AB6A-ED3E-4968-BB42-36B711C25357}">
      <dgm:prSet/>
      <dgm:spPr/>
      <dgm:t>
        <a:bodyPr/>
        <a:lstStyle/>
        <a:p>
          <a:r>
            <a:rPr lang="en-US"/>
            <a:t>At program entry</a:t>
          </a:r>
        </a:p>
      </dgm:t>
    </dgm:pt>
    <dgm:pt modelId="{B2901813-40E5-4231-8F79-C60BD51784AF}" type="parTrans" cxnId="{B4EA0E31-5AC1-4CD1-A417-B1FD64B79210}">
      <dgm:prSet/>
      <dgm:spPr/>
      <dgm:t>
        <a:bodyPr/>
        <a:lstStyle/>
        <a:p>
          <a:endParaRPr lang="en-US"/>
        </a:p>
      </dgm:t>
    </dgm:pt>
    <dgm:pt modelId="{863D1AE3-1325-4D58-9495-153448DBBF1B}" type="sibTrans" cxnId="{B4EA0E31-5AC1-4CD1-A417-B1FD64B79210}">
      <dgm:prSet/>
      <dgm:spPr/>
      <dgm:t>
        <a:bodyPr/>
        <a:lstStyle/>
        <a:p>
          <a:endParaRPr lang="en-US"/>
        </a:p>
      </dgm:t>
    </dgm:pt>
    <dgm:pt modelId="{9203AC4E-2F94-4D65-9397-830FC905D518}">
      <dgm:prSet/>
      <dgm:spPr/>
      <dgm:t>
        <a:bodyPr/>
        <a:lstStyle/>
        <a:p>
          <a:r>
            <a:rPr lang="en-US" dirty="0"/>
            <a:t>On the annual recertification date</a:t>
          </a:r>
        </a:p>
      </dgm:t>
    </dgm:pt>
    <dgm:pt modelId="{0B83154F-A30D-44FB-B9E3-70EDD5DE18D3}" type="parTrans" cxnId="{EAD2FC13-C2F0-4343-B81B-0A261A54E24D}">
      <dgm:prSet/>
      <dgm:spPr/>
      <dgm:t>
        <a:bodyPr/>
        <a:lstStyle/>
        <a:p>
          <a:endParaRPr lang="en-US"/>
        </a:p>
      </dgm:t>
    </dgm:pt>
    <dgm:pt modelId="{27CC25C4-60AE-4B1E-B7B1-A8E271F47D25}" type="sibTrans" cxnId="{EAD2FC13-C2F0-4343-B81B-0A261A54E24D}">
      <dgm:prSet/>
      <dgm:spPr/>
      <dgm:t>
        <a:bodyPr/>
        <a:lstStyle/>
        <a:p>
          <a:endParaRPr lang="en-US"/>
        </a:p>
      </dgm:t>
    </dgm:pt>
    <dgm:pt modelId="{94D02B45-E788-40FA-B7FB-9E87F5507BF0}">
      <dgm:prSet/>
      <dgm:spPr/>
      <dgm:t>
        <a:bodyPr/>
        <a:lstStyle/>
        <a:p>
          <a:r>
            <a:rPr lang="en-US"/>
            <a:t>As needed when there is an income change</a:t>
          </a:r>
        </a:p>
      </dgm:t>
    </dgm:pt>
    <dgm:pt modelId="{2AF3975C-9480-4D33-8F66-FBD8E167E7FD}" type="parTrans" cxnId="{9BD4BA52-CC1B-4A66-9B21-BEA5C3B9386B}">
      <dgm:prSet/>
      <dgm:spPr/>
      <dgm:t>
        <a:bodyPr/>
        <a:lstStyle/>
        <a:p>
          <a:endParaRPr lang="en-US"/>
        </a:p>
      </dgm:t>
    </dgm:pt>
    <dgm:pt modelId="{079F1EFD-9618-4373-8130-3A15F391A8F8}" type="sibTrans" cxnId="{9BD4BA52-CC1B-4A66-9B21-BEA5C3B9386B}">
      <dgm:prSet/>
      <dgm:spPr/>
      <dgm:t>
        <a:bodyPr/>
        <a:lstStyle/>
        <a:p>
          <a:endParaRPr lang="en-US"/>
        </a:p>
      </dgm:t>
    </dgm:pt>
    <dgm:pt modelId="{37CE55A6-64D9-4D7B-9C41-37230083594E}" type="pres">
      <dgm:prSet presAssocID="{61679EDE-035A-42A8-8EB9-13143649559D}" presName="root" presStyleCnt="0">
        <dgm:presLayoutVars>
          <dgm:dir/>
          <dgm:resizeHandles val="exact"/>
        </dgm:presLayoutVars>
      </dgm:prSet>
      <dgm:spPr/>
    </dgm:pt>
    <dgm:pt modelId="{E60D72C3-5476-47FC-869B-A0E19D968F44}" type="pres">
      <dgm:prSet presAssocID="{03B5AB6A-ED3E-4968-BB42-36B711C25357}" presName="compNode" presStyleCnt="0"/>
      <dgm:spPr/>
    </dgm:pt>
    <dgm:pt modelId="{A20C296C-A9C3-4D8C-816D-278BC7CC954A}" type="pres">
      <dgm:prSet presAssocID="{03B5AB6A-ED3E-4968-BB42-36B711C25357}" presName="bgRect" presStyleLbl="bgShp" presStyleIdx="0" presStyleCnt="3"/>
      <dgm:spPr/>
    </dgm:pt>
    <dgm:pt modelId="{177BE760-56A2-447D-9C56-DEDA84DFB64F}" type="pres">
      <dgm:prSet presAssocID="{03B5AB6A-ED3E-4968-BB42-36B711C2535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23F5D0B1-9FD3-4E1D-9B7D-2B5F23630916}" type="pres">
      <dgm:prSet presAssocID="{03B5AB6A-ED3E-4968-BB42-36B711C25357}" presName="spaceRect" presStyleCnt="0"/>
      <dgm:spPr/>
    </dgm:pt>
    <dgm:pt modelId="{A79BD1D6-01CF-4FCB-9B97-99C87C901164}" type="pres">
      <dgm:prSet presAssocID="{03B5AB6A-ED3E-4968-BB42-36B711C25357}" presName="parTx" presStyleLbl="revTx" presStyleIdx="0" presStyleCnt="3">
        <dgm:presLayoutVars>
          <dgm:chMax val="0"/>
          <dgm:chPref val="0"/>
        </dgm:presLayoutVars>
      </dgm:prSet>
      <dgm:spPr/>
    </dgm:pt>
    <dgm:pt modelId="{DFB12403-37C1-4792-BEC3-C6562E165D5F}" type="pres">
      <dgm:prSet presAssocID="{863D1AE3-1325-4D58-9495-153448DBBF1B}" presName="sibTrans" presStyleCnt="0"/>
      <dgm:spPr/>
    </dgm:pt>
    <dgm:pt modelId="{72097C6F-74E8-4160-9A94-14E1634F096F}" type="pres">
      <dgm:prSet presAssocID="{9203AC4E-2F94-4D65-9397-830FC905D518}" presName="compNode" presStyleCnt="0"/>
      <dgm:spPr/>
    </dgm:pt>
    <dgm:pt modelId="{12206ED7-B43C-48C7-B4EC-D53CE38F829B}" type="pres">
      <dgm:prSet presAssocID="{9203AC4E-2F94-4D65-9397-830FC905D518}" presName="bgRect" presStyleLbl="bgShp" presStyleIdx="1" presStyleCnt="3"/>
      <dgm:spPr/>
    </dgm:pt>
    <dgm:pt modelId="{CBE317F4-6FA1-4258-986B-AA91EA05D10A}" type="pres">
      <dgm:prSet presAssocID="{9203AC4E-2F94-4D65-9397-830FC905D51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C9E1FBE7-CAD4-4DEC-A9CB-90DA7057131C}" type="pres">
      <dgm:prSet presAssocID="{9203AC4E-2F94-4D65-9397-830FC905D518}" presName="spaceRect" presStyleCnt="0"/>
      <dgm:spPr/>
    </dgm:pt>
    <dgm:pt modelId="{75CEEDA0-7D1F-4859-ADFF-87636257B793}" type="pres">
      <dgm:prSet presAssocID="{9203AC4E-2F94-4D65-9397-830FC905D518}" presName="parTx" presStyleLbl="revTx" presStyleIdx="1" presStyleCnt="3">
        <dgm:presLayoutVars>
          <dgm:chMax val="0"/>
          <dgm:chPref val="0"/>
        </dgm:presLayoutVars>
      </dgm:prSet>
      <dgm:spPr/>
    </dgm:pt>
    <dgm:pt modelId="{B93EA8AF-1932-454E-9124-F5A938DC69DD}" type="pres">
      <dgm:prSet presAssocID="{27CC25C4-60AE-4B1E-B7B1-A8E271F47D25}" presName="sibTrans" presStyleCnt="0"/>
      <dgm:spPr/>
    </dgm:pt>
    <dgm:pt modelId="{C3A320EA-EB6B-43EC-A647-B6A52589C61B}" type="pres">
      <dgm:prSet presAssocID="{94D02B45-E788-40FA-B7FB-9E87F5507BF0}" presName="compNode" presStyleCnt="0"/>
      <dgm:spPr/>
    </dgm:pt>
    <dgm:pt modelId="{6D4C8BA5-CCF7-4AD6-8027-AC52EE07302E}" type="pres">
      <dgm:prSet presAssocID="{94D02B45-E788-40FA-B7FB-9E87F5507BF0}" presName="bgRect" presStyleLbl="bgShp" presStyleIdx="2" presStyleCnt="3"/>
      <dgm:spPr/>
    </dgm:pt>
    <dgm:pt modelId="{9456BC8D-3F1B-47C4-800F-728D1F0AAD3A}" type="pres">
      <dgm:prSet presAssocID="{94D02B45-E788-40FA-B7FB-9E87F5507BF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oney"/>
        </a:ext>
      </dgm:extLst>
    </dgm:pt>
    <dgm:pt modelId="{F6C64BFA-BADF-4043-B81A-7C6997AB99E5}" type="pres">
      <dgm:prSet presAssocID="{94D02B45-E788-40FA-B7FB-9E87F5507BF0}" presName="spaceRect" presStyleCnt="0"/>
      <dgm:spPr/>
    </dgm:pt>
    <dgm:pt modelId="{C4273F34-BF75-449A-8A2D-5759C19CFDA6}" type="pres">
      <dgm:prSet presAssocID="{94D02B45-E788-40FA-B7FB-9E87F5507BF0}" presName="parTx" presStyleLbl="revTx" presStyleIdx="2" presStyleCnt="3">
        <dgm:presLayoutVars>
          <dgm:chMax val="0"/>
          <dgm:chPref val="0"/>
        </dgm:presLayoutVars>
      </dgm:prSet>
      <dgm:spPr/>
    </dgm:pt>
  </dgm:ptLst>
  <dgm:cxnLst>
    <dgm:cxn modelId="{29D6D90D-B2FB-4223-991F-CA52D6BBBB7A}" type="presOf" srcId="{03B5AB6A-ED3E-4968-BB42-36B711C25357}" destId="{A79BD1D6-01CF-4FCB-9B97-99C87C901164}" srcOrd="0" destOrd="0" presId="urn:microsoft.com/office/officeart/2018/2/layout/IconVerticalSolidList"/>
    <dgm:cxn modelId="{EAD2FC13-C2F0-4343-B81B-0A261A54E24D}" srcId="{61679EDE-035A-42A8-8EB9-13143649559D}" destId="{9203AC4E-2F94-4D65-9397-830FC905D518}" srcOrd="1" destOrd="0" parTransId="{0B83154F-A30D-44FB-B9E3-70EDD5DE18D3}" sibTransId="{27CC25C4-60AE-4B1E-B7B1-A8E271F47D25}"/>
    <dgm:cxn modelId="{B4EA0E31-5AC1-4CD1-A417-B1FD64B79210}" srcId="{61679EDE-035A-42A8-8EB9-13143649559D}" destId="{03B5AB6A-ED3E-4968-BB42-36B711C25357}" srcOrd="0" destOrd="0" parTransId="{B2901813-40E5-4231-8F79-C60BD51784AF}" sibTransId="{863D1AE3-1325-4D58-9495-153448DBBF1B}"/>
    <dgm:cxn modelId="{E4DA9834-E825-49D7-8B41-A85EA336C51E}" type="presOf" srcId="{9203AC4E-2F94-4D65-9397-830FC905D518}" destId="{75CEEDA0-7D1F-4859-ADFF-87636257B793}" srcOrd="0" destOrd="0" presId="urn:microsoft.com/office/officeart/2018/2/layout/IconVerticalSolidList"/>
    <dgm:cxn modelId="{9BD4BA52-CC1B-4A66-9B21-BEA5C3B9386B}" srcId="{61679EDE-035A-42A8-8EB9-13143649559D}" destId="{94D02B45-E788-40FA-B7FB-9E87F5507BF0}" srcOrd="2" destOrd="0" parTransId="{2AF3975C-9480-4D33-8F66-FBD8E167E7FD}" sibTransId="{079F1EFD-9618-4373-8130-3A15F391A8F8}"/>
    <dgm:cxn modelId="{68D90A6B-03CF-478F-AAB4-251679442484}" type="presOf" srcId="{61679EDE-035A-42A8-8EB9-13143649559D}" destId="{37CE55A6-64D9-4D7B-9C41-37230083594E}" srcOrd="0" destOrd="0" presId="urn:microsoft.com/office/officeart/2018/2/layout/IconVerticalSolidList"/>
    <dgm:cxn modelId="{FFD9E4B8-7B7E-45BA-B8B6-91E92A217C45}" type="presOf" srcId="{94D02B45-E788-40FA-B7FB-9E87F5507BF0}" destId="{C4273F34-BF75-449A-8A2D-5759C19CFDA6}" srcOrd="0" destOrd="0" presId="urn:microsoft.com/office/officeart/2018/2/layout/IconVerticalSolidList"/>
    <dgm:cxn modelId="{64A8C728-E482-4035-82C9-D21409D177DA}" type="presParOf" srcId="{37CE55A6-64D9-4D7B-9C41-37230083594E}" destId="{E60D72C3-5476-47FC-869B-A0E19D968F44}" srcOrd="0" destOrd="0" presId="urn:microsoft.com/office/officeart/2018/2/layout/IconVerticalSolidList"/>
    <dgm:cxn modelId="{1AA2A769-5DF2-4A0D-A0A3-575561E1A131}" type="presParOf" srcId="{E60D72C3-5476-47FC-869B-A0E19D968F44}" destId="{A20C296C-A9C3-4D8C-816D-278BC7CC954A}" srcOrd="0" destOrd="0" presId="urn:microsoft.com/office/officeart/2018/2/layout/IconVerticalSolidList"/>
    <dgm:cxn modelId="{B3E5D854-36F2-4743-8A87-E85987CF5446}" type="presParOf" srcId="{E60D72C3-5476-47FC-869B-A0E19D968F44}" destId="{177BE760-56A2-447D-9C56-DEDA84DFB64F}" srcOrd="1" destOrd="0" presId="urn:microsoft.com/office/officeart/2018/2/layout/IconVerticalSolidList"/>
    <dgm:cxn modelId="{B0723713-5C95-435E-ABEB-3F5D0A36AEF6}" type="presParOf" srcId="{E60D72C3-5476-47FC-869B-A0E19D968F44}" destId="{23F5D0B1-9FD3-4E1D-9B7D-2B5F23630916}" srcOrd="2" destOrd="0" presId="urn:microsoft.com/office/officeart/2018/2/layout/IconVerticalSolidList"/>
    <dgm:cxn modelId="{33C6CDD6-1F22-4F14-9D99-6EEBC52C02A7}" type="presParOf" srcId="{E60D72C3-5476-47FC-869B-A0E19D968F44}" destId="{A79BD1D6-01CF-4FCB-9B97-99C87C901164}" srcOrd="3" destOrd="0" presId="urn:microsoft.com/office/officeart/2018/2/layout/IconVerticalSolidList"/>
    <dgm:cxn modelId="{E1EFB8EF-A969-4C6A-9C0A-39E8DEE9A15E}" type="presParOf" srcId="{37CE55A6-64D9-4D7B-9C41-37230083594E}" destId="{DFB12403-37C1-4792-BEC3-C6562E165D5F}" srcOrd="1" destOrd="0" presId="urn:microsoft.com/office/officeart/2018/2/layout/IconVerticalSolidList"/>
    <dgm:cxn modelId="{B6591BAA-2665-4025-AEF0-FDA11C8174E2}" type="presParOf" srcId="{37CE55A6-64D9-4D7B-9C41-37230083594E}" destId="{72097C6F-74E8-4160-9A94-14E1634F096F}" srcOrd="2" destOrd="0" presId="urn:microsoft.com/office/officeart/2018/2/layout/IconVerticalSolidList"/>
    <dgm:cxn modelId="{7698DC63-82C8-488B-9F7E-210833CB5941}" type="presParOf" srcId="{72097C6F-74E8-4160-9A94-14E1634F096F}" destId="{12206ED7-B43C-48C7-B4EC-D53CE38F829B}" srcOrd="0" destOrd="0" presId="urn:microsoft.com/office/officeart/2018/2/layout/IconVerticalSolidList"/>
    <dgm:cxn modelId="{0DC53DE8-E98F-4EE2-8161-3236380BD463}" type="presParOf" srcId="{72097C6F-74E8-4160-9A94-14E1634F096F}" destId="{CBE317F4-6FA1-4258-986B-AA91EA05D10A}" srcOrd="1" destOrd="0" presId="urn:microsoft.com/office/officeart/2018/2/layout/IconVerticalSolidList"/>
    <dgm:cxn modelId="{069D70AE-2BEC-4108-915A-E66A588790A3}" type="presParOf" srcId="{72097C6F-74E8-4160-9A94-14E1634F096F}" destId="{C9E1FBE7-CAD4-4DEC-A9CB-90DA7057131C}" srcOrd="2" destOrd="0" presId="urn:microsoft.com/office/officeart/2018/2/layout/IconVerticalSolidList"/>
    <dgm:cxn modelId="{56BE6F43-A7B6-47D9-801C-C9899A675299}" type="presParOf" srcId="{72097C6F-74E8-4160-9A94-14E1634F096F}" destId="{75CEEDA0-7D1F-4859-ADFF-87636257B793}" srcOrd="3" destOrd="0" presId="urn:microsoft.com/office/officeart/2018/2/layout/IconVerticalSolidList"/>
    <dgm:cxn modelId="{309EE4C3-7B48-4736-BB48-F21FC71B4A20}" type="presParOf" srcId="{37CE55A6-64D9-4D7B-9C41-37230083594E}" destId="{B93EA8AF-1932-454E-9124-F5A938DC69DD}" srcOrd="3" destOrd="0" presId="urn:microsoft.com/office/officeart/2018/2/layout/IconVerticalSolidList"/>
    <dgm:cxn modelId="{27E9344A-4D1C-488C-AB6D-E97B8021A337}" type="presParOf" srcId="{37CE55A6-64D9-4D7B-9C41-37230083594E}" destId="{C3A320EA-EB6B-43EC-A647-B6A52589C61B}" srcOrd="4" destOrd="0" presId="urn:microsoft.com/office/officeart/2018/2/layout/IconVerticalSolidList"/>
    <dgm:cxn modelId="{EDFC4194-6757-4F2A-867C-F5CAA76CB5F3}" type="presParOf" srcId="{C3A320EA-EB6B-43EC-A647-B6A52589C61B}" destId="{6D4C8BA5-CCF7-4AD6-8027-AC52EE07302E}" srcOrd="0" destOrd="0" presId="urn:microsoft.com/office/officeart/2018/2/layout/IconVerticalSolidList"/>
    <dgm:cxn modelId="{4024A3AD-8227-4F0B-9E2E-C9B7306232BA}" type="presParOf" srcId="{C3A320EA-EB6B-43EC-A647-B6A52589C61B}" destId="{9456BC8D-3F1B-47C4-800F-728D1F0AAD3A}" srcOrd="1" destOrd="0" presId="urn:microsoft.com/office/officeart/2018/2/layout/IconVerticalSolidList"/>
    <dgm:cxn modelId="{71191763-3FFF-4147-B4B8-3C27D604900E}" type="presParOf" srcId="{C3A320EA-EB6B-43EC-A647-B6A52589C61B}" destId="{F6C64BFA-BADF-4043-B81A-7C6997AB99E5}" srcOrd="2" destOrd="0" presId="urn:microsoft.com/office/officeart/2018/2/layout/IconVerticalSolidList"/>
    <dgm:cxn modelId="{436F1E47-270C-4D9D-9ED6-56089E2A3052}" type="presParOf" srcId="{C3A320EA-EB6B-43EC-A647-B6A52589C61B}" destId="{C4273F34-BF75-449A-8A2D-5759C19CFDA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6F3565F-1B1A-41C8-BA78-E859EE4D2F3F}"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E4176993-578E-4C7A-BDEB-F538D980782C}">
      <dgm:prSet/>
      <dgm:spPr/>
      <dgm:t>
        <a:bodyPr/>
        <a:lstStyle/>
        <a:p>
          <a:r>
            <a:rPr lang="en-US"/>
            <a:t>All units that will be paid for with CoC rental assistance  or leasing funds must meet certain basic housing quality standards (HQS) prior to expending CoC funds on that unit.</a:t>
          </a:r>
        </a:p>
      </dgm:t>
    </dgm:pt>
    <dgm:pt modelId="{4ED8CC9E-D8DC-4B11-8564-498A8A998214}" type="parTrans" cxnId="{8FF3D61B-0ECC-41A2-83F4-2C268124CAF5}">
      <dgm:prSet/>
      <dgm:spPr/>
      <dgm:t>
        <a:bodyPr/>
        <a:lstStyle/>
        <a:p>
          <a:endParaRPr lang="en-US"/>
        </a:p>
      </dgm:t>
    </dgm:pt>
    <dgm:pt modelId="{8E3C240C-393E-4B26-B1BB-5F261555AA08}" type="sibTrans" cxnId="{8FF3D61B-0ECC-41A2-83F4-2C268124CAF5}">
      <dgm:prSet/>
      <dgm:spPr/>
      <dgm:t>
        <a:bodyPr/>
        <a:lstStyle/>
        <a:p>
          <a:endParaRPr lang="en-US"/>
        </a:p>
      </dgm:t>
    </dgm:pt>
    <dgm:pt modelId="{FC17695F-ADF7-4175-BDFC-F92DB0F08C97}">
      <dgm:prSet/>
      <dgm:spPr/>
      <dgm:t>
        <a:bodyPr/>
        <a:lstStyle/>
        <a:p>
          <a:r>
            <a:rPr lang="en-US"/>
            <a:t>All units must additionally meet state and local codes.</a:t>
          </a:r>
        </a:p>
      </dgm:t>
    </dgm:pt>
    <dgm:pt modelId="{8CFC82E6-ECF5-4D32-944D-5D72D85E4745}" type="parTrans" cxnId="{71ADB2B7-02FF-44FE-8671-1C347F8D604B}">
      <dgm:prSet/>
      <dgm:spPr/>
      <dgm:t>
        <a:bodyPr/>
        <a:lstStyle/>
        <a:p>
          <a:endParaRPr lang="en-US"/>
        </a:p>
      </dgm:t>
    </dgm:pt>
    <dgm:pt modelId="{B4ACCD43-F528-4CEC-B366-64E380B4046A}" type="sibTrans" cxnId="{71ADB2B7-02FF-44FE-8671-1C347F8D604B}">
      <dgm:prSet/>
      <dgm:spPr/>
      <dgm:t>
        <a:bodyPr/>
        <a:lstStyle/>
        <a:p>
          <a:endParaRPr lang="en-US"/>
        </a:p>
      </dgm:t>
    </dgm:pt>
    <dgm:pt modelId="{29832A63-C915-4952-AD0B-994A800ABA04}" type="pres">
      <dgm:prSet presAssocID="{D6F3565F-1B1A-41C8-BA78-E859EE4D2F3F}" presName="root" presStyleCnt="0">
        <dgm:presLayoutVars>
          <dgm:dir/>
          <dgm:resizeHandles val="exact"/>
        </dgm:presLayoutVars>
      </dgm:prSet>
      <dgm:spPr/>
    </dgm:pt>
    <dgm:pt modelId="{901D9685-B95F-4984-8261-DCAC07E38E7D}" type="pres">
      <dgm:prSet presAssocID="{E4176993-578E-4C7A-BDEB-F538D980782C}" presName="compNode" presStyleCnt="0"/>
      <dgm:spPr/>
    </dgm:pt>
    <dgm:pt modelId="{7AE1FB4A-6C6F-4DF5-BD42-12DCE0A83754}" type="pres">
      <dgm:prSet presAssocID="{E4176993-578E-4C7A-BDEB-F538D980782C}" presName="bgRect" presStyleLbl="bgShp" presStyleIdx="0" presStyleCnt="2"/>
      <dgm:spPr/>
    </dgm:pt>
    <dgm:pt modelId="{2999109B-00D4-46D4-9284-CDA373A5A433}" type="pres">
      <dgm:prSet presAssocID="{E4176993-578E-4C7A-BDEB-F538D980782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uburban scene"/>
        </a:ext>
      </dgm:extLst>
    </dgm:pt>
    <dgm:pt modelId="{F111BD72-40F2-415F-AFC9-B04D628C7438}" type="pres">
      <dgm:prSet presAssocID="{E4176993-578E-4C7A-BDEB-F538D980782C}" presName="spaceRect" presStyleCnt="0"/>
      <dgm:spPr/>
    </dgm:pt>
    <dgm:pt modelId="{AC9F3483-EBAA-4FE4-934C-C1BA2205A67F}" type="pres">
      <dgm:prSet presAssocID="{E4176993-578E-4C7A-BDEB-F538D980782C}" presName="parTx" presStyleLbl="revTx" presStyleIdx="0" presStyleCnt="2">
        <dgm:presLayoutVars>
          <dgm:chMax val="0"/>
          <dgm:chPref val="0"/>
        </dgm:presLayoutVars>
      </dgm:prSet>
      <dgm:spPr/>
    </dgm:pt>
    <dgm:pt modelId="{69B4A8C0-B09D-4493-BD73-CEC1CF08B9E3}" type="pres">
      <dgm:prSet presAssocID="{8E3C240C-393E-4B26-B1BB-5F261555AA08}" presName="sibTrans" presStyleCnt="0"/>
      <dgm:spPr/>
    </dgm:pt>
    <dgm:pt modelId="{48B59BEC-6120-48EE-A442-42BF0684D632}" type="pres">
      <dgm:prSet presAssocID="{FC17695F-ADF7-4175-BDFC-F92DB0F08C97}" presName="compNode" presStyleCnt="0"/>
      <dgm:spPr/>
    </dgm:pt>
    <dgm:pt modelId="{7E409AC4-6315-4EAE-BCD0-0880C724E6A3}" type="pres">
      <dgm:prSet presAssocID="{FC17695F-ADF7-4175-BDFC-F92DB0F08C97}" presName="bgRect" presStyleLbl="bgShp" presStyleIdx="1" presStyleCnt="2"/>
      <dgm:spPr/>
    </dgm:pt>
    <dgm:pt modelId="{C2CDC3AB-3DE7-4EBA-91BB-5A7A95718709}" type="pres">
      <dgm:prSet presAssocID="{FC17695F-ADF7-4175-BDFC-F92DB0F08C97}"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esentation with Checklist"/>
        </a:ext>
      </dgm:extLst>
    </dgm:pt>
    <dgm:pt modelId="{F36E2EFD-4692-475E-B345-D5B8E1A49E4F}" type="pres">
      <dgm:prSet presAssocID="{FC17695F-ADF7-4175-BDFC-F92DB0F08C97}" presName="spaceRect" presStyleCnt="0"/>
      <dgm:spPr/>
    </dgm:pt>
    <dgm:pt modelId="{7055B03C-50F1-48FB-97DE-FEBB01E32B95}" type="pres">
      <dgm:prSet presAssocID="{FC17695F-ADF7-4175-BDFC-F92DB0F08C97}" presName="parTx" presStyleLbl="revTx" presStyleIdx="1" presStyleCnt="2">
        <dgm:presLayoutVars>
          <dgm:chMax val="0"/>
          <dgm:chPref val="0"/>
        </dgm:presLayoutVars>
      </dgm:prSet>
      <dgm:spPr/>
    </dgm:pt>
  </dgm:ptLst>
  <dgm:cxnLst>
    <dgm:cxn modelId="{8FF3D61B-0ECC-41A2-83F4-2C268124CAF5}" srcId="{D6F3565F-1B1A-41C8-BA78-E859EE4D2F3F}" destId="{E4176993-578E-4C7A-BDEB-F538D980782C}" srcOrd="0" destOrd="0" parTransId="{4ED8CC9E-D8DC-4B11-8564-498A8A998214}" sibTransId="{8E3C240C-393E-4B26-B1BB-5F261555AA08}"/>
    <dgm:cxn modelId="{9F152331-EE6A-4271-AB4E-FB2FA58E6768}" type="presOf" srcId="{E4176993-578E-4C7A-BDEB-F538D980782C}" destId="{AC9F3483-EBAA-4FE4-934C-C1BA2205A67F}" srcOrd="0" destOrd="0" presId="urn:microsoft.com/office/officeart/2018/2/layout/IconVerticalSolidList"/>
    <dgm:cxn modelId="{458B4E47-C362-4C0A-B573-7166EF02890E}" type="presOf" srcId="{D6F3565F-1B1A-41C8-BA78-E859EE4D2F3F}" destId="{29832A63-C915-4952-AD0B-994A800ABA04}" srcOrd="0" destOrd="0" presId="urn:microsoft.com/office/officeart/2018/2/layout/IconVerticalSolidList"/>
    <dgm:cxn modelId="{32D7E5B1-20BE-4269-B571-B65A458C6A6D}" type="presOf" srcId="{FC17695F-ADF7-4175-BDFC-F92DB0F08C97}" destId="{7055B03C-50F1-48FB-97DE-FEBB01E32B95}" srcOrd="0" destOrd="0" presId="urn:microsoft.com/office/officeart/2018/2/layout/IconVerticalSolidList"/>
    <dgm:cxn modelId="{71ADB2B7-02FF-44FE-8671-1C347F8D604B}" srcId="{D6F3565F-1B1A-41C8-BA78-E859EE4D2F3F}" destId="{FC17695F-ADF7-4175-BDFC-F92DB0F08C97}" srcOrd="1" destOrd="0" parTransId="{8CFC82E6-ECF5-4D32-944D-5D72D85E4745}" sibTransId="{B4ACCD43-F528-4CEC-B366-64E380B4046A}"/>
    <dgm:cxn modelId="{BE2B8BE5-C414-4BA3-B292-1DD7486F1872}" type="presParOf" srcId="{29832A63-C915-4952-AD0B-994A800ABA04}" destId="{901D9685-B95F-4984-8261-DCAC07E38E7D}" srcOrd="0" destOrd="0" presId="urn:microsoft.com/office/officeart/2018/2/layout/IconVerticalSolidList"/>
    <dgm:cxn modelId="{79F69B1E-06EA-4350-8480-48EBB5368C79}" type="presParOf" srcId="{901D9685-B95F-4984-8261-DCAC07E38E7D}" destId="{7AE1FB4A-6C6F-4DF5-BD42-12DCE0A83754}" srcOrd="0" destOrd="0" presId="urn:microsoft.com/office/officeart/2018/2/layout/IconVerticalSolidList"/>
    <dgm:cxn modelId="{8A3044F5-799E-44DF-A52A-015E78AFA322}" type="presParOf" srcId="{901D9685-B95F-4984-8261-DCAC07E38E7D}" destId="{2999109B-00D4-46D4-9284-CDA373A5A433}" srcOrd="1" destOrd="0" presId="urn:microsoft.com/office/officeart/2018/2/layout/IconVerticalSolidList"/>
    <dgm:cxn modelId="{C3FE114E-86CA-4447-AF1E-0ADE3554FB16}" type="presParOf" srcId="{901D9685-B95F-4984-8261-DCAC07E38E7D}" destId="{F111BD72-40F2-415F-AFC9-B04D628C7438}" srcOrd="2" destOrd="0" presId="urn:microsoft.com/office/officeart/2018/2/layout/IconVerticalSolidList"/>
    <dgm:cxn modelId="{EB8FD17F-15D5-41FD-8EDA-275DD604F4DD}" type="presParOf" srcId="{901D9685-B95F-4984-8261-DCAC07E38E7D}" destId="{AC9F3483-EBAA-4FE4-934C-C1BA2205A67F}" srcOrd="3" destOrd="0" presId="urn:microsoft.com/office/officeart/2018/2/layout/IconVerticalSolidList"/>
    <dgm:cxn modelId="{82721B21-CDA7-4949-84AF-F4F0EFF6A3FE}" type="presParOf" srcId="{29832A63-C915-4952-AD0B-994A800ABA04}" destId="{69B4A8C0-B09D-4493-BD73-CEC1CF08B9E3}" srcOrd="1" destOrd="0" presId="urn:microsoft.com/office/officeart/2018/2/layout/IconVerticalSolidList"/>
    <dgm:cxn modelId="{7AE7D5C3-2ACB-4D59-BD3B-2F6348EAB163}" type="presParOf" srcId="{29832A63-C915-4952-AD0B-994A800ABA04}" destId="{48B59BEC-6120-48EE-A442-42BF0684D632}" srcOrd="2" destOrd="0" presId="urn:microsoft.com/office/officeart/2018/2/layout/IconVerticalSolidList"/>
    <dgm:cxn modelId="{39CAB6A6-3356-4147-934E-B91362B37C38}" type="presParOf" srcId="{48B59BEC-6120-48EE-A442-42BF0684D632}" destId="{7E409AC4-6315-4EAE-BCD0-0880C724E6A3}" srcOrd="0" destOrd="0" presId="urn:microsoft.com/office/officeart/2018/2/layout/IconVerticalSolidList"/>
    <dgm:cxn modelId="{080FE14F-B2D2-4B15-B29B-5EC0D54CCE57}" type="presParOf" srcId="{48B59BEC-6120-48EE-A442-42BF0684D632}" destId="{C2CDC3AB-3DE7-4EBA-91BB-5A7A95718709}" srcOrd="1" destOrd="0" presId="urn:microsoft.com/office/officeart/2018/2/layout/IconVerticalSolidList"/>
    <dgm:cxn modelId="{359224BE-B92B-4284-8B79-A0A85FBFDC90}" type="presParOf" srcId="{48B59BEC-6120-48EE-A442-42BF0684D632}" destId="{F36E2EFD-4692-475E-B345-D5B8E1A49E4F}" srcOrd="2" destOrd="0" presId="urn:microsoft.com/office/officeart/2018/2/layout/IconVerticalSolidList"/>
    <dgm:cxn modelId="{B3E01B2C-95EE-4CC7-AE31-29974ABE4682}" type="presParOf" srcId="{48B59BEC-6120-48EE-A442-42BF0684D632}" destId="{7055B03C-50F1-48FB-97DE-FEBB01E32B9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EFEAA96-B1F6-434A-B795-811153AABCB9}" type="doc">
      <dgm:prSet loTypeId="urn:microsoft.com/office/officeart/2008/layout/LinedList" loCatId="list" qsTypeId="urn:microsoft.com/office/officeart/2005/8/quickstyle/simple1" qsCatId="simple" csTypeId="urn:microsoft.com/office/officeart/2005/8/colors/accent2_2" csCatId="accent2"/>
      <dgm:spPr/>
      <dgm:t>
        <a:bodyPr/>
        <a:lstStyle/>
        <a:p>
          <a:endParaRPr lang="en-US"/>
        </a:p>
      </dgm:t>
    </dgm:pt>
    <dgm:pt modelId="{19F0C8A3-52CD-43F2-84D5-D5B9D26719BA}">
      <dgm:prSet/>
      <dgm:spPr/>
      <dgm:t>
        <a:bodyPr/>
        <a:lstStyle/>
        <a:p>
          <a:r>
            <a:rPr lang="en-US" b="1"/>
            <a:t>Timing: </a:t>
          </a:r>
          <a:r>
            <a:rPr lang="en-US"/>
            <a:t>The recipient or subrecipient must physically inspect all units prior to expending CoC funds and must continue to do so annually throughout the grant period.</a:t>
          </a:r>
        </a:p>
      </dgm:t>
    </dgm:pt>
    <dgm:pt modelId="{E6B0412E-E938-40FA-BA60-3F7FC66EE8B6}" type="parTrans" cxnId="{C6EBA792-A388-45F3-9641-653ED4DC3E70}">
      <dgm:prSet/>
      <dgm:spPr/>
      <dgm:t>
        <a:bodyPr/>
        <a:lstStyle/>
        <a:p>
          <a:endParaRPr lang="en-US"/>
        </a:p>
      </dgm:t>
    </dgm:pt>
    <dgm:pt modelId="{761AB978-ED90-452D-AB1A-E5FC71AD3958}" type="sibTrans" cxnId="{C6EBA792-A388-45F3-9641-653ED4DC3E70}">
      <dgm:prSet/>
      <dgm:spPr/>
      <dgm:t>
        <a:bodyPr/>
        <a:lstStyle/>
        <a:p>
          <a:endParaRPr lang="en-US"/>
        </a:p>
      </dgm:t>
    </dgm:pt>
    <dgm:pt modelId="{18A5DF18-FD0E-4599-B9A6-DD193FAA24FC}">
      <dgm:prSet/>
      <dgm:spPr/>
      <dgm:t>
        <a:bodyPr/>
        <a:lstStyle/>
        <a:p>
          <a:r>
            <a:rPr lang="en-US" b="1"/>
            <a:t>Inspector:</a:t>
          </a:r>
          <a:r>
            <a:rPr lang="en-US"/>
            <a:t> Inspectors do not need to be certified.</a:t>
          </a:r>
        </a:p>
      </dgm:t>
    </dgm:pt>
    <dgm:pt modelId="{C23889C8-7155-40E7-8757-7D053D1A1491}" type="parTrans" cxnId="{5AAC5D08-30FE-4D2A-9EDF-E18C0D08862C}">
      <dgm:prSet/>
      <dgm:spPr/>
      <dgm:t>
        <a:bodyPr/>
        <a:lstStyle/>
        <a:p>
          <a:endParaRPr lang="en-US"/>
        </a:p>
      </dgm:t>
    </dgm:pt>
    <dgm:pt modelId="{9192542E-57E7-4E5D-91E9-98866E3FE2D0}" type="sibTrans" cxnId="{5AAC5D08-30FE-4D2A-9EDF-E18C0D08862C}">
      <dgm:prSet/>
      <dgm:spPr/>
      <dgm:t>
        <a:bodyPr/>
        <a:lstStyle/>
        <a:p>
          <a:endParaRPr lang="en-US"/>
        </a:p>
      </dgm:t>
    </dgm:pt>
    <dgm:pt modelId="{E7F92022-73EC-41AE-BC0C-244F0C78C353}">
      <dgm:prSet/>
      <dgm:spPr/>
      <dgm:t>
        <a:bodyPr/>
        <a:lstStyle/>
        <a:p>
          <a:r>
            <a:rPr lang="en-US" b="1"/>
            <a:t>Addressing Deficiencies:</a:t>
          </a:r>
          <a:r>
            <a:rPr lang="en-US"/>
            <a:t> The owner of the unit has 30 days to address and correct any deficiencies.</a:t>
          </a:r>
        </a:p>
      </dgm:t>
    </dgm:pt>
    <dgm:pt modelId="{B44D6B6B-351A-49B9-A241-5E8C02E252D2}" type="parTrans" cxnId="{A707F0CC-949E-46A3-8B60-5FAA1866F2F4}">
      <dgm:prSet/>
      <dgm:spPr/>
      <dgm:t>
        <a:bodyPr/>
        <a:lstStyle/>
        <a:p>
          <a:endParaRPr lang="en-US"/>
        </a:p>
      </dgm:t>
    </dgm:pt>
    <dgm:pt modelId="{600BDE6E-0428-4903-A4AE-43AD43B5C63A}" type="sibTrans" cxnId="{A707F0CC-949E-46A3-8B60-5FAA1866F2F4}">
      <dgm:prSet/>
      <dgm:spPr/>
      <dgm:t>
        <a:bodyPr/>
        <a:lstStyle/>
        <a:p>
          <a:endParaRPr lang="en-US"/>
        </a:p>
      </dgm:t>
    </dgm:pt>
    <dgm:pt modelId="{12EB5BF6-3AD5-451A-8235-5D95E623B8D6}">
      <dgm:prSet/>
      <dgm:spPr/>
      <dgm:t>
        <a:bodyPr/>
        <a:lstStyle/>
        <a:p>
          <a:r>
            <a:rPr lang="en-US" b="1"/>
            <a:t>Documentation:</a:t>
          </a:r>
          <a:r>
            <a:rPr lang="en-US"/>
            <a:t> The recipient or subrecipient must maintain documentation of compliance with HQS, including inspection reports.</a:t>
          </a:r>
        </a:p>
      </dgm:t>
    </dgm:pt>
    <dgm:pt modelId="{FE2D394F-E6C2-4CB8-AF4B-4A9B2E617CAF}" type="parTrans" cxnId="{23E4BFAA-43A9-43B5-A7E6-9D38E5BD6172}">
      <dgm:prSet/>
      <dgm:spPr/>
      <dgm:t>
        <a:bodyPr/>
        <a:lstStyle/>
        <a:p>
          <a:endParaRPr lang="en-US"/>
        </a:p>
      </dgm:t>
    </dgm:pt>
    <dgm:pt modelId="{9CE80D5E-7A27-4172-8B21-18646DA2EC71}" type="sibTrans" cxnId="{23E4BFAA-43A9-43B5-A7E6-9D38E5BD6172}">
      <dgm:prSet/>
      <dgm:spPr/>
      <dgm:t>
        <a:bodyPr/>
        <a:lstStyle/>
        <a:p>
          <a:endParaRPr lang="en-US"/>
        </a:p>
      </dgm:t>
    </dgm:pt>
    <dgm:pt modelId="{3C516A01-54B2-EF44-A168-58C8170A33F1}" type="pres">
      <dgm:prSet presAssocID="{2EFEAA96-B1F6-434A-B795-811153AABCB9}" presName="vert0" presStyleCnt="0">
        <dgm:presLayoutVars>
          <dgm:dir/>
          <dgm:animOne val="branch"/>
          <dgm:animLvl val="lvl"/>
        </dgm:presLayoutVars>
      </dgm:prSet>
      <dgm:spPr/>
    </dgm:pt>
    <dgm:pt modelId="{38037D6C-3E8F-E842-852F-DA085FA87E5A}" type="pres">
      <dgm:prSet presAssocID="{19F0C8A3-52CD-43F2-84D5-D5B9D26719BA}" presName="thickLine" presStyleLbl="alignNode1" presStyleIdx="0" presStyleCnt="4"/>
      <dgm:spPr/>
    </dgm:pt>
    <dgm:pt modelId="{782B1B95-113C-C845-99E7-27EB653280A9}" type="pres">
      <dgm:prSet presAssocID="{19F0C8A3-52CD-43F2-84D5-D5B9D26719BA}" presName="horz1" presStyleCnt="0"/>
      <dgm:spPr/>
    </dgm:pt>
    <dgm:pt modelId="{2966570E-9FE7-8B40-A414-73A8EFA5FF89}" type="pres">
      <dgm:prSet presAssocID="{19F0C8A3-52CD-43F2-84D5-D5B9D26719BA}" presName="tx1" presStyleLbl="revTx" presStyleIdx="0" presStyleCnt="4"/>
      <dgm:spPr/>
    </dgm:pt>
    <dgm:pt modelId="{86DFAF12-6466-6C4C-B1B3-4E83AE7728CD}" type="pres">
      <dgm:prSet presAssocID="{19F0C8A3-52CD-43F2-84D5-D5B9D26719BA}" presName="vert1" presStyleCnt="0"/>
      <dgm:spPr/>
    </dgm:pt>
    <dgm:pt modelId="{3BF4AB2B-8999-944B-A9F1-B32C44E6A7B3}" type="pres">
      <dgm:prSet presAssocID="{18A5DF18-FD0E-4599-B9A6-DD193FAA24FC}" presName="thickLine" presStyleLbl="alignNode1" presStyleIdx="1" presStyleCnt="4"/>
      <dgm:spPr/>
    </dgm:pt>
    <dgm:pt modelId="{8713E45D-7E6C-434C-A933-3909E245FC8C}" type="pres">
      <dgm:prSet presAssocID="{18A5DF18-FD0E-4599-B9A6-DD193FAA24FC}" presName="horz1" presStyleCnt="0"/>
      <dgm:spPr/>
    </dgm:pt>
    <dgm:pt modelId="{F2177399-70FC-7045-8622-ED0CFC85EC80}" type="pres">
      <dgm:prSet presAssocID="{18A5DF18-FD0E-4599-B9A6-DD193FAA24FC}" presName="tx1" presStyleLbl="revTx" presStyleIdx="1" presStyleCnt="4"/>
      <dgm:spPr/>
    </dgm:pt>
    <dgm:pt modelId="{091580F7-AC00-5144-BFF7-4922C44D80C2}" type="pres">
      <dgm:prSet presAssocID="{18A5DF18-FD0E-4599-B9A6-DD193FAA24FC}" presName="vert1" presStyleCnt="0"/>
      <dgm:spPr/>
    </dgm:pt>
    <dgm:pt modelId="{3BAD115A-FA2C-C846-B2D0-6F6F1F1A18B3}" type="pres">
      <dgm:prSet presAssocID="{E7F92022-73EC-41AE-BC0C-244F0C78C353}" presName="thickLine" presStyleLbl="alignNode1" presStyleIdx="2" presStyleCnt="4"/>
      <dgm:spPr/>
    </dgm:pt>
    <dgm:pt modelId="{08407D67-226D-084F-8462-E84466B27C13}" type="pres">
      <dgm:prSet presAssocID="{E7F92022-73EC-41AE-BC0C-244F0C78C353}" presName="horz1" presStyleCnt="0"/>
      <dgm:spPr/>
    </dgm:pt>
    <dgm:pt modelId="{4E0BDC30-F4EA-9341-A929-80905A828B3C}" type="pres">
      <dgm:prSet presAssocID="{E7F92022-73EC-41AE-BC0C-244F0C78C353}" presName="tx1" presStyleLbl="revTx" presStyleIdx="2" presStyleCnt="4"/>
      <dgm:spPr/>
    </dgm:pt>
    <dgm:pt modelId="{7F3471E3-9D6B-2442-8DD7-F334E6F41F94}" type="pres">
      <dgm:prSet presAssocID="{E7F92022-73EC-41AE-BC0C-244F0C78C353}" presName="vert1" presStyleCnt="0"/>
      <dgm:spPr/>
    </dgm:pt>
    <dgm:pt modelId="{38381B01-DFB5-4A4C-818E-F5FAEE19C59D}" type="pres">
      <dgm:prSet presAssocID="{12EB5BF6-3AD5-451A-8235-5D95E623B8D6}" presName="thickLine" presStyleLbl="alignNode1" presStyleIdx="3" presStyleCnt="4"/>
      <dgm:spPr/>
    </dgm:pt>
    <dgm:pt modelId="{D6E8A1B8-ABDF-7B4E-9DD9-6FDF0DF618AB}" type="pres">
      <dgm:prSet presAssocID="{12EB5BF6-3AD5-451A-8235-5D95E623B8D6}" presName="horz1" presStyleCnt="0"/>
      <dgm:spPr/>
    </dgm:pt>
    <dgm:pt modelId="{64688932-76BC-B445-88CB-BA24A7EACC63}" type="pres">
      <dgm:prSet presAssocID="{12EB5BF6-3AD5-451A-8235-5D95E623B8D6}" presName="tx1" presStyleLbl="revTx" presStyleIdx="3" presStyleCnt="4"/>
      <dgm:spPr/>
    </dgm:pt>
    <dgm:pt modelId="{B60294C7-BE43-F940-B24B-78733354596E}" type="pres">
      <dgm:prSet presAssocID="{12EB5BF6-3AD5-451A-8235-5D95E623B8D6}" presName="vert1" presStyleCnt="0"/>
      <dgm:spPr/>
    </dgm:pt>
  </dgm:ptLst>
  <dgm:cxnLst>
    <dgm:cxn modelId="{5AAC5D08-30FE-4D2A-9EDF-E18C0D08862C}" srcId="{2EFEAA96-B1F6-434A-B795-811153AABCB9}" destId="{18A5DF18-FD0E-4599-B9A6-DD193FAA24FC}" srcOrd="1" destOrd="0" parTransId="{C23889C8-7155-40E7-8757-7D053D1A1491}" sibTransId="{9192542E-57E7-4E5D-91E9-98866E3FE2D0}"/>
    <dgm:cxn modelId="{1AE36831-BDCE-754B-A1A4-EAC40CF415CE}" type="presOf" srcId="{19F0C8A3-52CD-43F2-84D5-D5B9D26719BA}" destId="{2966570E-9FE7-8B40-A414-73A8EFA5FF89}" srcOrd="0" destOrd="0" presId="urn:microsoft.com/office/officeart/2008/layout/LinedList"/>
    <dgm:cxn modelId="{7770308F-C1D5-3144-8076-B7C867F3F3C3}" type="presOf" srcId="{18A5DF18-FD0E-4599-B9A6-DD193FAA24FC}" destId="{F2177399-70FC-7045-8622-ED0CFC85EC80}" srcOrd="0" destOrd="0" presId="urn:microsoft.com/office/officeart/2008/layout/LinedList"/>
    <dgm:cxn modelId="{C6EBA792-A388-45F3-9641-653ED4DC3E70}" srcId="{2EFEAA96-B1F6-434A-B795-811153AABCB9}" destId="{19F0C8A3-52CD-43F2-84D5-D5B9D26719BA}" srcOrd="0" destOrd="0" parTransId="{E6B0412E-E938-40FA-BA60-3F7FC66EE8B6}" sibTransId="{761AB978-ED90-452D-AB1A-E5FC71AD3958}"/>
    <dgm:cxn modelId="{23E4BFAA-43A9-43B5-A7E6-9D38E5BD6172}" srcId="{2EFEAA96-B1F6-434A-B795-811153AABCB9}" destId="{12EB5BF6-3AD5-451A-8235-5D95E623B8D6}" srcOrd="3" destOrd="0" parTransId="{FE2D394F-E6C2-4CB8-AF4B-4A9B2E617CAF}" sibTransId="{9CE80D5E-7A27-4172-8B21-18646DA2EC71}"/>
    <dgm:cxn modelId="{A707F0CC-949E-46A3-8B60-5FAA1866F2F4}" srcId="{2EFEAA96-B1F6-434A-B795-811153AABCB9}" destId="{E7F92022-73EC-41AE-BC0C-244F0C78C353}" srcOrd="2" destOrd="0" parTransId="{B44D6B6B-351A-49B9-A241-5E8C02E252D2}" sibTransId="{600BDE6E-0428-4903-A4AE-43AD43B5C63A}"/>
    <dgm:cxn modelId="{CEAD62DD-C6A0-DD40-B6D5-3CC553633ADD}" type="presOf" srcId="{2EFEAA96-B1F6-434A-B795-811153AABCB9}" destId="{3C516A01-54B2-EF44-A168-58C8170A33F1}" srcOrd="0" destOrd="0" presId="urn:microsoft.com/office/officeart/2008/layout/LinedList"/>
    <dgm:cxn modelId="{6E70E9EF-0E5C-B94B-BF43-754336F31C7D}" type="presOf" srcId="{E7F92022-73EC-41AE-BC0C-244F0C78C353}" destId="{4E0BDC30-F4EA-9341-A929-80905A828B3C}" srcOrd="0" destOrd="0" presId="urn:microsoft.com/office/officeart/2008/layout/LinedList"/>
    <dgm:cxn modelId="{867FAFF5-A919-FD47-84EC-B4A8732D5D58}" type="presOf" srcId="{12EB5BF6-3AD5-451A-8235-5D95E623B8D6}" destId="{64688932-76BC-B445-88CB-BA24A7EACC63}" srcOrd="0" destOrd="0" presId="urn:microsoft.com/office/officeart/2008/layout/LinedList"/>
    <dgm:cxn modelId="{D3B1316C-402A-B74B-A18A-EE4E7D933EFA}" type="presParOf" srcId="{3C516A01-54B2-EF44-A168-58C8170A33F1}" destId="{38037D6C-3E8F-E842-852F-DA085FA87E5A}" srcOrd="0" destOrd="0" presId="urn:microsoft.com/office/officeart/2008/layout/LinedList"/>
    <dgm:cxn modelId="{5984E031-ECB2-3942-B148-72A1371F23A5}" type="presParOf" srcId="{3C516A01-54B2-EF44-A168-58C8170A33F1}" destId="{782B1B95-113C-C845-99E7-27EB653280A9}" srcOrd="1" destOrd="0" presId="urn:microsoft.com/office/officeart/2008/layout/LinedList"/>
    <dgm:cxn modelId="{E35F8490-A4C7-2644-B0DE-B9267669031E}" type="presParOf" srcId="{782B1B95-113C-C845-99E7-27EB653280A9}" destId="{2966570E-9FE7-8B40-A414-73A8EFA5FF89}" srcOrd="0" destOrd="0" presId="urn:microsoft.com/office/officeart/2008/layout/LinedList"/>
    <dgm:cxn modelId="{E2B8D908-88B9-F04E-9590-CF60871C31F6}" type="presParOf" srcId="{782B1B95-113C-C845-99E7-27EB653280A9}" destId="{86DFAF12-6466-6C4C-B1B3-4E83AE7728CD}" srcOrd="1" destOrd="0" presId="urn:microsoft.com/office/officeart/2008/layout/LinedList"/>
    <dgm:cxn modelId="{41B28E56-3B33-774E-B6DB-1845D73B26FB}" type="presParOf" srcId="{3C516A01-54B2-EF44-A168-58C8170A33F1}" destId="{3BF4AB2B-8999-944B-A9F1-B32C44E6A7B3}" srcOrd="2" destOrd="0" presId="urn:microsoft.com/office/officeart/2008/layout/LinedList"/>
    <dgm:cxn modelId="{2A0DED01-4CE2-1947-9993-2FB9F235260B}" type="presParOf" srcId="{3C516A01-54B2-EF44-A168-58C8170A33F1}" destId="{8713E45D-7E6C-434C-A933-3909E245FC8C}" srcOrd="3" destOrd="0" presId="urn:microsoft.com/office/officeart/2008/layout/LinedList"/>
    <dgm:cxn modelId="{823CE03A-59F1-6B49-93C1-5CB4919EAAC0}" type="presParOf" srcId="{8713E45D-7E6C-434C-A933-3909E245FC8C}" destId="{F2177399-70FC-7045-8622-ED0CFC85EC80}" srcOrd="0" destOrd="0" presId="urn:microsoft.com/office/officeart/2008/layout/LinedList"/>
    <dgm:cxn modelId="{CA531FBB-9884-DA41-B9B2-55B6E30073D5}" type="presParOf" srcId="{8713E45D-7E6C-434C-A933-3909E245FC8C}" destId="{091580F7-AC00-5144-BFF7-4922C44D80C2}" srcOrd="1" destOrd="0" presId="urn:microsoft.com/office/officeart/2008/layout/LinedList"/>
    <dgm:cxn modelId="{930F652D-2718-FB47-93CD-B419C00F5677}" type="presParOf" srcId="{3C516A01-54B2-EF44-A168-58C8170A33F1}" destId="{3BAD115A-FA2C-C846-B2D0-6F6F1F1A18B3}" srcOrd="4" destOrd="0" presId="urn:microsoft.com/office/officeart/2008/layout/LinedList"/>
    <dgm:cxn modelId="{4F00F2B3-FA56-0E47-9FEB-7292FA6177F9}" type="presParOf" srcId="{3C516A01-54B2-EF44-A168-58C8170A33F1}" destId="{08407D67-226D-084F-8462-E84466B27C13}" srcOrd="5" destOrd="0" presId="urn:microsoft.com/office/officeart/2008/layout/LinedList"/>
    <dgm:cxn modelId="{DC1FACE2-8105-1242-9019-6C0679DE1E14}" type="presParOf" srcId="{08407D67-226D-084F-8462-E84466B27C13}" destId="{4E0BDC30-F4EA-9341-A929-80905A828B3C}" srcOrd="0" destOrd="0" presId="urn:microsoft.com/office/officeart/2008/layout/LinedList"/>
    <dgm:cxn modelId="{C9A8BF70-48C1-1E4D-8011-C7EAA83C2BE9}" type="presParOf" srcId="{08407D67-226D-084F-8462-E84466B27C13}" destId="{7F3471E3-9D6B-2442-8DD7-F334E6F41F94}" srcOrd="1" destOrd="0" presId="urn:microsoft.com/office/officeart/2008/layout/LinedList"/>
    <dgm:cxn modelId="{20D22725-29EF-8D44-B424-FE18B9087D25}" type="presParOf" srcId="{3C516A01-54B2-EF44-A168-58C8170A33F1}" destId="{38381B01-DFB5-4A4C-818E-F5FAEE19C59D}" srcOrd="6" destOrd="0" presId="urn:microsoft.com/office/officeart/2008/layout/LinedList"/>
    <dgm:cxn modelId="{FE74B6F7-FAB6-324E-83A4-1806C02DAE74}" type="presParOf" srcId="{3C516A01-54B2-EF44-A168-58C8170A33F1}" destId="{D6E8A1B8-ABDF-7B4E-9DD9-6FDF0DF618AB}" srcOrd="7" destOrd="0" presId="urn:microsoft.com/office/officeart/2008/layout/LinedList"/>
    <dgm:cxn modelId="{733FF9C2-BFBA-6F41-8B4F-ADCA00EF5993}" type="presParOf" srcId="{D6E8A1B8-ABDF-7B4E-9DD9-6FDF0DF618AB}" destId="{64688932-76BC-B445-88CB-BA24A7EACC63}" srcOrd="0" destOrd="0" presId="urn:microsoft.com/office/officeart/2008/layout/LinedList"/>
    <dgm:cxn modelId="{766D27F0-929F-E14B-BF6D-6438103910BA}" type="presParOf" srcId="{D6E8A1B8-ABDF-7B4E-9DD9-6FDF0DF618AB}" destId="{B60294C7-BE43-F940-B24B-78733354596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9F0202-4289-2E45-9AF5-9D4390FA8B32}">
      <dsp:nvSpPr>
        <dsp:cNvPr id="0" name=""/>
        <dsp:cNvSpPr/>
      </dsp:nvSpPr>
      <dsp:spPr>
        <a:xfrm>
          <a:off x="0" y="11478"/>
          <a:ext cx="3909060" cy="91494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defRPr cap="all"/>
          </a:pPr>
          <a:r>
            <a:rPr lang="en-US" sz="2300" kern="1200" dirty="0"/>
            <a:t>Eligibility AND RECORDKEEPING</a:t>
          </a:r>
        </a:p>
      </dsp:txBody>
      <dsp:txXfrm>
        <a:off x="44664" y="56142"/>
        <a:ext cx="3819732" cy="825612"/>
      </dsp:txXfrm>
    </dsp:sp>
    <dsp:sp modelId="{10B141C6-4113-CE4B-8528-6E659AD03735}">
      <dsp:nvSpPr>
        <dsp:cNvPr id="0" name=""/>
        <dsp:cNvSpPr/>
      </dsp:nvSpPr>
      <dsp:spPr>
        <a:xfrm>
          <a:off x="0" y="992658"/>
          <a:ext cx="3909060" cy="91494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defRPr cap="all"/>
          </a:pPr>
          <a:r>
            <a:rPr lang="en-US" sz="2300" kern="1200" dirty="0"/>
            <a:t>COORDINATED ENTRY and Referrals to </a:t>
          </a:r>
          <a:r>
            <a:rPr lang="en-US" sz="2300" kern="1200" dirty="0" err="1"/>
            <a:t>psh</a:t>
          </a:r>
          <a:endParaRPr lang="en-US" sz="2300" kern="1200" dirty="0"/>
        </a:p>
      </dsp:txBody>
      <dsp:txXfrm>
        <a:off x="44664" y="1037322"/>
        <a:ext cx="3819732" cy="825612"/>
      </dsp:txXfrm>
    </dsp:sp>
    <dsp:sp modelId="{9AE24BB5-523F-8D48-B2AF-B4D814940766}">
      <dsp:nvSpPr>
        <dsp:cNvPr id="0" name=""/>
        <dsp:cNvSpPr/>
      </dsp:nvSpPr>
      <dsp:spPr>
        <a:xfrm>
          <a:off x="0" y="1973838"/>
          <a:ext cx="3909060" cy="91494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defRPr cap="all"/>
          </a:pPr>
          <a:r>
            <a:rPr lang="en-US" sz="2300" kern="1200"/>
            <a:t>Housing First</a:t>
          </a:r>
        </a:p>
      </dsp:txBody>
      <dsp:txXfrm>
        <a:off x="44664" y="2018502"/>
        <a:ext cx="3819732" cy="825612"/>
      </dsp:txXfrm>
    </dsp:sp>
    <dsp:sp modelId="{8D4CD1AE-D000-4847-AF25-CAED835C9248}">
      <dsp:nvSpPr>
        <dsp:cNvPr id="0" name=""/>
        <dsp:cNvSpPr/>
      </dsp:nvSpPr>
      <dsp:spPr>
        <a:xfrm>
          <a:off x="0" y="2955018"/>
          <a:ext cx="3909060" cy="91494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defRPr cap="all"/>
          </a:pPr>
          <a:r>
            <a:rPr lang="en-US" sz="2300" kern="1200" dirty="0"/>
            <a:t>HARM REDUCTION</a:t>
          </a:r>
        </a:p>
      </dsp:txBody>
      <dsp:txXfrm>
        <a:off x="44664" y="2999682"/>
        <a:ext cx="3819732" cy="82561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662C4B-7F8E-45B1-B87A-05BBE1EB7A94}">
      <dsp:nvSpPr>
        <dsp:cNvPr id="0" name=""/>
        <dsp:cNvSpPr/>
      </dsp:nvSpPr>
      <dsp:spPr>
        <a:xfrm>
          <a:off x="0" y="359"/>
          <a:ext cx="7680960" cy="84234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E3944C-2D40-4189-8C65-6DDA15389351}">
      <dsp:nvSpPr>
        <dsp:cNvPr id="0" name=""/>
        <dsp:cNvSpPr/>
      </dsp:nvSpPr>
      <dsp:spPr>
        <a:xfrm>
          <a:off x="254810" y="189888"/>
          <a:ext cx="463291" cy="46329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63FA963-DE24-4DF9-8B2E-1E52DDE8F75B}">
      <dsp:nvSpPr>
        <dsp:cNvPr id="0" name=""/>
        <dsp:cNvSpPr/>
      </dsp:nvSpPr>
      <dsp:spPr>
        <a:xfrm>
          <a:off x="972912" y="359"/>
          <a:ext cx="6708047" cy="8423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149" tIns="89149" rIns="89149" bIns="89149" numCol="1" spcCol="1270" anchor="ctr" anchorCtr="0">
          <a:noAutofit/>
        </a:bodyPr>
        <a:lstStyle/>
        <a:p>
          <a:pPr marL="0" lvl="0" indent="0" algn="l" defTabSz="622300">
            <a:lnSpc>
              <a:spcPct val="90000"/>
            </a:lnSpc>
            <a:spcBef>
              <a:spcPct val="0"/>
            </a:spcBef>
            <a:spcAft>
              <a:spcPct val="35000"/>
            </a:spcAft>
            <a:buNone/>
          </a:pPr>
          <a:r>
            <a:rPr lang="en-US" sz="1400" kern="1200"/>
            <a:t>All grants for acquisition, rehabilitation, conversion</a:t>
          </a:r>
          <a:r>
            <a:rPr lang="en-US" sz="1400" b="1" kern="1200"/>
            <a:t>, leasing</a:t>
          </a:r>
          <a:r>
            <a:rPr lang="en-US" sz="1400" kern="1200"/>
            <a:t>, repair, disposal, demolition, or construction must demonstrate that the project site is free of hazardous materials that could affect the health and safety of the occupants prior to expending CoC funds.</a:t>
          </a:r>
        </a:p>
      </dsp:txBody>
      <dsp:txXfrm>
        <a:off x="972912" y="359"/>
        <a:ext cx="6708047" cy="842348"/>
      </dsp:txXfrm>
    </dsp:sp>
    <dsp:sp modelId="{12989051-F3CD-4275-AED9-6F3C713EF2C1}">
      <dsp:nvSpPr>
        <dsp:cNvPr id="0" name=""/>
        <dsp:cNvSpPr/>
      </dsp:nvSpPr>
      <dsp:spPr>
        <a:xfrm>
          <a:off x="0" y="1053295"/>
          <a:ext cx="7680960" cy="84234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E7CDCB-3981-44B2-B12B-595924315B9A}">
      <dsp:nvSpPr>
        <dsp:cNvPr id="0" name=""/>
        <dsp:cNvSpPr/>
      </dsp:nvSpPr>
      <dsp:spPr>
        <a:xfrm>
          <a:off x="254810" y="1242824"/>
          <a:ext cx="463291" cy="46329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244497F-0EB0-426E-895B-642BA0B7890C}">
      <dsp:nvSpPr>
        <dsp:cNvPr id="0" name=""/>
        <dsp:cNvSpPr/>
      </dsp:nvSpPr>
      <dsp:spPr>
        <a:xfrm>
          <a:off x="972912" y="1053295"/>
          <a:ext cx="6708047" cy="8423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149" tIns="89149" rIns="89149" bIns="89149" numCol="1" spcCol="1270" anchor="ctr" anchorCtr="0">
          <a:noAutofit/>
        </a:bodyPr>
        <a:lstStyle/>
        <a:p>
          <a:pPr marL="0" lvl="0" indent="0" algn="l" defTabSz="622300">
            <a:lnSpc>
              <a:spcPct val="90000"/>
            </a:lnSpc>
            <a:spcBef>
              <a:spcPct val="0"/>
            </a:spcBef>
            <a:spcAft>
              <a:spcPct val="35000"/>
            </a:spcAft>
            <a:buNone/>
          </a:pPr>
          <a:r>
            <a:rPr lang="en-US" sz="1400" kern="1200"/>
            <a:t>Costs of carrying out environmental review responsibilities is an eligible use of administrative funds.</a:t>
          </a:r>
        </a:p>
      </dsp:txBody>
      <dsp:txXfrm>
        <a:off x="972912" y="1053295"/>
        <a:ext cx="6708047" cy="842348"/>
      </dsp:txXfrm>
    </dsp:sp>
    <dsp:sp modelId="{4AA4F4A7-39F8-44F3-A57F-2A2BB97CFBDA}">
      <dsp:nvSpPr>
        <dsp:cNvPr id="0" name=""/>
        <dsp:cNvSpPr/>
      </dsp:nvSpPr>
      <dsp:spPr>
        <a:xfrm>
          <a:off x="0" y="2106231"/>
          <a:ext cx="7680960" cy="84234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C2858C-6682-48E2-81A0-D6EE413B3A3B}">
      <dsp:nvSpPr>
        <dsp:cNvPr id="0" name=""/>
        <dsp:cNvSpPr/>
      </dsp:nvSpPr>
      <dsp:spPr>
        <a:xfrm>
          <a:off x="254810" y="2295759"/>
          <a:ext cx="463291" cy="46329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EB8EED6-05E2-4136-B3D6-77AEC2476295}">
      <dsp:nvSpPr>
        <dsp:cNvPr id="0" name=""/>
        <dsp:cNvSpPr/>
      </dsp:nvSpPr>
      <dsp:spPr>
        <a:xfrm>
          <a:off x="972912" y="2106231"/>
          <a:ext cx="6708047" cy="8423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149" tIns="89149" rIns="89149" bIns="89149" numCol="1" spcCol="1270" anchor="ctr" anchorCtr="0">
          <a:noAutofit/>
        </a:bodyPr>
        <a:lstStyle/>
        <a:p>
          <a:pPr marL="0" lvl="0" indent="0" algn="l" defTabSz="622300">
            <a:lnSpc>
              <a:spcPct val="90000"/>
            </a:lnSpc>
            <a:spcBef>
              <a:spcPct val="0"/>
            </a:spcBef>
            <a:spcAft>
              <a:spcPct val="35000"/>
            </a:spcAft>
            <a:buNone/>
          </a:pPr>
          <a:r>
            <a:rPr lang="en-US" sz="1400" kern="1200"/>
            <a:t>Environmental reviews must be conducted by a “Responsible Entity” (a unit of local government).</a:t>
          </a:r>
        </a:p>
      </dsp:txBody>
      <dsp:txXfrm>
        <a:off x="972912" y="2106231"/>
        <a:ext cx="6708047" cy="84234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10BBE9-4547-47F5-A90E-516F93C9E084}">
      <dsp:nvSpPr>
        <dsp:cNvPr id="0" name=""/>
        <dsp:cNvSpPr/>
      </dsp:nvSpPr>
      <dsp:spPr>
        <a:xfrm>
          <a:off x="0" y="251"/>
          <a:ext cx="7680960" cy="34687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C22276-ADCC-4279-B311-82C46C06B589}">
      <dsp:nvSpPr>
        <dsp:cNvPr id="0" name=""/>
        <dsp:cNvSpPr/>
      </dsp:nvSpPr>
      <dsp:spPr>
        <a:xfrm>
          <a:off x="104929" y="78298"/>
          <a:ext cx="190781" cy="19078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DFD0A1-DD86-4C58-A09A-B28DF4597CA6}">
      <dsp:nvSpPr>
        <dsp:cNvPr id="0" name=""/>
        <dsp:cNvSpPr/>
      </dsp:nvSpPr>
      <dsp:spPr>
        <a:xfrm>
          <a:off x="400640" y="251"/>
          <a:ext cx="7280319" cy="3468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711" tIns="36711" rIns="36711" bIns="36711" numCol="1" spcCol="1270" anchor="ctr" anchorCtr="0">
          <a:noAutofit/>
        </a:bodyPr>
        <a:lstStyle/>
        <a:p>
          <a:pPr marL="0" lvl="0" indent="0" algn="l" defTabSz="711200">
            <a:lnSpc>
              <a:spcPct val="90000"/>
            </a:lnSpc>
            <a:spcBef>
              <a:spcPct val="0"/>
            </a:spcBef>
            <a:spcAft>
              <a:spcPct val="35000"/>
            </a:spcAft>
            <a:buNone/>
          </a:pPr>
          <a:r>
            <a:rPr lang="en-US" sz="1600" kern="1200"/>
            <a:t>Allows you to keep track of what does and does not work</a:t>
          </a:r>
        </a:p>
      </dsp:txBody>
      <dsp:txXfrm>
        <a:off x="400640" y="251"/>
        <a:ext cx="7280319" cy="346874"/>
      </dsp:txXfrm>
    </dsp:sp>
    <dsp:sp modelId="{0C502669-C97E-4AF5-9C8F-DA334914F714}">
      <dsp:nvSpPr>
        <dsp:cNvPr id="0" name=""/>
        <dsp:cNvSpPr/>
      </dsp:nvSpPr>
      <dsp:spPr>
        <a:xfrm>
          <a:off x="0" y="433845"/>
          <a:ext cx="7680960" cy="34687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59A2FB-601C-418E-B924-F44D5E0B6105}">
      <dsp:nvSpPr>
        <dsp:cNvPr id="0" name=""/>
        <dsp:cNvSpPr/>
      </dsp:nvSpPr>
      <dsp:spPr>
        <a:xfrm>
          <a:off x="104929" y="511892"/>
          <a:ext cx="190781" cy="19078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F473B8-37F1-42BD-9873-EA4DDE848F80}">
      <dsp:nvSpPr>
        <dsp:cNvPr id="0" name=""/>
        <dsp:cNvSpPr/>
      </dsp:nvSpPr>
      <dsp:spPr>
        <a:xfrm>
          <a:off x="400640" y="433845"/>
          <a:ext cx="7280319" cy="3468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711" tIns="36711" rIns="36711" bIns="36711" numCol="1" spcCol="1270" anchor="ctr" anchorCtr="0">
          <a:noAutofit/>
        </a:bodyPr>
        <a:lstStyle/>
        <a:p>
          <a:pPr marL="0" lvl="0" indent="0" algn="l" defTabSz="711200">
            <a:lnSpc>
              <a:spcPct val="90000"/>
            </a:lnSpc>
            <a:spcBef>
              <a:spcPct val="0"/>
            </a:spcBef>
            <a:spcAft>
              <a:spcPct val="35000"/>
            </a:spcAft>
            <a:buNone/>
          </a:pPr>
          <a:r>
            <a:rPr lang="en-US" sz="1600" kern="1200"/>
            <a:t>Helps you measure the services provided</a:t>
          </a:r>
        </a:p>
      </dsp:txBody>
      <dsp:txXfrm>
        <a:off x="400640" y="433845"/>
        <a:ext cx="7280319" cy="346874"/>
      </dsp:txXfrm>
    </dsp:sp>
    <dsp:sp modelId="{46912B7B-3962-46F1-A982-38C628029991}">
      <dsp:nvSpPr>
        <dsp:cNvPr id="0" name=""/>
        <dsp:cNvSpPr/>
      </dsp:nvSpPr>
      <dsp:spPr>
        <a:xfrm>
          <a:off x="0" y="867439"/>
          <a:ext cx="7680960" cy="34687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3A669F-B324-492A-8639-0026E39F889A}">
      <dsp:nvSpPr>
        <dsp:cNvPr id="0" name=""/>
        <dsp:cNvSpPr/>
      </dsp:nvSpPr>
      <dsp:spPr>
        <a:xfrm>
          <a:off x="104929" y="945485"/>
          <a:ext cx="190781" cy="19078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B80AF82-E8C2-4CAE-AA08-CECC9578DA2D}">
      <dsp:nvSpPr>
        <dsp:cNvPr id="0" name=""/>
        <dsp:cNvSpPr/>
      </dsp:nvSpPr>
      <dsp:spPr>
        <a:xfrm>
          <a:off x="400640" y="867439"/>
          <a:ext cx="7280319" cy="3468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711" tIns="36711" rIns="36711" bIns="36711" numCol="1" spcCol="1270" anchor="ctr" anchorCtr="0">
          <a:noAutofit/>
        </a:bodyPr>
        <a:lstStyle/>
        <a:p>
          <a:pPr marL="0" lvl="0" indent="0" algn="l" defTabSz="711200">
            <a:lnSpc>
              <a:spcPct val="90000"/>
            </a:lnSpc>
            <a:spcBef>
              <a:spcPct val="0"/>
            </a:spcBef>
            <a:spcAft>
              <a:spcPct val="35000"/>
            </a:spcAft>
            <a:buNone/>
          </a:pPr>
          <a:r>
            <a:rPr lang="en-US" sz="1600" kern="1200"/>
            <a:t>Helps you know what takes up most of your time and checks your efficiency</a:t>
          </a:r>
        </a:p>
      </dsp:txBody>
      <dsp:txXfrm>
        <a:off x="400640" y="867439"/>
        <a:ext cx="7280319" cy="346874"/>
      </dsp:txXfrm>
    </dsp:sp>
    <dsp:sp modelId="{2B9BE36B-32A0-4FB4-828D-CB83935A63C7}">
      <dsp:nvSpPr>
        <dsp:cNvPr id="0" name=""/>
        <dsp:cNvSpPr/>
      </dsp:nvSpPr>
      <dsp:spPr>
        <a:xfrm>
          <a:off x="0" y="1301032"/>
          <a:ext cx="7680960" cy="34687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8A275E-4E24-44D8-9E53-34971893FBBA}">
      <dsp:nvSpPr>
        <dsp:cNvPr id="0" name=""/>
        <dsp:cNvSpPr/>
      </dsp:nvSpPr>
      <dsp:spPr>
        <a:xfrm>
          <a:off x="104929" y="1379079"/>
          <a:ext cx="190781" cy="19078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C0E2AC5-492A-4459-8F08-EAFDE856C7E5}">
      <dsp:nvSpPr>
        <dsp:cNvPr id="0" name=""/>
        <dsp:cNvSpPr/>
      </dsp:nvSpPr>
      <dsp:spPr>
        <a:xfrm>
          <a:off x="400640" y="1301032"/>
          <a:ext cx="7280319" cy="3468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711" tIns="36711" rIns="36711" bIns="36711" numCol="1" spcCol="1270" anchor="ctr" anchorCtr="0">
          <a:noAutofit/>
        </a:bodyPr>
        <a:lstStyle/>
        <a:p>
          <a:pPr marL="0" lvl="0" indent="0" algn="l" defTabSz="711200">
            <a:lnSpc>
              <a:spcPct val="90000"/>
            </a:lnSpc>
            <a:spcBef>
              <a:spcPct val="0"/>
            </a:spcBef>
            <a:spcAft>
              <a:spcPct val="35000"/>
            </a:spcAft>
            <a:buNone/>
          </a:pPr>
          <a:r>
            <a:rPr lang="en-US" sz="1600" kern="1200"/>
            <a:t>Helps you make programming decisions</a:t>
          </a:r>
        </a:p>
      </dsp:txBody>
      <dsp:txXfrm>
        <a:off x="400640" y="1301032"/>
        <a:ext cx="7280319" cy="346874"/>
      </dsp:txXfrm>
    </dsp:sp>
    <dsp:sp modelId="{4639C6CD-3166-44A2-ACD7-7DE49A48070E}">
      <dsp:nvSpPr>
        <dsp:cNvPr id="0" name=""/>
        <dsp:cNvSpPr/>
      </dsp:nvSpPr>
      <dsp:spPr>
        <a:xfrm>
          <a:off x="0" y="1734626"/>
          <a:ext cx="7680960" cy="34687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3DF1A3-C255-41CF-BC0F-FD07017CF98B}">
      <dsp:nvSpPr>
        <dsp:cNvPr id="0" name=""/>
        <dsp:cNvSpPr/>
      </dsp:nvSpPr>
      <dsp:spPr>
        <a:xfrm>
          <a:off x="104929" y="1812672"/>
          <a:ext cx="190781" cy="19078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398AB62-C959-451A-B80E-5399E4515BEA}">
      <dsp:nvSpPr>
        <dsp:cNvPr id="0" name=""/>
        <dsp:cNvSpPr/>
      </dsp:nvSpPr>
      <dsp:spPr>
        <a:xfrm>
          <a:off x="400640" y="1734626"/>
          <a:ext cx="7280319" cy="3468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711" tIns="36711" rIns="36711" bIns="36711" numCol="1" spcCol="1270" anchor="ctr" anchorCtr="0">
          <a:noAutofit/>
        </a:bodyPr>
        <a:lstStyle/>
        <a:p>
          <a:pPr marL="0" lvl="0" indent="0" algn="l" defTabSz="711200">
            <a:lnSpc>
              <a:spcPct val="90000"/>
            </a:lnSpc>
            <a:spcBef>
              <a:spcPct val="0"/>
            </a:spcBef>
            <a:spcAft>
              <a:spcPct val="35000"/>
            </a:spcAft>
            <a:buNone/>
          </a:pPr>
          <a:r>
            <a:rPr lang="en-US" sz="1600" kern="1200"/>
            <a:t>Strengthens your outcome reports</a:t>
          </a:r>
        </a:p>
      </dsp:txBody>
      <dsp:txXfrm>
        <a:off x="400640" y="1734626"/>
        <a:ext cx="7280319" cy="346874"/>
      </dsp:txXfrm>
    </dsp:sp>
    <dsp:sp modelId="{CD8A22F5-F1FA-44F6-A7F6-0E2C349D02AE}">
      <dsp:nvSpPr>
        <dsp:cNvPr id="0" name=""/>
        <dsp:cNvSpPr/>
      </dsp:nvSpPr>
      <dsp:spPr>
        <a:xfrm>
          <a:off x="0" y="2168219"/>
          <a:ext cx="7680960" cy="34687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5BE5AB-23C3-4611-9E67-31FFAF079ABB}">
      <dsp:nvSpPr>
        <dsp:cNvPr id="0" name=""/>
        <dsp:cNvSpPr/>
      </dsp:nvSpPr>
      <dsp:spPr>
        <a:xfrm>
          <a:off x="104929" y="2246266"/>
          <a:ext cx="190781" cy="19078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84A892-C8D3-44F3-9D23-DDDBB0F6D815}">
      <dsp:nvSpPr>
        <dsp:cNvPr id="0" name=""/>
        <dsp:cNvSpPr/>
      </dsp:nvSpPr>
      <dsp:spPr>
        <a:xfrm>
          <a:off x="400640" y="2168219"/>
          <a:ext cx="7280319" cy="3468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711" tIns="36711" rIns="36711" bIns="36711" numCol="1" spcCol="1270" anchor="ctr" anchorCtr="0">
          <a:noAutofit/>
        </a:bodyPr>
        <a:lstStyle/>
        <a:p>
          <a:pPr marL="0" lvl="0" indent="0" algn="l" defTabSz="711200">
            <a:lnSpc>
              <a:spcPct val="90000"/>
            </a:lnSpc>
            <a:spcBef>
              <a:spcPct val="0"/>
            </a:spcBef>
            <a:spcAft>
              <a:spcPct val="35000"/>
            </a:spcAft>
            <a:buNone/>
          </a:pPr>
          <a:r>
            <a:rPr lang="en-US" sz="1600" kern="1200"/>
            <a:t>Lets you know when you need grant amendments</a:t>
          </a:r>
        </a:p>
      </dsp:txBody>
      <dsp:txXfrm>
        <a:off x="400640" y="2168219"/>
        <a:ext cx="7280319" cy="346874"/>
      </dsp:txXfrm>
    </dsp:sp>
    <dsp:sp modelId="{78D7B4C1-8CF2-4D44-816B-125E2F63CB1D}">
      <dsp:nvSpPr>
        <dsp:cNvPr id="0" name=""/>
        <dsp:cNvSpPr/>
      </dsp:nvSpPr>
      <dsp:spPr>
        <a:xfrm>
          <a:off x="0" y="2601813"/>
          <a:ext cx="7680960" cy="34687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34ADBE-D111-4D17-B46E-0E43AF6E16A0}">
      <dsp:nvSpPr>
        <dsp:cNvPr id="0" name=""/>
        <dsp:cNvSpPr/>
      </dsp:nvSpPr>
      <dsp:spPr>
        <a:xfrm>
          <a:off x="104929" y="2679860"/>
          <a:ext cx="190781" cy="190781"/>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D2ADCA4-6A40-4E08-85CC-BE2FD8C13BB7}">
      <dsp:nvSpPr>
        <dsp:cNvPr id="0" name=""/>
        <dsp:cNvSpPr/>
      </dsp:nvSpPr>
      <dsp:spPr>
        <a:xfrm>
          <a:off x="400640" y="2601813"/>
          <a:ext cx="7280319" cy="3468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711" tIns="36711" rIns="36711" bIns="36711" numCol="1" spcCol="1270" anchor="ctr" anchorCtr="0">
          <a:noAutofit/>
        </a:bodyPr>
        <a:lstStyle/>
        <a:p>
          <a:pPr marL="0" lvl="0" indent="0" algn="l" defTabSz="711200">
            <a:lnSpc>
              <a:spcPct val="90000"/>
            </a:lnSpc>
            <a:spcBef>
              <a:spcPct val="0"/>
            </a:spcBef>
            <a:spcAft>
              <a:spcPct val="35000"/>
            </a:spcAft>
            <a:buNone/>
          </a:pPr>
          <a:r>
            <a:rPr lang="en-US" sz="1600" kern="1200"/>
            <a:t>Makes it easier and quicker to apply and report to funders</a:t>
          </a:r>
        </a:p>
      </dsp:txBody>
      <dsp:txXfrm>
        <a:off x="400640" y="2601813"/>
        <a:ext cx="7280319" cy="34687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E25E0D-7280-4223-B405-8EB826739625}">
      <dsp:nvSpPr>
        <dsp:cNvPr id="0" name=""/>
        <dsp:cNvSpPr/>
      </dsp:nvSpPr>
      <dsp:spPr>
        <a:xfrm>
          <a:off x="510480" y="214470"/>
          <a:ext cx="1372500" cy="1372500"/>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998B67-D99C-44BC-9B75-C931D1C413FC}">
      <dsp:nvSpPr>
        <dsp:cNvPr id="0" name=""/>
        <dsp:cNvSpPr/>
      </dsp:nvSpPr>
      <dsp:spPr>
        <a:xfrm>
          <a:off x="802980" y="506970"/>
          <a:ext cx="787500" cy="7875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866E3BF-B45F-44E0-A500-1B4241CBFBD6}">
      <dsp:nvSpPr>
        <dsp:cNvPr id="0" name=""/>
        <dsp:cNvSpPr/>
      </dsp:nvSpPr>
      <dsp:spPr>
        <a:xfrm>
          <a:off x="71730" y="2014470"/>
          <a:ext cx="225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kern="1200"/>
            <a:t>Document activities, maintain files, and monitor (at least) annually for compliance on all areas.</a:t>
          </a:r>
        </a:p>
      </dsp:txBody>
      <dsp:txXfrm>
        <a:off x="71730" y="2014470"/>
        <a:ext cx="2250000" cy="720000"/>
      </dsp:txXfrm>
    </dsp:sp>
    <dsp:sp modelId="{ED3C2F1E-C6EE-4C48-8FDC-B84942456080}">
      <dsp:nvSpPr>
        <dsp:cNvPr id="0" name=""/>
        <dsp:cNvSpPr/>
      </dsp:nvSpPr>
      <dsp:spPr>
        <a:xfrm>
          <a:off x="3154230" y="214470"/>
          <a:ext cx="1372500" cy="1372500"/>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5BE464-88E0-4946-8B36-BC321CAD2AEE}">
      <dsp:nvSpPr>
        <dsp:cNvPr id="0" name=""/>
        <dsp:cNvSpPr/>
      </dsp:nvSpPr>
      <dsp:spPr>
        <a:xfrm>
          <a:off x="3446730" y="506970"/>
          <a:ext cx="787500" cy="7875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4D69EBB-4885-4797-99DF-2E510B19CD9F}">
      <dsp:nvSpPr>
        <dsp:cNvPr id="0" name=""/>
        <dsp:cNvSpPr/>
      </dsp:nvSpPr>
      <dsp:spPr>
        <a:xfrm>
          <a:off x="2715480" y="2014470"/>
          <a:ext cx="225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kern="1200"/>
            <a:t>Obtain documentation from qualified source(s).</a:t>
          </a:r>
        </a:p>
      </dsp:txBody>
      <dsp:txXfrm>
        <a:off x="2715480" y="2014470"/>
        <a:ext cx="2250000" cy="720000"/>
      </dsp:txXfrm>
    </dsp:sp>
    <dsp:sp modelId="{70FCBD15-FF98-4B31-9FCF-1132A49B1FCE}">
      <dsp:nvSpPr>
        <dsp:cNvPr id="0" name=""/>
        <dsp:cNvSpPr/>
      </dsp:nvSpPr>
      <dsp:spPr>
        <a:xfrm>
          <a:off x="5797980" y="214470"/>
          <a:ext cx="1372500" cy="1372500"/>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6C4291-783B-43C9-B8E1-7665F54B810E}">
      <dsp:nvSpPr>
        <dsp:cNvPr id="0" name=""/>
        <dsp:cNvSpPr/>
      </dsp:nvSpPr>
      <dsp:spPr>
        <a:xfrm>
          <a:off x="6090480" y="506970"/>
          <a:ext cx="787500" cy="7875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789EF4C-A1B8-430A-ACD5-F3A5FED5F948}">
      <dsp:nvSpPr>
        <dsp:cNvPr id="0" name=""/>
        <dsp:cNvSpPr/>
      </dsp:nvSpPr>
      <dsp:spPr>
        <a:xfrm>
          <a:off x="5359230" y="2014470"/>
          <a:ext cx="225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kern="1200"/>
            <a:t>Design a system to maintain relevant records.</a:t>
          </a:r>
        </a:p>
      </dsp:txBody>
      <dsp:txXfrm>
        <a:off x="5359230" y="2014470"/>
        <a:ext cx="2250000" cy="72000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76F8E2-4D46-1244-9C6E-A2351FD60D8F}">
      <dsp:nvSpPr>
        <dsp:cNvPr id="0" name=""/>
        <dsp:cNvSpPr/>
      </dsp:nvSpPr>
      <dsp:spPr>
        <a:xfrm>
          <a:off x="0" y="118981"/>
          <a:ext cx="4629151" cy="14297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All records containing protected identifying information of applicants or participants</a:t>
          </a:r>
        </a:p>
      </dsp:txBody>
      <dsp:txXfrm>
        <a:off x="69794" y="188775"/>
        <a:ext cx="4489563" cy="1290152"/>
      </dsp:txXfrm>
    </dsp:sp>
    <dsp:sp modelId="{AF9AA235-9261-C44F-B999-A5820FF6EE93}">
      <dsp:nvSpPr>
        <dsp:cNvPr id="0" name=""/>
        <dsp:cNvSpPr/>
      </dsp:nvSpPr>
      <dsp:spPr>
        <a:xfrm>
          <a:off x="0" y="1623601"/>
          <a:ext cx="4629151" cy="14297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The address or location of any housing of a program participant</a:t>
          </a:r>
        </a:p>
      </dsp:txBody>
      <dsp:txXfrm>
        <a:off x="69794" y="1693395"/>
        <a:ext cx="4489563" cy="129015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338A30-1038-4B59-8EFD-1DEBF464DB5E}">
      <dsp:nvSpPr>
        <dsp:cNvPr id="0" name=""/>
        <dsp:cNvSpPr/>
      </dsp:nvSpPr>
      <dsp:spPr>
        <a:xfrm>
          <a:off x="0" y="479202"/>
          <a:ext cx="7680960" cy="88468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D8FFCA-8E91-40C5-84F6-9CE8C85083E3}">
      <dsp:nvSpPr>
        <dsp:cNvPr id="0" name=""/>
        <dsp:cNvSpPr/>
      </dsp:nvSpPr>
      <dsp:spPr>
        <a:xfrm>
          <a:off x="267616" y="678256"/>
          <a:ext cx="486575" cy="4865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26C2340-24A2-424B-881E-BA951CF47F03}">
      <dsp:nvSpPr>
        <dsp:cNvPr id="0" name=""/>
        <dsp:cNvSpPr/>
      </dsp:nvSpPr>
      <dsp:spPr>
        <a:xfrm>
          <a:off x="1021807" y="479202"/>
          <a:ext cx="6659152" cy="884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629" tIns="93629" rIns="93629" bIns="93629" numCol="1" spcCol="1270" anchor="ctr" anchorCtr="0">
          <a:noAutofit/>
        </a:bodyPr>
        <a:lstStyle/>
        <a:p>
          <a:pPr marL="0" lvl="0" indent="0" algn="l" defTabSz="977900">
            <a:lnSpc>
              <a:spcPct val="90000"/>
            </a:lnSpc>
            <a:spcBef>
              <a:spcPct val="0"/>
            </a:spcBef>
            <a:spcAft>
              <a:spcPct val="35000"/>
            </a:spcAft>
            <a:buNone/>
          </a:pPr>
          <a:r>
            <a:rPr lang="en-US" sz="2200" kern="1200"/>
            <a:t>All records pertaining to CoC funds must be retained for at least 5 years.</a:t>
          </a:r>
        </a:p>
      </dsp:txBody>
      <dsp:txXfrm>
        <a:off x="1021807" y="479202"/>
        <a:ext cx="6659152" cy="884682"/>
      </dsp:txXfrm>
    </dsp:sp>
    <dsp:sp modelId="{AC621C91-B84A-4081-81F9-A1A513727C0F}">
      <dsp:nvSpPr>
        <dsp:cNvPr id="0" name=""/>
        <dsp:cNvSpPr/>
      </dsp:nvSpPr>
      <dsp:spPr>
        <a:xfrm>
          <a:off x="0" y="1585055"/>
          <a:ext cx="7680960" cy="88468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54A852-B436-4FBE-AD1D-791FD6BCF54B}">
      <dsp:nvSpPr>
        <dsp:cNvPr id="0" name=""/>
        <dsp:cNvSpPr/>
      </dsp:nvSpPr>
      <dsp:spPr>
        <a:xfrm>
          <a:off x="267616" y="1784108"/>
          <a:ext cx="486575" cy="4865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21F7ADC-766D-4A2B-85F9-CE66E1031C86}">
      <dsp:nvSpPr>
        <dsp:cNvPr id="0" name=""/>
        <dsp:cNvSpPr/>
      </dsp:nvSpPr>
      <dsp:spPr>
        <a:xfrm>
          <a:off x="1021807" y="1585055"/>
          <a:ext cx="6659152" cy="884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629" tIns="93629" rIns="93629" bIns="93629" numCol="1" spcCol="1270" anchor="ctr" anchorCtr="0">
          <a:noAutofit/>
        </a:bodyPr>
        <a:lstStyle/>
        <a:p>
          <a:pPr marL="0" lvl="0" indent="0" algn="l" defTabSz="977900">
            <a:lnSpc>
              <a:spcPct val="90000"/>
            </a:lnSpc>
            <a:spcBef>
              <a:spcPct val="0"/>
            </a:spcBef>
            <a:spcAft>
              <a:spcPct val="35000"/>
            </a:spcAft>
            <a:buNone/>
          </a:pPr>
          <a:r>
            <a:rPr lang="en-US" sz="2200" kern="1200"/>
            <a:t>Exception: Eligibility documentation must be retained for 5 years after the final expenditure of all grant funds.</a:t>
          </a:r>
        </a:p>
      </dsp:txBody>
      <dsp:txXfrm>
        <a:off x="1021807" y="1585055"/>
        <a:ext cx="6659152" cy="88468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3165CF-AF91-5E48-9401-E540CA0D16DC}">
      <dsp:nvSpPr>
        <dsp:cNvPr id="0" name=""/>
        <dsp:cNvSpPr/>
      </dsp:nvSpPr>
      <dsp:spPr>
        <a:xfrm>
          <a:off x="0" y="349119"/>
          <a:ext cx="3909060" cy="15656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Establish and maintain standard operating procedures for ensuring that CoC funds are used in compliance with the CoC interim rule</a:t>
          </a:r>
        </a:p>
      </dsp:txBody>
      <dsp:txXfrm>
        <a:off x="76430" y="425549"/>
        <a:ext cx="3756200" cy="1412819"/>
      </dsp:txXfrm>
    </dsp:sp>
    <dsp:sp modelId="{26715500-772E-D940-A37C-DD2B655D7706}">
      <dsp:nvSpPr>
        <dsp:cNvPr id="0" name=""/>
        <dsp:cNvSpPr/>
      </dsp:nvSpPr>
      <dsp:spPr>
        <a:xfrm>
          <a:off x="0" y="1966639"/>
          <a:ext cx="3909060" cy="15656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Establish and maintain sufficient records to enable HUD to determine whether the recipient and its subrecipients are meeting the requirements of the CoC interim rule</a:t>
          </a:r>
        </a:p>
      </dsp:txBody>
      <dsp:txXfrm>
        <a:off x="76430" y="2043069"/>
        <a:ext cx="3756200" cy="141281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73DE4C-A0F7-A94C-BE30-C36403BC8ECC}">
      <dsp:nvSpPr>
        <dsp:cNvPr id="0" name=""/>
        <dsp:cNvSpPr/>
      </dsp:nvSpPr>
      <dsp:spPr>
        <a:xfrm>
          <a:off x="0" y="359"/>
          <a:ext cx="768096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D1774A-0A9C-904E-88B3-0996061E57CF}">
      <dsp:nvSpPr>
        <dsp:cNvPr id="0" name=""/>
        <dsp:cNvSpPr/>
      </dsp:nvSpPr>
      <dsp:spPr>
        <a:xfrm>
          <a:off x="0" y="359"/>
          <a:ext cx="7680960" cy="421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Program Operations</a:t>
          </a:r>
        </a:p>
      </dsp:txBody>
      <dsp:txXfrm>
        <a:off x="0" y="359"/>
        <a:ext cx="7680960" cy="421174"/>
      </dsp:txXfrm>
    </dsp:sp>
    <dsp:sp modelId="{0424F59B-7B2B-6043-97A4-2CDFF0A0F13A}">
      <dsp:nvSpPr>
        <dsp:cNvPr id="0" name=""/>
        <dsp:cNvSpPr/>
      </dsp:nvSpPr>
      <dsp:spPr>
        <a:xfrm>
          <a:off x="0" y="421534"/>
          <a:ext cx="768096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A662BE-E05E-7948-80F1-70A864901E34}">
      <dsp:nvSpPr>
        <dsp:cNvPr id="0" name=""/>
        <dsp:cNvSpPr/>
      </dsp:nvSpPr>
      <dsp:spPr>
        <a:xfrm>
          <a:off x="0" y="421534"/>
          <a:ext cx="7680960" cy="421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Financial Management</a:t>
          </a:r>
        </a:p>
      </dsp:txBody>
      <dsp:txXfrm>
        <a:off x="0" y="421534"/>
        <a:ext cx="7680960" cy="421174"/>
      </dsp:txXfrm>
    </dsp:sp>
    <dsp:sp modelId="{75237CBD-4E6F-2C44-A231-4500AE844EF4}">
      <dsp:nvSpPr>
        <dsp:cNvPr id="0" name=""/>
        <dsp:cNvSpPr/>
      </dsp:nvSpPr>
      <dsp:spPr>
        <a:xfrm>
          <a:off x="0" y="842708"/>
          <a:ext cx="768096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AD5A56-9B38-9C4D-BCD1-F6FAC017BA2E}">
      <dsp:nvSpPr>
        <dsp:cNvPr id="0" name=""/>
        <dsp:cNvSpPr/>
      </dsp:nvSpPr>
      <dsp:spPr>
        <a:xfrm>
          <a:off x="0" y="842708"/>
          <a:ext cx="7680960" cy="421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Grant Related</a:t>
          </a:r>
        </a:p>
      </dsp:txBody>
      <dsp:txXfrm>
        <a:off x="0" y="842708"/>
        <a:ext cx="7680960" cy="421174"/>
      </dsp:txXfrm>
    </dsp:sp>
    <dsp:sp modelId="{2AA5A042-CA60-0743-AA3A-2CC6D1F06F42}">
      <dsp:nvSpPr>
        <dsp:cNvPr id="0" name=""/>
        <dsp:cNvSpPr/>
      </dsp:nvSpPr>
      <dsp:spPr>
        <a:xfrm>
          <a:off x="0" y="1263882"/>
          <a:ext cx="768096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38E0E8-0670-A243-9A6D-8983C90275B4}">
      <dsp:nvSpPr>
        <dsp:cNvPr id="0" name=""/>
        <dsp:cNvSpPr/>
      </dsp:nvSpPr>
      <dsp:spPr>
        <a:xfrm>
          <a:off x="0" y="1263882"/>
          <a:ext cx="7680960" cy="421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Staff &amp; Board</a:t>
          </a:r>
        </a:p>
      </dsp:txBody>
      <dsp:txXfrm>
        <a:off x="0" y="1263882"/>
        <a:ext cx="7680960" cy="421174"/>
      </dsp:txXfrm>
    </dsp:sp>
    <dsp:sp modelId="{B7FBA0FB-71B6-2C4B-86F5-BF5742F29ADC}">
      <dsp:nvSpPr>
        <dsp:cNvPr id="0" name=""/>
        <dsp:cNvSpPr/>
      </dsp:nvSpPr>
      <dsp:spPr>
        <a:xfrm>
          <a:off x="0" y="1685057"/>
          <a:ext cx="768096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89537A-BFF3-E24A-9EC2-3A4744657711}">
      <dsp:nvSpPr>
        <dsp:cNvPr id="0" name=""/>
        <dsp:cNvSpPr/>
      </dsp:nvSpPr>
      <dsp:spPr>
        <a:xfrm>
          <a:off x="0" y="1685057"/>
          <a:ext cx="7680960" cy="421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Housing Related</a:t>
          </a:r>
        </a:p>
      </dsp:txBody>
      <dsp:txXfrm>
        <a:off x="0" y="1685057"/>
        <a:ext cx="7680960" cy="421174"/>
      </dsp:txXfrm>
    </dsp:sp>
    <dsp:sp modelId="{608F4038-6DA7-D441-B4F3-1153EA520B95}">
      <dsp:nvSpPr>
        <dsp:cNvPr id="0" name=""/>
        <dsp:cNvSpPr/>
      </dsp:nvSpPr>
      <dsp:spPr>
        <a:xfrm>
          <a:off x="0" y="2106231"/>
          <a:ext cx="768096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D45E2A-6157-4E4F-B8E3-DF3E2207DFE1}">
      <dsp:nvSpPr>
        <dsp:cNvPr id="0" name=""/>
        <dsp:cNvSpPr/>
      </dsp:nvSpPr>
      <dsp:spPr>
        <a:xfrm>
          <a:off x="0" y="2106231"/>
          <a:ext cx="7680960" cy="421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Non-Discrimination</a:t>
          </a:r>
        </a:p>
      </dsp:txBody>
      <dsp:txXfrm>
        <a:off x="0" y="2106231"/>
        <a:ext cx="7680960" cy="421174"/>
      </dsp:txXfrm>
    </dsp:sp>
    <dsp:sp modelId="{2E7CC493-A71B-0A43-93A3-60418B80FF79}">
      <dsp:nvSpPr>
        <dsp:cNvPr id="0" name=""/>
        <dsp:cNvSpPr/>
      </dsp:nvSpPr>
      <dsp:spPr>
        <a:xfrm>
          <a:off x="0" y="2527405"/>
          <a:ext cx="768096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F82308-B83A-A442-9756-56778B726AE3}">
      <dsp:nvSpPr>
        <dsp:cNvPr id="0" name=""/>
        <dsp:cNvSpPr/>
      </dsp:nvSpPr>
      <dsp:spPr>
        <a:xfrm>
          <a:off x="0" y="2527405"/>
          <a:ext cx="7680960" cy="421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Program Participant Related</a:t>
          </a:r>
        </a:p>
      </dsp:txBody>
      <dsp:txXfrm>
        <a:off x="0" y="2527405"/>
        <a:ext cx="7680960" cy="42117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9F6482-68E2-1B40-8E27-DA603E697D85}">
      <dsp:nvSpPr>
        <dsp:cNvPr id="0" name=""/>
        <dsp:cNvSpPr/>
      </dsp:nvSpPr>
      <dsp:spPr>
        <a:xfrm>
          <a:off x="0" y="349119"/>
          <a:ext cx="3909060" cy="15656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At least one current or formerly homeless individual is on the recipient or subrecipient’s Board of Directors or other equivalent policymaking entity</a:t>
          </a:r>
        </a:p>
      </dsp:txBody>
      <dsp:txXfrm>
        <a:off x="76430" y="425549"/>
        <a:ext cx="3756200" cy="1412819"/>
      </dsp:txXfrm>
    </dsp:sp>
    <dsp:sp modelId="{571551E8-395A-9E43-BCE8-A4DA96E9E37A}">
      <dsp:nvSpPr>
        <dsp:cNvPr id="0" name=""/>
        <dsp:cNvSpPr/>
      </dsp:nvSpPr>
      <dsp:spPr>
        <a:xfrm>
          <a:off x="0" y="1966639"/>
          <a:ext cx="3909060" cy="15656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Each recipient or subrecipient involves homeless individuals and families in employment, volunteer services, supportive services, or operation of the project to the extent practicable. </a:t>
          </a:r>
        </a:p>
      </dsp:txBody>
      <dsp:txXfrm>
        <a:off x="76430" y="2043069"/>
        <a:ext cx="3756200" cy="1412819"/>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034307-CBA3-4084-9585-7D3BDED9E0D5}">
      <dsp:nvSpPr>
        <dsp:cNvPr id="0" name=""/>
        <dsp:cNvSpPr/>
      </dsp:nvSpPr>
      <dsp:spPr>
        <a:xfrm>
          <a:off x="165930" y="339341"/>
          <a:ext cx="654908" cy="654908"/>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DC6AFA-7360-4A09-A0B0-7557B5A87EF7}">
      <dsp:nvSpPr>
        <dsp:cNvPr id="0" name=""/>
        <dsp:cNvSpPr/>
      </dsp:nvSpPr>
      <dsp:spPr>
        <a:xfrm>
          <a:off x="303461" y="476872"/>
          <a:ext cx="379847" cy="37984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D8D5609-BA94-4AF9-B2C6-EA3363936DFD}">
      <dsp:nvSpPr>
        <dsp:cNvPr id="0" name=""/>
        <dsp:cNvSpPr/>
      </dsp:nvSpPr>
      <dsp:spPr>
        <a:xfrm>
          <a:off x="961176" y="339341"/>
          <a:ext cx="1543713" cy="654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en-US" sz="1100" kern="1200" dirty="0"/>
            <a:t>Each recipient should maintain records documenting compliance</a:t>
          </a:r>
        </a:p>
      </dsp:txBody>
      <dsp:txXfrm>
        <a:off x="961176" y="339341"/>
        <a:ext cx="1543713" cy="654908"/>
      </dsp:txXfrm>
    </dsp:sp>
    <dsp:sp modelId="{CE8B7C81-C7F7-4F45-B0E6-95A08957608E}">
      <dsp:nvSpPr>
        <dsp:cNvPr id="0" name=""/>
        <dsp:cNvSpPr/>
      </dsp:nvSpPr>
      <dsp:spPr>
        <a:xfrm>
          <a:off x="2773870" y="339341"/>
          <a:ext cx="654908" cy="654908"/>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195AAC-5136-4182-883E-5B87CD206561}">
      <dsp:nvSpPr>
        <dsp:cNvPr id="0" name=""/>
        <dsp:cNvSpPr/>
      </dsp:nvSpPr>
      <dsp:spPr>
        <a:xfrm>
          <a:off x="2911401" y="476872"/>
          <a:ext cx="379847" cy="37984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746AA6F-59A3-478F-ACF8-93E16BC287FD}">
      <dsp:nvSpPr>
        <dsp:cNvPr id="0" name=""/>
        <dsp:cNvSpPr/>
      </dsp:nvSpPr>
      <dsp:spPr>
        <a:xfrm>
          <a:off x="3569116" y="339341"/>
          <a:ext cx="1543713" cy="654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en-US" sz="1100" kern="1200"/>
            <a:t>Source and use of contributions </a:t>
          </a:r>
        </a:p>
      </dsp:txBody>
      <dsp:txXfrm>
        <a:off x="3569116" y="339341"/>
        <a:ext cx="1543713" cy="654908"/>
      </dsp:txXfrm>
    </dsp:sp>
    <dsp:sp modelId="{69C70605-A1FB-4BAD-976E-8593F67003BC}">
      <dsp:nvSpPr>
        <dsp:cNvPr id="0" name=""/>
        <dsp:cNvSpPr/>
      </dsp:nvSpPr>
      <dsp:spPr>
        <a:xfrm>
          <a:off x="5381810" y="339341"/>
          <a:ext cx="654908" cy="654908"/>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B1F970-8293-4D4E-A2BD-277720B109EC}">
      <dsp:nvSpPr>
        <dsp:cNvPr id="0" name=""/>
        <dsp:cNvSpPr/>
      </dsp:nvSpPr>
      <dsp:spPr>
        <a:xfrm>
          <a:off x="5519340" y="476872"/>
          <a:ext cx="379847" cy="37984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C2EB94A-FBE3-4CFD-8E4C-4D1ABAC8170D}">
      <dsp:nvSpPr>
        <dsp:cNvPr id="0" name=""/>
        <dsp:cNvSpPr/>
      </dsp:nvSpPr>
      <dsp:spPr>
        <a:xfrm>
          <a:off x="6177056" y="339341"/>
          <a:ext cx="1543713" cy="654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en-US" sz="1100" kern="1200"/>
            <a:t>Grant and fiscal year for which each matching contribution is counted</a:t>
          </a:r>
        </a:p>
      </dsp:txBody>
      <dsp:txXfrm>
        <a:off x="6177056" y="339341"/>
        <a:ext cx="1543713" cy="654908"/>
      </dsp:txXfrm>
    </dsp:sp>
    <dsp:sp modelId="{12D3EF54-FB30-49EF-B3F8-A2B4F23CE785}">
      <dsp:nvSpPr>
        <dsp:cNvPr id="0" name=""/>
        <dsp:cNvSpPr/>
      </dsp:nvSpPr>
      <dsp:spPr>
        <a:xfrm>
          <a:off x="165930" y="1401533"/>
          <a:ext cx="654908" cy="654908"/>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D478D3-FCC7-4F61-86A5-12B011A52DC9}">
      <dsp:nvSpPr>
        <dsp:cNvPr id="0" name=""/>
        <dsp:cNvSpPr/>
      </dsp:nvSpPr>
      <dsp:spPr>
        <a:xfrm>
          <a:off x="303461" y="1539063"/>
          <a:ext cx="379847" cy="37984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8B6A3D5-9432-488B-9768-17F1E78A45CD}">
      <dsp:nvSpPr>
        <dsp:cNvPr id="0" name=""/>
        <dsp:cNvSpPr/>
      </dsp:nvSpPr>
      <dsp:spPr>
        <a:xfrm>
          <a:off x="961176" y="1401533"/>
          <a:ext cx="1543713" cy="654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en-US" sz="1100" kern="1200"/>
            <a:t>How the value placed on third party in-kind contributions was derived.</a:t>
          </a:r>
        </a:p>
      </dsp:txBody>
      <dsp:txXfrm>
        <a:off x="961176" y="1401533"/>
        <a:ext cx="1543713" cy="654908"/>
      </dsp:txXfrm>
    </dsp:sp>
    <dsp:sp modelId="{AD392B91-3D43-46BF-99B1-90738B82CD9B}">
      <dsp:nvSpPr>
        <dsp:cNvPr id="0" name=""/>
        <dsp:cNvSpPr/>
      </dsp:nvSpPr>
      <dsp:spPr>
        <a:xfrm>
          <a:off x="2773870" y="1401533"/>
          <a:ext cx="654908" cy="654908"/>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7F0F96-0909-4F20-9C86-17D34B4BCBB5}">
      <dsp:nvSpPr>
        <dsp:cNvPr id="0" name=""/>
        <dsp:cNvSpPr/>
      </dsp:nvSpPr>
      <dsp:spPr>
        <a:xfrm>
          <a:off x="2911401" y="1539063"/>
          <a:ext cx="379847" cy="37984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B9B89F-2B75-4E4D-B82D-7EE184E5CEAE}">
      <dsp:nvSpPr>
        <dsp:cNvPr id="0" name=""/>
        <dsp:cNvSpPr/>
      </dsp:nvSpPr>
      <dsp:spPr>
        <a:xfrm>
          <a:off x="3569116" y="1401533"/>
          <a:ext cx="1543713" cy="654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en-US" sz="1100" kern="1200"/>
            <a:t>To the extent feasible, volunteer services must be supported by the same methods that the organization uses to support the allocation of regular personnel costs. </a:t>
          </a:r>
        </a:p>
      </dsp:txBody>
      <dsp:txXfrm>
        <a:off x="3569116" y="1401533"/>
        <a:ext cx="1543713" cy="65490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15F479-C986-1746-BF07-1BC07E8F9AC1}">
      <dsp:nvSpPr>
        <dsp:cNvPr id="0" name=""/>
        <dsp:cNvSpPr/>
      </dsp:nvSpPr>
      <dsp:spPr>
        <a:xfrm>
          <a:off x="0" y="248578"/>
          <a:ext cx="3909060" cy="14880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HUD-mandated income evaluation form (rent calculation)</a:t>
          </a:r>
        </a:p>
      </dsp:txBody>
      <dsp:txXfrm>
        <a:off x="72639" y="321217"/>
        <a:ext cx="3763782" cy="1342742"/>
      </dsp:txXfrm>
    </dsp:sp>
    <dsp:sp modelId="{7BFDDFE2-AD9E-5B4C-BD6E-57A43DADA3D6}">
      <dsp:nvSpPr>
        <dsp:cNvPr id="0" name=""/>
        <dsp:cNvSpPr/>
      </dsp:nvSpPr>
      <dsp:spPr>
        <a:xfrm>
          <a:off x="0" y="1797078"/>
          <a:ext cx="3909060" cy="14880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Source documents for the assets held by the program participant and income received prior to the date of evaluation</a:t>
          </a:r>
        </a:p>
      </dsp:txBody>
      <dsp:txXfrm>
        <a:off x="72639" y="1869717"/>
        <a:ext cx="3763782" cy="1342742"/>
      </dsp:txXfrm>
    </dsp:sp>
    <dsp:sp modelId="{F09A1D83-D83F-4442-8171-40DAB4C31009}">
      <dsp:nvSpPr>
        <dsp:cNvPr id="0" name=""/>
        <dsp:cNvSpPr/>
      </dsp:nvSpPr>
      <dsp:spPr>
        <a:xfrm>
          <a:off x="0" y="3285099"/>
          <a:ext cx="3909060" cy="34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113" tIns="26670" rIns="149352" bIns="26670" numCol="1" spcCol="1270" anchor="t" anchorCtr="0">
          <a:noAutofit/>
        </a:bodyPr>
        <a:lstStyle/>
        <a:p>
          <a:pPr marL="171450" lvl="1" indent="-171450" algn="l" defTabSz="711200">
            <a:lnSpc>
              <a:spcPct val="90000"/>
            </a:lnSpc>
            <a:spcBef>
              <a:spcPct val="0"/>
            </a:spcBef>
            <a:spcAft>
              <a:spcPct val="20000"/>
            </a:spcAft>
            <a:buChar char="•"/>
          </a:pPr>
          <a:endParaRPr lang="en-US" sz="1600" kern="1200" dirty="0"/>
        </a:p>
      </dsp:txBody>
      <dsp:txXfrm>
        <a:off x="0" y="3285099"/>
        <a:ext cx="3909060" cy="3477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CF9238-59E5-D34A-9C64-70D32ABE8F17}">
      <dsp:nvSpPr>
        <dsp:cNvPr id="0" name=""/>
        <dsp:cNvSpPr/>
      </dsp:nvSpPr>
      <dsp:spPr>
        <a:xfrm>
          <a:off x="0" y="541"/>
          <a:ext cx="3909060" cy="9594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People should not remain homeless waiting for documentation</a:t>
          </a:r>
        </a:p>
      </dsp:txBody>
      <dsp:txXfrm>
        <a:off x="46835" y="47376"/>
        <a:ext cx="3815390" cy="865755"/>
      </dsp:txXfrm>
    </dsp:sp>
    <dsp:sp modelId="{F2734535-C5EF-0247-B804-D37DA7A9EC0F}">
      <dsp:nvSpPr>
        <dsp:cNvPr id="0" name=""/>
        <dsp:cNvSpPr/>
      </dsp:nvSpPr>
      <dsp:spPr>
        <a:xfrm>
          <a:off x="0" y="974184"/>
          <a:ext cx="3909060" cy="9594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Time homeless can be completed </a:t>
          </a:r>
          <a:r>
            <a:rPr lang="en-US" sz="1600" b="1" kern="1200" dirty="0"/>
            <a:t>within 180 days </a:t>
          </a:r>
          <a:r>
            <a:rPr lang="en-US" sz="1600" kern="1200" dirty="0"/>
            <a:t>of housing in the PSH Program</a:t>
          </a:r>
        </a:p>
      </dsp:txBody>
      <dsp:txXfrm>
        <a:off x="46835" y="1021019"/>
        <a:ext cx="3815390" cy="865755"/>
      </dsp:txXfrm>
    </dsp:sp>
    <dsp:sp modelId="{D91C3648-2471-BB4E-B71C-47E235413AA7}">
      <dsp:nvSpPr>
        <dsp:cNvPr id="0" name=""/>
        <dsp:cNvSpPr/>
      </dsp:nvSpPr>
      <dsp:spPr>
        <a:xfrm>
          <a:off x="0" y="1947827"/>
          <a:ext cx="3909060" cy="9594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Disability documentation can be completed </a:t>
          </a:r>
          <a:r>
            <a:rPr lang="en-US" sz="1600" b="1" kern="1200" dirty="0"/>
            <a:t>within 90 days </a:t>
          </a:r>
          <a:r>
            <a:rPr lang="en-US" sz="1600" kern="1200" dirty="0"/>
            <a:t>of housing in the PSH Program</a:t>
          </a:r>
        </a:p>
      </dsp:txBody>
      <dsp:txXfrm>
        <a:off x="46835" y="1994662"/>
        <a:ext cx="3815390" cy="865755"/>
      </dsp:txXfrm>
    </dsp:sp>
    <dsp:sp modelId="{39BC200D-4584-DB4A-B04F-7038D771D667}">
      <dsp:nvSpPr>
        <dsp:cNvPr id="0" name=""/>
        <dsp:cNvSpPr/>
      </dsp:nvSpPr>
      <dsp:spPr>
        <a:xfrm>
          <a:off x="0" y="2921470"/>
          <a:ext cx="3909060" cy="9594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Until proper documentation can be completed within the approved timeframes, self-certification for time homeless and case manager observation for disability will suffice</a:t>
          </a:r>
        </a:p>
      </dsp:txBody>
      <dsp:txXfrm>
        <a:off x="46835" y="2968305"/>
        <a:ext cx="3815390" cy="865755"/>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388ADB-BEB0-3848-9541-C3EAB5D89632}">
      <dsp:nvSpPr>
        <dsp:cNvPr id="0" name=""/>
        <dsp:cNvSpPr/>
      </dsp:nvSpPr>
      <dsp:spPr>
        <a:xfrm>
          <a:off x="0" y="3332807"/>
          <a:ext cx="3909060" cy="54677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b="1" kern="1200"/>
            <a:t>Project Exit</a:t>
          </a:r>
        </a:p>
      </dsp:txBody>
      <dsp:txXfrm>
        <a:off x="0" y="3332807"/>
        <a:ext cx="3909060" cy="546774"/>
      </dsp:txXfrm>
    </dsp:sp>
    <dsp:sp modelId="{A160C6FF-D38B-3048-BE4F-8E114D3C914C}">
      <dsp:nvSpPr>
        <dsp:cNvPr id="0" name=""/>
        <dsp:cNvSpPr/>
      </dsp:nvSpPr>
      <dsp:spPr>
        <a:xfrm rot="10800000">
          <a:off x="0" y="2500069"/>
          <a:ext cx="3909060" cy="840939"/>
        </a:xfrm>
        <a:prstGeom prst="upArrowCallou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b="1" kern="1200"/>
            <a:t>Annual Assessment</a:t>
          </a:r>
        </a:p>
      </dsp:txBody>
      <dsp:txXfrm rot="10800000">
        <a:off x="0" y="2500069"/>
        <a:ext cx="3909060" cy="546417"/>
      </dsp:txXfrm>
    </dsp:sp>
    <dsp:sp modelId="{FC36FDE0-2C25-0F4F-A620-BEE17304160E}">
      <dsp:nvSpPr>
        <dsp:cNvPr id="0" name=""/>
        <dsp:cNvSpPr/>
      </dsp:nvSpPr>
      <dsp:spPr>
        <a:xfrm rot="10800000">
          <a:off x="0" y="1667331"/>
          <a:ext cx="3909060" cy="840939"/>
        </a:xfrm>
        <a:prstGeom prst="upArrowCallou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b="1" kern="1200"/>
            <a:t>Update</a:t>
          </a:r>
        </a:p>
      </dsp:txBody>
      <dsp:txXfrm rot="10800000">
        <a:off x="0" y="1667331"/>
        <a:ext cx="3909060" cy="546417"/>
      </dsp:txXfrm>
    </dsp:sp>
    <dsp:sp modelId="{0DF51207-6F8D-8444-9422-E4CE0384E052}">
      <dsp:nvSpPr>
        <dsp:cNvPr id="0" name=""/>
        <dsp:cNvSpPr/>
      </dsp:nvSpPr>
      <dsp:spPr>
        <a:xfrm rot="10800000">
          <a:off x="0" y="834593"/>
          <a:ext cx="3909060" cy="840939"/>
        </a:xfrm>
        <a:prstGeom prst="upArrowCallou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b="1" kern="1200"/>
            <a:t>Project Entry</a:t>
          </a:r>
        </a:p>
      </dsp:txBody>
      <dsp:txXfrm rot="10800000">
        <a:off x="0" y="834593"/>
        <a:ext cx="3909060" cy="546417"/>
      </dsp:txXfrm>
    </dsp:sp>
    <dsp:sp modelId="{E8CF2F9E-963D-B843-9495-71C1BAD1050A}">
      <dsp:nvSpPr>
        <dsp:cNvPr id="0" name=""/>
        <dsp:cNvSpPr/>
      </dsp:nvSpPr>
      <dsp:spPr>
        <a:xfrm rot="10800000">
          <a:off x="0" y="1855"/>
          <a:ext cx="3909060" cy="840939"/>
        </a:xfrm>
        <a:prstGeom prst="upArrowCallou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b="1" kern="1200"/>
            <a:t>Record Creation</a:t>
          </a:r>
        </a:p>
      </dsp:txBody>
      <dsp:txXfrm rot="10800000">
        <a:off x="0" y="1855"/>
        <a:ext cx="3909060" cy="546417"/>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012D55-32AA-724C-A834-CC115F5EA60D}">
      <dsp:nvSpPr>
        <dsp:cNvPr id="0" name=""/>
        <dsp:cNvSpPr/>
      </dsp:nvSpPr>
      <dsp:spPr>
        <a:xfrm>
          <a:off x="208" y="82169"/>
          <a:ext cx="2515940" cy="3019128"/>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48519" tIns="0" rIns="248519" bIns="330200" numCol="1" spcCol="1270" anchor="t" anchorCtr="0">
          <a:noAutofit/>
        </a:bodyPr>
        <a:lstStyle/>
        <a:p>
          <a:pPr marL="0" lvl="0" indent="0" algn="l" defTabSz="666750" rtl="0">
            <a:lnSpc>
              <a:spcPct val="90000"/>
            </a:lnSpc>
            <a:spcBef>
              <a:spcPct val="0"/>
            </a:spcBef>
            <a:spcAft>
              <a:spcPct val="35000"/>
            </a:spcAft>
            <a:buNone/>
          </a:pPr>
          <a:r>
            <a:rPr lang="en-US" sz="1500" kern="1200"/>
            <a:t>Homelessness is a housing problem and should be treated as such.</a:t>
          </a:r>
        </a:p>
      </dsp:txBody>
      <dsp:txXfrm>
        <a:off x="208" y="1289820"/>
        <a:ext cx="2515940" cy="1811477"/>
      </dsp:txXfrm>
    </dsp:sp>
    <dsp:sp modelId="{A3A33E6C-B317-CA49-9DE2-86981EFBC963}">
      <dsp:nvSpPr>
        <dsp:cNvPr id="0" name=""/>
        <dsp:cNvSpPr/>
      </dsp:nvSpPr>
      <dsp:spPr>
        <a:xfrm>
          <a:off x="208" y="82169"/>
          <a:ext cx="2515940" cy="1207651"/>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248519" tIns="165100" rIns="248519" bIns="165100" numCol="1" spcCol="1270" anchor="ctr" anchorCtr="0">
          <a:noAutofit/>
        </a:bodyPr>
        <a:lstStyle/>
        <a:p>
          <a:pPr marL="0" lvl="0" indent="0" algn="l" defTabSz="2800350">
            <a:lnSpc>
              <a:spcPct val="90000"/>
            </a:lnSpc>
            <a:spcBef>
              <a:spcPct val="0"/>
            </a:spcBef>
            <a:spcAft>
              <a:spcPct val="35000"/>
            </a:spcAft>
            <a:buNone/>
          </a:pPr>
          <a:r>
            <a:rPr lang="en-US" sz="6300" kern="1200"/>
            <a:t>01</a:t>
          </a:r>
        </a:p>
      </dsp:txBody>
      <dsp:txXfrm>
        <a:off x="208" y="82169"/>
        <a:ext cx="2515940" cy="1207651"/>
      </dsp:txXfrm>
    </dsp:sp>
    <dsp:sp modelId="{EC9213CC-4CB6-3F40-81BC-08B57F7217F5}">
      <dsp:nvSpPr>
        <dsp:cNvPr id="0" name=""/>
        <dsp:cNvSpPr/>
      </dsp:nvSpPr>
      <dsp:spPr>
        <a:xfrm>
          <a:off x="2717423" y="82169"/>
          <a:ext cx="2515940" cy="3019128"/>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48519" tIns="0" rIns="248519" bIns="330200" numCol="1" spcCol="1270" anchor="t" anchorCtr="0">
          <a:noAutofit/>
        </a:bodyPr>
        <a:lstStyle/>
        <a:p>
          <a:pPr marL="0" lvl="0" indent="0" algn="l" defTabSz="666750" rtl="0">
            <a:lnSpc>
              <a:spcPct val="90000"/>
            </a:lnSpc>
            <a:spcBef>
              <a:spcPct val="0"/>
            </a:spcBef>
            <a:spcAft>
              <a:spcPct val="35000"/>
            </a:spcAft>
            <a:buNone/>
          </a:pPr>
          <a:r>
            <a:rPr lang="en-US" sz="1500" kern="1200"/>
            <a:t>Persons should be stabilized in permanent housing as soon as possible – and then connected to resources to sustain that housing.</a:t>
          </a:r>
        </a:p>
      </dsp:txBody>
      <dsp:txXfrm>
        <a:off x="2717423" y="1289820"/>
        <a:ext cx="2515940" cy="1811477"/>
      </dsp:txXfrm>
    </dsp:sp>
    <dsp:sp modelId="{ABC15C3A-07EA-F046-8F10-19413CBA477B}">
      <dsp:nvSpPr>
        <dsp:cNvPr id="0" name=""/>
        <dsp:cNvSpPr/>
      </dsp:nvSpPr>
      <dsp:spPr>
        <a:xfrm>
          <a:off x="2717423" y="82169"/>
          <a:ext cx="2515940" cy="1207651"/>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248519" tIns="165100" rIns="248519" bIns="165100" numCol="1" spcCol="1270" anchor="ctr" anchorCtr="0">
          <a:noAutofit/>
        </a:bodyPr>
        <a:lstStyle/>
        <a:p>
          <a:pPr marL="0" lvl="0" indent="0" algn="l" defTabSz="2800350">
            <a:lnSpc>
              <a:spcPct val="90000"/>
            </a:lnSpc>
            <a:spcBef>
              <a:spcPct val="0"/>
            </a:spcBef>
            <a:spcAft>
              <a:spcPct val="35000"/>
            </a:spcAft>
            <a:buNone/>
          </a:pPr>
          <a:r>
            <a:rPr lang="en-US" sz="6300" kern="1200"/>
            <a:t>02</a:t>
          </a:r>
        </a:p>
      </dsp:txBody>
      <dsp:txXfrm>
        <a:off x="2717423" y="82169"/>
        <a:ext cx="2515940" cy="1207651"/>
      </dsp:txXfrm>
    </dsp:sp>
    <dsp:sp modelId="{E74B9115-AD53-DD40-9BD0-ABFB06F05D73}">
      <dsp:nvSpPr>
        <dsp:cNvPr id="0" name=""/>
        <dsp:cNvSpPr/>
      </dsp:nvSpPr>
      <dsp:spPr>
        <a:xfrm>
          <a:off x="5434639" y="82169"/>
          <a:ext cx="2515940" cy="3019128"/>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48519" tIns="0" rIns="248519" bIns="330200" numCol="1" spcCol="1270" anchor="t" anchorCtr="0">
          <a:noAutofit/>
        </a:bodyPr>
        <a:lstStyle/>
        <a:p>
          <a:pPr marL="0" lvl="0" indent="0" algn="l" defTabSz="666750" rtl="0">
            <a:lnSpc>
              <a:spcPct val="90000"/>
            </a:lnSpc>
            <a:spcBef>
              <a:spcPct val="0"/>
            </a:spcBef>
            <a:spcAft>
              <a:spcPct val="35000"/>
            </a:spcAft>
            <a:buNone/>
          </a:pPr>
          <a:r>
            <a:rPr lang="en-US" sz="1500" kern="1200"/>
            <a:t>Underlying issues that contributed to a person’s homelessness are best addressed after that person is in a stable housing environment.</a:t>
          </a:r>
        </a:p>
      </dsp:txBody>
      <dsp:txXfrm>
        <a:off x="5434639" y="1289820"/>
        <a:ext cx="2515940" cy="1811477"/>
      </dsp:txXfrm>
    </dsp:sp>
    <dsp:sp modelId="{0E23D0E9-CAE3-C941-AE86-4D53698B2085}">
      <dsp:nvSpPr>
        <dsp:cNvPr id="0" name=""/>
        <dsp:cNvSpPr/>
      </dsp:nvSpPr>
      <dsp:spPr>
        <a:xfrm>
          <a:off x="5434639" y="82169"/>
          <a:ext cx="2515940" cy="1207651"/>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248519" tIns="165100" rIns="248519" bIns="165100" numCol="1" spcCol="1270" anchor="ctr" anchorCtr="0">
          <a:noAutofit/>
        </a:bodyPr>
        <a:lstStyle/>
        <a:p>
          <a:pPr marL="0" lvl="0" indent="0" algn="l" defTabSz="2800350">
            <a:lnSpc>
              <a:spcPct val="90000"/>
            </a:lnSpc>
            <a:spcBef>
              <a:spcPct val="0"/>
            </a:spcBef>
            <a:spcAft>
              <a:spcPct val="35000"/>
            </a:spcAft>
            <a:buNone/>
          </a:pPr>
          <a:r>
            <a:rPr lang="en-US" sz="6300" kern="1200" dirty="0"/>
            <a:t>03</a:t>
          </a:r>
        </a:p>
      </dsp:txBody>
      <dsp:txXfrm>
        <a:off x="5434639" y="82169"/>
        <a:ext cx="2515940" cy="1207651"/>
      </dsp:txXfrm>
    </dsp:sp>
    <dsp:sp modelId="{01A71847-C5A2-AB4D-AFE2-EFDB99DD951E}">
      <dsp:nvSpPr>
        <dsp:cNvPr id="0" name=""/>
        <dsp:cNvSpPr/>
      </dsp:nvSpPr>
      <dsp:spPr>
        <a:xfrm>
          <a:off x="8151855" y="82169"/>
          <a:ext cx="2515940" cy="3019128"/>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48519" tIns="0" rIns="248519" bIns="330200" numCol="1" spcCol="1270" anchor="t" anchorCtr="0">
          <a:noAutofit/>
        </a:bodyPr>
        <a:lstStyle/>
        <a:p>
          <a:pPr marL="0" lvl="0" indent="0" algn="l" defTabSz="666750" rtl="0">
            <a:lnSpc>
              <a:spcPct val="90000"/>
            </a:lnSpc>
            <a:spcBef>
              <a:spcPct val="0"/>
            </a:spcBef>
            <a:spcAft>
              <a:spcPct val="35000"/>
            </a:spcAft>
            <a:buNone/>
          </a:pPr>
          <a:r>
            <a:rPr lang="en-US" sz="1500" u="sng" kern="1200"/>
            <a:t>All</a:t>
          </a:r>
          <a:r>
            <a:rPr lang="en-US" sz="1500" kern="1200"/>
            <a:t> persons experiencing homelessness are “housing ready.”</a:t>
          </a:r>
        </a:p>
      </dsp:txBody>
      <dsp:txXfrm>
        <a:off x="8151855" y="1289820"/>
        <a:ext cx="2515940" cy="1811477"/>
      </dsp:txXfrm>
    </dsp:sp>
    <dsp:sp modelId="{1C2F5911-4F49-C947-83AF-B3FFA4CB9FF0}">
      <dsp:nvSpPr>
        <dsp:cNvPr id="0" name=""/>
        <dsp:cNvSpPr/>
      </dsp:nvSpPr>
      <dsp:spPr>
        <a:xfrm>
          <a:off x="8151855" y="82169"/>
          <a:ext cx="2515940" cy="1207651"/>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248519" tIns="165100" rIns="248519" bIns="165100" numCol="1" spcCol="1270" anchor="ctr" anchorCtr="0">
          <a:noAutofit/>
        </a:bodyPr>
        <a:lstStyle/>
        <a:p>
          <a:pPr marL="0" lvl="0" indent="0" algn="l" defTabSz="2800350">
            <a:lnSpc>
              <a:spcPct val="90000"/>
            </a:lnSpc>
            <a:spcBef>
              <a:spcPct val="0"/>
            </a:spcBef>
            <a:spcAft>
              <a:spcPct val="35000"/>
            </a:spcAft>
            <a:buNone/>
          </a:pPr>
          <a:r>
            <a:rPr lang="en-US" sz="6300" kern="1200"/>
            <a:t>04</a:t>
          </a:r>
        </a:p>
      </dsp:txBody>
      <dsp:txXfrm>
        <a:off x="8151855" y="82169"/>
        <a:ext cx="2515940" cy="1207651"/>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82D174-3D5E-F146-B591-C7F23DAC97D3}">
      <dsp:nvSpPr>
        <dsp:cNvPr id="0" name=""/>
        <dsp:cNvSpPr/>
      </dsp:nvSpPr>
      <dsp:spPr>
        <a:xfrm>
          <a:off x="408090" y="0"/>
          <a:ext cx="4578097" cy="4578097"/>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53B8B1-5407-504D-AA53-4091281553D6}">
      <dsp:nvSpPr>
        <dsp:cNvPr id="0" name=""/>
        <dsp:cNvSpPr/>
      </dsp:nvSpPr>
      <dsp:spPr>
        <a:xfrm>
          <a:off x="843009" y="434919"/>
          <a:ext cx="1785457" cy="178545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Accept participants regardless of sobriety.</a:t>
          </a:r>
        </a:p>
      </dsp:txBody>
      <dsp:txXfrm>
        <a:off x="930168" y="522078"/>
        <a:ext cx="1611139" cy="1611139"/>
      </dsp:txXfrm>
    </dsp:sp>
    <dsp:sp modelId="{CDF17A51-8729-E848-947A-C0022BA4968E}">
      <dsp:nvSpPr>
        <dsp:cNvPr id="0" name=""/>
        <dsp:cNvSpPr/>
      </dsp:nvSpPr>
      <dsp:spPr>
        <a:xfrm>
          <a:off x="2765810" y="434919"/>
          <a:ext cx="1785457" cy="1785457"/>
        </a:xfrm>
        <a:prstGeom prst="roundRect">
          <a:avLst/>
        </a:prstGeom>
        <a:solidFill>
          <a:schemeClr val="accent2">
            <a:hueOff val="-3429229"/>
            <a:satOff val="-3284"/>
            <a:lumOff val="-196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Participants will be supported in ways that meet their individual needs.</a:t>
          </a:r>
        </a:p>
      </dsp:txBody>
      <dsp:txXfrm>
        <a:off x="2852969" y="522078"/>
        <a:ext cx="1611139" cy="1611139"/>
      </dsp:txXfrm>
    </dsp:sp>
    <dsp:sp modelId="{0B8DF0FA-5C16-BB43-ADF3-B0875B129FFE}">
      <dsp:nvSpPr>
        <dsp:cNvPr id="0" name=""/>
        <dsp:cNvSpPr/>
      </dsp:nvSpPr>
      <dsp:spPr>
        <a:xfrm>
          <a:off x="843009" y="2357719"/>
          <a:ext cx="1785457" cy="1785457"/>
        </a:xfrm>
        <a:prstGeom prst="roundRect">
          <a:avLst/>
        </a:prstGeom>
        <a:solidFill>
          <a:schemeClr val="accent2">
            <a:hueOff val="-6858457"/>
            <a:satOff val="-6567"/>
            <a:lumOff val="-39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Participants will not be evicted for not complying with their service plan. </a:t>
          </a:r>
        </a:p>
      </dsp:txBody>
      <dsp:txXfrm>
        <a:off x="930168" y="2444878"/>
        <a:ext cx="1611139" cy="1611139"/>
      </dsp:txXfrm>
    </dsp:sp>
    <dsp:sp modelId="{11CBA165-FA00-7E4C-B7EB-FBF4F1BA73D5}">
      <dsp:nvSpPr>
        <dsp:cNvPr id="0" name=""/>
        <dsp:cNvSpPr/>
      </dsp:nvSpPr>
      <dsp:spPr>
        <a:xfrm>
          <a:off x="2765810" y="2357719"/>
          <a:ext cx="1785457" cy="1785457"/>
        </a:xfrm>
        <a:prstGeom prst="roundRect">
          <a:avLst/>
        </a:prstGeom>
        <a:solidFill>
          <a:schemeClr val="accent2">
            <a:hueOff val="-10287686"/>
            <a:satOff val="-9851"/>
            <a:lumOff val="-58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Participants are not required to take classes before being placed in housing.</a:t>
          </a:r>
        </a:p>
      </dsp:txBody>
      <dsp:txXfrm>
        <a:off x="2852969" y="2444878"/>
        <a:ext cx="1611139" cy="1611139"/>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EF3978-1869-4D12-9ACF-B10EE1481E19}">
      <dsp:nvSpPr>
        <dsp:cNvPr id="0" name=""/>
        <dsp:cNvSpPr/>
      </dsp:nvSpPr>
      <dsp:spPr>
        <a:xfrm>
          <a:off x="0" y="404"/>
          <a:ext cx="8740869" cy="9459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816D33-2A54-4E1D-BA4A-409ED8CD4069}">
      <dsp:nvSpPr>
        <dsp:cNvPr id="0" name=""/>
        <dsp:cNvSpPr/>
      </dsp:nvSpPr>
      <dsp:spPr>
        <a:xfrm>
          <a:off x="286137" y="213234"/>
          <a:ext cx="520250" cy="5202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5B8FE52-7BD4-4E67-8882-D5B8EE075BAE}">
      <dsp:nvSpPr>
        <dsp:cNvPr id="0" name=""/>
        <dsp:cNvSpPr/>
      </dsp:nvSpPr>
      <dsp:spPr>
        <a:xfrm>
          <a:off x="1092526" y="404"/>
          <a:ext cx="7648342" cy="9459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109" tIns="100109" rIns="100109" bIns="100109" numCol="1" spcCol="1270" anchor="ctr" anchorCtr="0">
          <a:noAutofit/>
        </a:bodyPr>
        <a:lstStyle/>
        <a:p>
          <a:pPr marL="0" lvl="0" indent="0" algn="l" defTabSz="1111250">
            <a:lnSpc>
              <a:spcPct val="90000"/>
            </a:lnSpc>
            <a:spcBef>
              <a:spcPct val="0"/>
            </a:spcBef>
            <a:spcAft>
              <a:spcPct val="35000"/>
            </a:spcAft>
            <a:buNone/>
          </a:pPr>
          <a:r>
            <a:rPr lang="en-US" sz="2500" kern="1200" dirty="0"/>
            <a:t>People with </a:t>
          </a:r>
          <a:r>
            <a:rPr lang="en-US" sz="2500" b="1" kern="1200" dirty="0"/>
            <a:t>complex service needs</a:t>
          </a:r>
          <a:endParaRPr lang="en-US" sz="2500" kern="1200" dirty="0"/>
        </a:p>
      </dsp:txBody>
      <dsp:txXfrm>
        <a:off x="1092526" y="404"/>
        <a:ext cx="7648342" cy="945910"/>
      </dsp:txXfrm>
    </dsp:sp>
    <dsp:sp modelId="{842A2D65-0EA2-486C-86CD-76B7EC4278FF}">
      <dsp:nvSpPr>
        <dsp:cNvPr id="0" name=""/>
        <dsp:cNvSpPr/>
      </dsp:nvSpPr>
      <dsp:spPr>
        <a:xfrm>
          <a:off x="0" y="1182791"/>
          <a:ext cx="8740869" cy="9459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6EFA39-BDDA-4DF6-ABE3-37B254316D80}">
      <dsp:nvSpPr>
        <dsp:cNvPr id="0" name=""/>
        <dsp:cNvSpPr/>
      </dsp:nvSpPr>
      <dsp:spPr>
        <a:xfrm>
          <a:off x="286137" y="1395621"/>
          <a:ext cx="520250" cy="5202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936C979-12D3-428B-9199-A098E5BFC54B}">
      <dsp:nvSpPr>
        <dsp:cNvPr id="0" name=""/>
        <dsp:cNvSpPr/>
      </dsp:nvSpPr>
      <dsp:spPr>
        <a:xfrm>
          <a:off x="1092526" y="1182791"/>
          <a:ext cx="7648342" cy="9459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109" tIns="100109" rIns="100109" bIns="100109" numCol="1" spcCol="1270" anchor="ctr" anchorCtr="0">
          <a:noAutofit/>
        </a:bodyPr>
        <a:lstStyle/>
        <a:p>
          <a:pPr marL="0" lvl="0" indent="0" algn="l" defTabSz="1111250">
            <a:lnSpc>
              <a:spcPct val="90000"/>
            </a:lnSpc>
            <a:spcBef>
              <a:spcPct val="0"/>
            </a:spcBef>
            <a:spcAft>
              <a:spcPct val="35000"/>
            </a:spcAft>
            <a:buNone/>
          </a:pPr>
          <a:r>
            <a:rPr lang="en-US" sz="2500" kern="1200" dirty="0"/>
            <a:t>Those </a:t>
          </a:r>
          <a:r>
            <a:rPr lang="en-US" sz="2500" b="1" kern="1200" dirty="0"/>
            <a:t>often turned away </a:t>
          </a:r>
          <a:r>
            <a:rPr lang="en-US" sz="2500" kern="1200" dirty="0"/>
            <a:t>from other affordable housing options</a:t>
          </a:r>
        </a:p>
      </dsp:txBody>
      <dsp:txXfrm>
        <a:off x="1092526" y="1182791"/>
        <a:ext cx="7648342" cy="945910"/>
      </dsp:txXfrm>
    </dsp:sp>
    <dsp:sp modelId="{62BCFAD4-CD29-439E-B3EB-28522B5FA390}">
      <dsp:nvSpPr>
        <dsp:cNvPr id="0" name=""/>
        <dsp:cNvSpPr/>
      </dsp:nvSpPr>
      <dsp:spPr>
        <a:xfrm>
          <a:off x="0" y="2365179"/>
          <a:ext cx="8740869" cy="9459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4F553B-D61F-42BD-B5F3-D66600873F97}">
      <dsp:nvSpPr>
        <dsp:cNvPr id="0" name=""/>
        <dsp:cNvSpPr/>
      </dsp:nvSpPr>
      <dsp:spPr>
        <a:xfrm>
          <a:off x="286137" y="2578009"/>
          <a:ext cx="520250" cy="5202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228452C-F674-4718-8BC1-42C52425DF71}">
      <dsp:nvSpPr>
        <dsp:cNvPr id="0" name=""/>
        <dsp:cNvSpPr/>
      </dsp:nvSpPr>
      <dsp:spPr>
        <a:xfrm>
          <a:off x="1092526" y="2365179"/>
          <a:ext cx="7648342" cy="9459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109" tIns="100109" rIns="100109" bIns="100109" numCol="1" spcCol="1270" anchor="ctr" anchorCtr="0">
          <a:noAutofit/>
        </a:bodyPr>
        <a:lstStyle/>
        <a:p>
          <a:pPr marL="0" lvl="0" indent="0" algn="l" defTabSz="1111250">
            <a:lnSpc>
              <a:spcPct val="90000"/>
            </a:lnSpc>
            <a:spcBef>
              <a:spcPct val="0"/>
            </a:spcBef>
            <a:spcAft>
              <a:spcPct val="35000"/>
            </a:spcAft>
            <a:buNone/>
          </a:pPr>
          <a:r>
            <a:rPr lang="en-US" sz="2500" kern="1200" dirty="0"/>
            <a:t>Those </a:t>
          </a:r>
          <a:r>
            <a:rPr lang="en-US" sz="2500" b="1" kern="1200" dirty="0"/>
            <a:t>least likely </a:t>
          </a:r>
          <a:r>
            <a:rPr lang="en-US" sz="2500" kern="1200" dirty="0"/>
            <a:t>to be able to proactively </a:t>
          </a:r>
          <a:r>
            <a:rPr lang="en-US" sz="2500" b="1" kern="1200" dirty="0"/>
            <a:t>seek and obtain housing on  their own</a:t>
          </a:r>
          <a:endParaRPr lang="en-US" sz="2500" kern="1200" dirty="0"/>
        </a:p>
      </dsp:txBody>
      <dsp:txXfrm>
        <a:off x="1092526" y="2365179"/>
        <a:ext cx="7648342" cy="945910"/>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B283E8-1193-E24E-A5FB-D1E64E5A2E44}">
      <dsp:nvSpPr>
        <dsp:cNvPr id="0" name=""/>
        <dsp:cNvSpPr/>
      </dsp:nvSpPr>
      <dsp:spPr>
        <a:xfrm rot="5400000">
          <a:off x="6927016" y="-3003488"/>
          <a:ext cx="654452" cy="6827522"/>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100000"/>
            </a:lnSpc>
            <a:spcBef>
              <a:spcPct val="0"/>
            </a:spcBef>
            <a:spcAft>
              <a:spcPct val="15000"/>
            </a:spcAft>
            <a:buChar char="•"/>
          </a:pPr>
          <a:r>
            <a:rPr lang="en-US" sz="1700" kern="1200"/>
            <a:t>I literally have the power to decide if you get one juice box or two. (Rivianna Hyatt)</a:t>
          </a:r>
        </a:p>
      </dsp:txBody>
      <dsp:txXfrm rot="-5400000">
        <a:off x="3840481" y="114995"/>
        <a:ext cx="6795574" cy="590556"/>
      </dsp:txXfrm>
    </dsp:sp>
    <dsp:sp modelId="{E70659CF-CD3D-4147-8959-827D056553E1}">
      <dsp:nvSpPr>
        <dsp:cNvPr id="0" name=""/>
        <dsp:cNvSpPr/>
      </dsp:nvSpPr>
      <dsp:spPr>
        <a:xfrm>
          <a:off x="0" y="1239"/>
          <a:ext cx="3840481" cy="818065"/>
        </a:xfrm>
        <a:prstGeom prst="roundRect">
          <a:avLst/>
        </a:prstGeom>
        <a:solidFill>
          <a:schemeClr val="accent2">
            <a:hueOff val="0"/>
            <a:satOff val="0"/>
            <a:lumOff val="0"/>
            <a:alphaOff val="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100000"/>
            </a:lnSpc>
            <a:spcBef>
              <a:spcPct val="0"/>
            </a:spcBef>
            <a:spcAft>
              <a:spcPct val="35000"/>
            </a:spcAft>
            <a:buNone/>
            <a:defRPr b="1"/>
          </a:pPr>
          <a:r>
            <a:rPr lang="en-US" sz="2000" kern="1200"/>
            <a:t>Shifts the power dynamic from provider to client:</a:t>
          </a:r>
        </a:p>
      </dsp:txBody>
      <dsp:txXfrm>
        <a:off x="39935" y="41174"/>
        <a:ext cx="3760611" cy="738195"/>
      </dsp:txXfrm>
    </dsp:sp>
    <dsp:sp modelId="{C67ED178-786B-B14E-94D3-FFD212C43838}">
      <dsp:nvSpPr>
        <dsp:cNvPr id="0" name=""/>
        <dsp:cNvSpPr/>
      </dsp:nvSpPr>
      <dsp:spPr>
        <a:xfrm rot="5400000">
          <a:off x="6927016" y="-2144519"/>
          <a:ext cx="654452" cy="6827522"/>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100000"/>
            </a:lnSpc>
            <a:spcBef>
              <a:spcPct val="0"/>
            </a:spcBef>
            <a:spcAft>
              <a:spcPct val="15000"/>
            </a:spcAft>
            <a:buChar char="•"/>
          </a:pPr>
          <a:r>
            <a:rPr lang="en-US" sz="1700" kern="1200"/>
            <a:t>Our job is not to parent or “raise” youth, it’s to accompany them. (Derek Wentorf, CSH)</a:t>
          </a:r>
        </a:p>
      </dsp:txBody>
      <dsp:txXfrm rot="-5400000">
        <a:off x="3840481" y="973964"/>
        <a:ext cx="6795574" cy="590556"/>
      </dsp:txXfrm>
    </dsp:sp>
    <dsp:sp modelId="{AA7975E3-652E-6948-85D4-0DFC75FB543B}">
      <dsp:nvSpPr>
        <dsp:cNvPr id="0" name=""/>
        <dsp:cNvSpPr/>
      </dsp:nvSpPr>
      <dsp:spPr>
        <a:xfrm>
          <a:off x="0" y="860208"/>
          <a:ext cx="3840481" cy="818065"/>
        </a:xfrm>
        <a:prstGeom prst="roundRect">
          <a:avLst/>
        </a:prstGeom>
        <a:solidFill>
          <a:schemeClr val="accent3">
            <a:hueOff val="0"/>
            <a:satOff val="0"/>
            <a:lumOff val="0"/>
            <a:alphaOff val="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100000"/>
            </a:lnSpc>
            <a:spcBef>
              <a:spcPct val="0"/>
            </a:spcBef>
            <a:spcAft>
              <a:spcPct val="35000"/>
            </a:spcAft>
            <a:buNone/>
            <a:defRPr b="1"/>
          </a:pPr>
          <a:r>
            <a:rPr lang="en-US" sz="2000" kern="1200"/>
            <a:t>Shifts away from paternalism:</a:t>
          </a:r>
        </a:p>
      </dsp:txBody>
      <dsp:txXfrm>
        <a:off x="39935" y="900143"/>
        <a:ext cx="3760611" cy="738195"/>
      </dsp:txXfrm>
    </dsp:sp>
    <dsp:sp modelId="{D636B865-D6B0-5248-9262-86085C70A427}">
      <dsp:nvSpPr>
        <dsp:cNvPr id="0" name=""/>
        <dsp:cNvSpPr/>
      </dsp:nvSpPr>
      <dsp:spPr>
        <a:xfrm rot="5400000">
          <a:off x="6927016" y="-1285550"/>
          <a:ext cx="654452" cy="6827522"/>
        </a:xfrm>
        <a:prstGeom prst="round2Same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100000"/>
            </a:lnSpc>
            <a:spcBef>
              <a:spcPct val="0"/>
            </a:spcBef>
            <a:spcAft>
              <a:spcPct val="15000"/>
            </a:spcAft>
            <a:buChar char="•"/>
          </a:pPr>
          <a:r>
            <a:rPr lang="en-US" sz="1700" kern="1200"/>
            <a:t>If you make it engaging, they will engage. (Robin Meyer, NW Youth Services)</a:t>
          </a:r>
        </a:p>
      </dsp:txBody>
      <dsp:txXfrm rot="-5400000">
        <a:off x="3840481" y="1832933"/>
        <a:ext cx="6795574" cy="590556"/>
      </dsp:txXfrm>
    </dsp:sp>
    <dsp:sp modelId="{1026FD01-7DDF-BC4E-A186-D0E8D5FAC87E}">
      <dsp:nvSpPr>
        <dsp:cNvPr id="0" name=""/>
        <dsp:cNvSpPr/>
      </dsp:nvSpPr>
      <dsp:spPr>
        <a:xfrm>
          <a:off x="0" y="1719177"/>
          <a:ext cx="3840481" cy="818065"/>
        </a:xfrm>
        <a:prstGeom prst="roundRect">
          <a:avLst/>
        </a:prstGeom>
        <a:solidFill>
          <a:schemeClr val="accent4">
            <a:hueOff val="0"/>
            <a:satOff val="0"/>
            <a:lumOff val="0"/>
            <a:alphaOff val="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100000"/>
            </a:lnSpc>
            <a:spcBef>
              <a:spcPct val="0"/>
            </a:spcBef>
            <a:spcAft>
              <a:spcPct val="35000"/>
            </a:spcAft>
            <a:buNone/>
            <a:defRPr b="1"/>
          </a:pPr>
          <a:r>
            <a:rPr lang="en-US" sz="2000" kern="1200"/>
            <a:t>Shifts the burden for engagement to the provider:</a:t>
          </a:r>
        </a:p>
      </dsp:txBody>
      <dsp:txXfrm>
        <a:off x="39935" y="1759112"/>
        <a:ext cx="3760611" cy="738195"/>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9E2609-13F8-6C43-BFE9-F48E095EC1FF}">
      <dsp:nvSpPr>
        <dsp:cNvPr id="0" name=""/>
        <dsp:cNvSpPr/>
      </dsp:nvSpPr>
      <dsp:spPr>
        <a:xfrm>
          <a:off x="0" y="558"/>
          <a:ext cx="5394278"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1E7921-33A6-D54A-9B18-271E15C2B83A}">
      <dsp:nvSpPr>
        <dsp:cNvPr id="0" name=""/>
        <dsp:cNvSpPr/>
      </dsp:nvSpPr>
      <dsp:spPr>
        <a:xfrm>
          <a:off x="0" y="558"/>
          <a:ext cx="1078855" cy="915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Principle #1</a:t>
          </a:r>
        </a:p>
      </dsp:txBody>
      <dsp:txXfrm>
        <a:off x="0" y="558"/>
        <a:ext cx="1078855" cy="915395"/>
      </dsp:txXfrm>
    </dsp:sp>
    <dsp:sp modelId="{B2CEDFBC-89C4-8F4B-B3C7-378545282CDA}">
      <dsp:nvSpPr>
        <dsp:cNvPr id="0" name=""/>
        <dsp:cNvSpPr/>
      </dsp:nvSpPr>
      <dsp:spPr>
        <a:xfrm>
          <a:off x="1159769" y="42127"/>
          <a:ext cx="4234508" cy="8313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Harm reduction is a pragmatic, nonjudgmental approach to addressing high-risk behaviors that are a fact of human society, with complex multi-faceted causes and varying degrees of harm.</a:t>
          </a:r>
        </a:p>
      </dsp:txBody>
      <dsp:txXfrm>
        <a:off x="1159769" y="42127"/>
        <a:ext cx="4234508" cy="831365"/>
      </dsp:txXfrm>
    </dsp:sp>
    <dsp:sp modelId="{92314111-BB1B-A448-922E-0AA3BE12ABF0}">
      <dsp:nvSpPr>
        <dsp:cNvPr id="0" name=""/>
        <dsp:cNvSpPr/>
      </dsp:nvSpPr>
      <dsp:spPr>
        <a:xfrm>
          <a:off x="1078855" y="873492"/>
          <a:ext cx="4315422"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1B45FF-667B-554C-A4B9-02094E155D31}">
      <dsp:nvSpPr>
        <dsp:cNvPr id="0" name=""/>
        <dsp:cNvSpPr/>
      </dsp:nvSpPr>
      <dsp:spPr>
        <a:xfrm>
          <a:off x="0" y="915954"/>
          <a:ext cx="5394278" cy="0"/>
        </a:xfrm>
        <a:prstGeom prst="line">
          <a:avLst/>
        </a:prstGeom>
        <a:solidFill>
          <a:schemeClr val="accent5">
            <a:hueOff val="2659525"/>
            <a:satOff val="-115"/>
            <a:lumOff val="-5245"/>
            <a:alphaOff val="0"/>
          </a:schemeClr>
        </a:solidFill>
        <a:ln w="12700" cap="flat" cmpd="sng" algn="ctr">
          <a:solidFill>
            <a:schemeClr val="accent5">
              <a:hueOff val="2659525"/>
              <a:satOff val="-115"/>
              <a:lumOff val="-524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8BB247-1ABE-164C-9A7A-B6208A590209}">
      <dsp:nvSpPr>
        <dsp:cNvPr id="0" name=""/>
        <dsp:cNvSpPr/>
      </dsp:nvSpPr>
      <dsp:spPr>
        <a:xfrm>
          <a:off x="0" y="915954"/>
          <a:ext cx="1078855" cy="915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Principle #2</a:t>
          </a:r>
        </a:p>
      </dsp:txBody>
      <dsp:txXfrm>
        <a:off x="0" y="915954"/>
        <a:ext cx="1078855" cy="915395"/>
      </dsp:txXfrm>
    </dsp:sp>
    <dsp:sp modelId="{C2D5CFBC-E577-6A4A-B210-6B60D57C8CF5}">
      <dsp:nvSpPr>
        <dsp:cNvPr id="0" name=""/>
        <dsp:cNvSpPr/>
      </dsp:nvSpPr>
      <dsp:spPr>
        <a:xfrm>
          <a:off x="1159769" y="957522"/>
          <a:ext cx="4234508" cy="8313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The focus is on reducing harm, not consumption.</a:t>
          </a:r>
        </a:p>
      </dsp:txBody>
      <dsp:txXfrm>
        <a:off x="1159769" y="957522"/>
        <a:ext cx="4234508" cy="831365"/>
      </dsp:txXfrm>
    </dsp:sp>
    <dsp:sp modelId="{4CDE3497-EAD3-654A-8BF8-6737CD1102B4}">
      <dsp:nvSpPr>
        <dsp:cNvPr id="0" name=""/>
        <dsp:cNvSpPr/>
      </dsp:nvSpPr>
      <dsp:spPr>
        <a:xfrm>
          <a:off x="1078855" y="1788888"/>
          <a:ext cx="4315422"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B797E7D-3CDB-E94F-A717-F655984CE200}">
      <dsp:nvSpPr>
        <dsp:cNvPr id="0" name=""/>
        <dsp:cNvSpPr/>
      </dsp:nvSpPr>
      <dsp:spPr>
        <a:xfrm>
          <a:off x="0" y="1831350"/>
          <a:ext cx="5394278" cy="0"/>
        </a:xfrm>
        <a:prstGeom prst="line">
          <a:avLst/>
        </a:prstGeom>
        <a:solidFill>
          <a:schemeClr val="accent5">
            <a:hueOff val="5319050"/>
            <a:satOff val="-230"/>
            <a:lumOff val="-10491"/>
            <a:alphaOff val="0"/>
          </a:schemeClr>
        </a:solidFill>
        <a:ln w="12700" cap="flat" cmpd="sng" algn="ctr">
          <a:solidFill>
            <a:schemeClr val="accent5">
              <a:hueOff val="5319050"/>
              <a:satOff val="-230"/>
              <a:lumOff val="-1049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8C06DE-CE04-3F49-96A8-EE23F825EC43}">
      <dsp:nvSpPr>
        <dsp:cNvPr id="0" name=""/>
        <dsp:cNvSpPr/>
      </dsp:nvSpPr>
      <dsp:spPr>
        <a:xfrm>
          <a:off x="0" y="1831350"/>
          <a:ext cx="1078855" cy="915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Principle #3 </a:t>
          </a:r>
        </a:p>
      </dsp:txBody>
      <dsp:txXfrm>
        <a:off x="0" y="1831350"/>
        <a:ext cx="1078855" cy="915395"/>
      </dsp:txXfrm>
    </dsp:sp>
    <dsp:sp modelId="{783466D7-0A46-9E48-942D-ADED89BB0420}">
      <dsp:nvSpPr>
        <dsp:cNvPr id="0" name=""/>
        <dsp:cNvSpPr/>
      </dsp:nvSpPr>
      <dsp:spPr>
        <a:xfrm>
          <a:off x="1159769" y="1872918"/>
          <a:ext cx="4234508" cy="8313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It is the individual’s choice to manage or mitigate the risk of high-risk behaviors.</a:t>
          </a:r>
        </a:p>
      </dsp:txBody>
      <dsp:txXfrm>
        <a:off x="1159769" y="1872918"/>
        <a:ext cx="4234508" cy="831365"/>
      </dsp:txXfrm>
    </dsp:sp>
    <dsp:sp modelId="{2B4CA126-2E70-7D40-86F6-39376F8A2999}">
      <dsp:nvSpPr>
        <dsp:cNvPr id="0" name=""/>
        <dsp:cNvSpPr/>
      </dsp:nvSpPr>
      <dsp:spPr>
        <a:xfrm>
          <a:off x="1078855" y="2704284"/>
          <a:ext cx="4315422"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AB71A7-693B-E442-832E-4CE51BDD02CB}">
      <dsp:nvSpPr>
        <dsp:cNvPr id="0" name=""/>
        <dsp:cNvSpPr/>
      </dsp:nvSpPr>
      <dsp:spPr>
        <a:xfrm>
          <a:off x="0" y="2746746"/>
          <a:ext cx="5394278" cy="0"/>
        </a:xfrm>
        <a:prstGeom prst="line">
          <a:avLst/>
        </a:prstGeom>
        <a:solidFill>
          <a:schemeClr val="accent5">
            <a:hueOff val="7978575"/>
            <a:satOff val="-345"/>
            <a:lumOff val="-15736"/>
            <a:alphaOff val="0"/>
          </a:schemeClr>
        </a:solidFill>
        <a:ln w="12700" cap="flat" cmpd="sng" algn="ctr">
          <a:solidFill>
            <a:schemeClr val="accent5">
              <a:hueOff val="7978575"/>
              <a:satOff val="-345"/>
              <a:lumOff val="-1573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965B86-F858-BB4F-BA1E-5025020CFD99}">
      <dsp:nvSpPr>
        <dsp:cNvPr id="0" name=""/>
        <dsp:cNvSpPr/>
      </dsp:nvSpPr>
      <dsp:spPr>
        <a:xfrm>
          <a:off x="0" y="2746746"/>
          <a:ext cx="1078855" cy="915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Principle #4 </a:t>
          </a:r>
        </a:p>
      </dsp:txBody>
      <dsp:txXfrm>
        <a:off x="0" y="2746746"/>
        <a:ext cx="1078855" cy="915395"/>
      </dsp:txXfrm>
    </dsp:sp>
    <dsp:sp modelId="{958F00CA-C0DB-A149-8766-76F3728923E4}">
      <dsp:nvSpPr>
        <dsp:cNvPr id="0" name=""/>
        <dsp:cNvSpPr/>
      </dsp:nvSpPr>
      <dsp:spPr>
        <a:xfrm>
          <a:off x="1159769" y="2788314"/>
          <a:ext cx="4234508" cy="8313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The individual  has a voice and deserves to be treated with dignity  and respect.</a:t>
          </a:r>
        </a:p>
      </dsp:txBody>
      <dsp:txXfrm>
        <a:off x="1159769" y="2788314"/>
        <a:ext cx="4234508" cy="831365"/>
      </dsp:txXfrm>
    </dsp:sp>
    <dsp:sp modelId="{1A4465CA-9466-744B-BCA6-A8DA060EBB1F}">
      <dsp:nvSpPr>
        <dsp:cNvPr id="0" name=""/>
        <dsp:cNvSpPr/>
      </dsp:nvSpPr>
      <dsp:spPr>
        <a:xfrm>
          <a:off x="1078855" y="3619680"/>
          <a:ext cx="4315422"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0717676-AC51-B14C-BF9A-6119B17EC49C}">
      <dsp:nvSpPr>
        <dsp:cNvPr id="0" name=""/>
        <dsp:cNvSpPr/>
      </dsp:nvSpPr>
      <dsp:spPr>
        <a:xfrm>
          <a:off x="0" y="3662142"/>
          <a:ext cx="5394278" cy="0"/>
        </a:xfrm>
        <a:prstGeom prst="line">
          <a:avLst/>
        </a:prstGeom>
        <a:solidFill>
          <a:schemeClr val="accent5">
            <a:hueOff val="10638099"/>
            <a:satOff val="-460"/>
            <a:lumOff val="-20981"/>
            <a:alphaOff val="0"/>
          </a:schemeClr>
        </a:solidFill>
        <a:ln w="12700" cap="flat" cmpd="sng" algn="ctr">
          <a:solidFill>
            <a:schemeClr val="accent5">
              <a:hueOff val="10638099"/>
              <a:satOff val="-460"/>
              <a:lumOff val="-2098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8E5FAA-659C-5C4E-984C-103178C0DDB3}">
      <dsp:nvSpPr>
        <dsp:cNvPr id="0" name=""/>
        <dsp:cNvSpPr/>
      </dsp:nvSpPr>
      <dsp:spPr>
        <a:xfrm>
          <a:off x="0" y="3662142"/>
          <a:ext cx="1078855" cy="915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Principle #5</a:t>
          </a:r>
        </a:p>
      </dsp:txBody>
      <dsp:txXfrm>
        <a:off x="0" y="3662142"/>
        <a:ext cx="1078855" cy="915395"/>
      </dsp:txXfrm>
    </dsp:sp>
    <dsp:sp modelId="{89E13512-60BD-8F4D-90A1-6307DE2E141D}">
      <dsp:nvSpPr>
        <dsp:cNvPr id="0" name=""/>
        <dsp:cNvSpPr/>
      </dsp:nvSpPr>
      <dsp:spPr>
        <a:xfrm>
          <a:off x="1159769" y="3703710"/>
          <a:ext cx="4234508" cy="8313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Individuals are expected to take responsibility for the natural consequences of their behavior.</a:t>
          </a:r>
        </a:p>
      </dsp:txBody>
      <dsp:txXfrm>
        <a:off x="1159769" y="3703710"/>
        <a:ext cx="4234508" cy="831365"/>
      </dsp:txXfrm>
    </dsp:sp>
    <dsp:sp modelId="{CC21A1D8-8B40-2C48-BE7D-B017348943D6}">
      <dsp:nvSpPr>
        <dsp:cNvPr id="0" name=""/>
        <dsp:cNvSpPr/>
      </dsp:nvSpPr>
      <dsp:spPr>
        <a:xfrm>
          <a:off x="1078855" y="4535075"/>
          <a:ext cx="4315422"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92B5FD-3269-924E-A9AF-0D1FA2289F16}">
      <dsp:nvSpPr>
        <dsp:cNvPr id="0" name=""/>
        <dsp:cNvSpPr/>
      </dsp:nvSpPr>
      <dsp:spPr>
        <a:xfrm rot="5400000">
          <a:off x="5351964" y="-2388708"/>
          <a:ext cx="332880" cy="5193793"/>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20955" rIns="41910" bIns="20955" numCol="1" spcCol="1270" anchor="ctr" anchorCtr="0">
          <a:noAutofit/>
        </a:bodyPr>
        <a:lstStyle/>
        <a:p>
          <a:pPr marL="57150" lvl="1" indent="-57150" algn="l" defTabSz="488950">
            <a:lnSpc>
              <a:spcPct val="90000"/>
            </a:lnSpc>
            <a:spcBef>
              <a:spcPct val="0"/>
            </a:spcBef>
            <a:spcAft>
              <a:spcPct val="15000"/>
            </a:spcAft>
            <a:buNone/>
          </a:pPr>
          <a:r>
            <a:rPr lang="en-US" sz="1100" kern="1200" dirty="0"/>
            <a:t>Access to programs/services is not contingent on participation/compliance.  </a:t>
          </a:r>
        </a:p>
      </dsp:txBody>
      <dsp:txXfrm rot="-5400000">
        <a:off x="2921508" y="57998"/>
        <a:ext cx="5177543" cy="300380"/>
      </dsp:txXfrm>
    </dsp:sp>
    <dsp:sp modelId="{E0F56DC3-1D0B-6943-A951-DB7CFD4A2C7E}">
      <dsp:nvSpPr>
        <dsp:cNvPr id="0" name=""/>
        <dsp:cNvSpPr/>
      </dsp:nvSpPr>
      <dsp:spPr>
        <a:xfrm>
          <a:off x="0" y="137"/>
          <a:ext cx="2921508" cy="416101"/>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a:t>Remove Barriers </a:t>
          </a:r>
        </a:p>
      </dsp:txBody>
      <dsp:txXfrm>
        <a:off x="20312" y="20449"/>
        <a:ext cx="2880884" cy="375477"/>
      </dsp:txXfrm>
    </dsp:sp>
    <dsp:sp modelId="{F9C35561-FE49-8E43-95FB-91DA706C1B1A}">
      <dsp:nvSpPr>
        <dsp:cNvPr id="0" name=""/>
        <dsp:cNvSpPr/>
      </dsp:nvSpPr>
      <dsp:spPr>
        <a:xfrm rot="5400000">
          <a:off x="5351964" y="-1951802"/>
          <a:ext cx="332880" cy="5193793"/>
        </a:xfrm>
        <a:prstGeom prst="round2SameRect">
          <a:avLst/>
        </a:prstGeom>
        <a:solidFill>
          <a:schemeClr val="accent2">
            <a:tint val="40000"/>
            <a:alpha val="90000"/>
            <a:hueOff val="-1547924"/>
            <a:satOff val="-2946"/>
            <a:lumOff val="-239"/>
            <a:alphaOff val="0"/>
          </a:schemeClr>
        </a:solidFill>
        <a:ln w="12700" cap="flat" cmpd="sng" algn="ctr">
          <a:solidFill>
            <a:schemeClr val="accent2">
              <a:tint val="40000"/>
              <a:alpha val="90000"/>
              <a:hueOff val="-1547924"/>
              <a:satOff val="-2946"/>
              <a:lumOff val="-23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20955" rIns="41910" bIns="20955" numCol="1" spcCol="1270" anchor="ctr" anchorCtr="0">
          <a:noAutofit/>
        </a:bodyPr>
        <a:lstStyle/>
        <a:p>
          <a:pPr marL="57150" lvl="1" indent="-57150" algn="l" defTabSz="488950">
            <a:lnSpc>
              <a:spcPct val="90000"/>
            </a:lnSpc>
            <a:spcBef>
              <a:spcPct val="0"/>
            </a:spcBef>
            <a:spcAft>
              <a:spcPct val="15000"/>
            </a:spcAft>
            <a:buNone/>
          </a:pPr>
          <a:r>
            <a:rPr lang="en-US" sz="1100" kern="1200" dirty="0"/>
            <a:t>It is the individual’s choice to manage or mitigate the risk of their high-risk behaviors.  </a:t>
          </a:r>
        </a:p>
      </dsp:txBody>
      <dsp:txXfrm rot="-5400000">
        <a:off x="2921508" y="494904"/>
        <a:ext cx="5177543" cy="300380"/>
      </dsp:txXfrm>
    </dsp:sp>
    <dsp:sp modelId="{D26D2385-FBBB-F04D-A85E-EE6519598BBC}">
      <dsp:nvSpPr>
        <dsp:cNvPr id="0" name=""/>
        <dsp:cNvSpPr/>
      </dsp:nvSpPr>
      <dsp:spPr>
        <a:xfrm>
          <a:off x="0" y="437044"/>
          <a:ext cx="2921508" cy="416101"/>
        </a:xfrm>
        <a:prstGeom prst="roundRect">
          <a:avLst/>
        </a:prstGeom>
        <a:solidFill>
          <a:schemeClr val="accent2">
            <a:hueOff val="-1469669"/>
            <a:satOff val="-1407"/>
            <a:lumOff val="-84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a:t>Non-Coercive Engagement </a:t>
          </a:r>
        </a:p>
      </dsp:txBody>
      <dsp:txXfrm>
        <a:off x="20312" y="457356"/>
        <a:ext cx="2880884" cy="375477"/>
      </dsp:txXfrm>
    </dsp:sp>
    <dsp:sp modelId="{16F1C126-8893-BE44-952A-8DB8D0A5870F}">
      <dsp:nvSpPr>
        <dsp:cNvPr id="0" name=""/>
        <dsp:cNvSpPr/>
      </dsp:nvSpPr>
      <dsp:spPr>
        <a:xfrm rot="5400000">
          <a:off x="5351964" y="-1514895"/>
          <a:ext cx="332880" cy="5193793"/>
        </a:xfrm>
        <a:prstGeom prst="round2SameRect">
          <a:avLst/>
        </a:prstGeom>
        <a:solidFill>
          <a:schemeClr val="accent2">
            <a:tint val="40000"/>
            <a:alpha val="90000"/>
            <a:hueOff val="-3095848"/>
            <a:satOff val="-5892"/>
            <a:lumOff val="-479"/>
            <a:alphaOff val="0"/>
          </a:schemeClr>
        </a:solidFill>
        <a:ln w="12700" cap="flat" cmpd="sng" algn="ctr">
          <a:solidFill>
            <a:schemeClr val="accent2">
              <a:tint val="40000"/>
              <a:alpha val="90000"/>
              <a:hueOff val="-3095848"/>
              <a:satOff val="-5892"/>
              <a:lumOff val="-47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20955" rIns="41910" bIns="20955" numCol="1" spcCol="1270" anchor="ctr" anchorCtr="0">
          <a:noAutofit/>
        </a:bodyPr>
        <a:lstStyle/>
        <a:p>
          <a:pPr marL="57150" lvl="1" indent="-57150" algn="l" defTabSz="488950">
            <a:lnSpc>
              <a:spcPct val="90000"/>
            </a:lnSpc>
            <a:spcBef>
              <a:spcPct val="0"/>
            </a:spcBef>
            <a:spcAft>
              <a:spcPct val="15000"/>
            </a:spcAft>
            <a:buNone/>
          </a:pPr>
          <a:r>
            <a:rPr lang="en-US" sz="1100" kern="1200" dirty="0"/>
            <a:t>Work together to explore options and set goals. Feedback informs services.  </a:t>
          </a:r>
        </a:p>
      </dsp:txBody>
      <dsp:txXfrm rot="-5400000">
        <a:off x="2921508" y="931811"/>
        <a:ext cx="5177543" cy="300380"/>
      </dsp:txXfrm>
    </dsp:sp>
    <dsp:sp modelId="{01FDB8FD-8919-2F47-B5A7-D8E21137DBC8}">
      <dsp:nvSpPr>
        <dsp:cNvPr id="0" name=""/>
        <dsp:cNvSpPr/>
      </dsp:nvSpPr>
      <dsp:spPr>
        <a:xfrm>
          <a:off x="0" y="873950"/>
          <a:ext cx="2921508" cy="416101"/>
        </a:xfrm>
        <a:prstGeom prst="roundRect">
          <a:avLst/>
        </a:prstGeom>
        <a:solidFill>
          <a:schemeClr val="accent2">
            <a:hueOff val="-2939339"/>
            <a:satOff val="-2815"/>
            <a:lumOff val="-168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a:t>Client-Driven Services </a:t>
          </a:r>
        </a:p>
      </dsp:txBody>
      <dsp:txXfrm>
        <a:off x="20312" y="894262"/>
        <a:ext cx="2880884" cy="375477"/>
      </dsp:txXfrm>
    </dsp:sp>
    <dsp:sp modelId="{995B110C-446E-3447-9185-EBCFEE4217E5}">
      <dsp:nvSpPr>
        <dsp:cNvPr id="0" name=""/>
        <dsp:cNvSpPr/>
      </dsp:nvSpPr>
      <dsp:spPr>
        <a:xfrm rot="5400000">
          <a:off x="5351964" y="-1077989"/>
          <a:ext cx="332880" cy="5193793"/>
        </a:xfrm>
        <a:prstGeom prst="round2SameRect">
          <a:avLst/>
        </a:prstGeom>
        <a:solidFill>
          <a:schemeClr val="accent2">
            <a:tint val="40000"/>
            <a:alpha val="90000"/>
            <a:hueOff val="-4643772"/>
            <a:satOff val="-8838"/>
            <a:lumOff val="-718"/>
            <a:alphaOff val="0"/>
          </a:schemeClr>
        </a:solidFill>
        <a:ln w="12700" cap="flat" cmpd="sng" algn="ctr">
          <a:solidFill>
            <a:schemeClr val="accent2">
              <a:tint val="40000"/>
              <a:alpha val="90000"/>
              <a:hueOff val="-4643772"/>
              <a:satOff val="-8838"/>
              <a:lumOff val="-71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20955" rIns="41910" bIns="20955" numCol="1" spcCol="1270" anchor="ctr" anchorCtr="0">
          <a:noAutofit/>
        </a:bodyPr>
        <a:lstStyle/>
        <a:p>
          <a:pPr marL="57150" lvl="1" indent="-57150" algn="l" defTabSz="488950">
            <a:lnSpc>
              <a:spcPct val="90000"/>
            </a:lnSpc>
            <a:spcBef>
              <a:spcPct val="0"/>
            </a:spcBef>
            <a:spcAft>
              <a:spcPct val="15000"/>
            </a:spcAft>
            <a:buNone/>
          </a:pPr>
          <a:r>
            <a:rPr lang="en-US" sz="1100" kern="1200" dirty="0"/>
            <a:t>Set goals that are realistic and attainable. Celebrate progress on small goals as success.  </a:t>
          </a:r>
        </a:p>
      </dsp:txBody>
      <dsp:txXfrm rot="-5400000">
        <a:off x="2921508" y="1368717"/>
        <a:ext cx="5177543" cy="300380"/>
      </dsp:txXfrm>
    </dsp:sp>
    <dsp:sp modelId="{3942958A-2D9A-EC42-B272-1F5D44E41397}">
      <dsp:nvSpPr>
        <dsp:cNvPr id="0" name=""/>
        <dsp:cNvSpPr/>
      </dsp:nvSpPr>
      <dsp:spPr>
        <a:xfrm>
          <a:off x="0" y="1310856"/>
          <a:ext cx="2921508" cy="416101"/>
        </a:xfrm>
        <a:prstGeom prst="roundRect">
          <a:avLst/>
        </a:prstGeom>
        <a:solidFill>
          <a:schemeClr val="accent2">
            <a:hueOff val="-4409008"/>
            <a:satOff val="-4222"/>
            <a:lumOff val="-252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a:t>Focus on Immediate Needs </a:t>
          </a:r>
        </a:p>
      </dsp:txBody>
      <dsp:txXfrm>
        <a:off x="20312" y="1331168"/>
        <a:ext cx="2880884" cy="375477"/>
      </dsp:txXfrm>
    </dsp:sp>
    <dsp:sp modelId="{D49BA6A9-6E55-D946-8530-AB1933E5FD85}">
      <dsp:nvSpPr>
        <dsp:cNvPr id="0" name=""/>
        <dsp:cNvSpPr/>
      </dsp:nvSpPr>
      <dsp:spPr>
        <a:xfrm rot="5400000">
          <a:off x="5351964" y="-641083"/>
          <a:ext cx="332880" cy="5193793"/>
        </a:xfrm>
        <a:prstGeom prst="round2SameRect">
          <a:avLst/>
        </a:prstGeom>
        <a:solidFill>
          <a:schemeClr val="accent2">
            <a:tint val="40000"/>
            <a:alpha val="90000"/>
            <a:hueOff val="-6191695"/>
            <a:satOff val="-11785"/>
            <a:lumOff val="-958"/>
            <a:alphaOff val="0"/>
          </a:schemeClr>
        </a:solidFill>
        <a:ln w="12700" cap="flat" cmpd="sng" algn="ctr">
          <a:solidFill>
            <a:schemeClr val="accent2">
              <a:tint val="40000"/>
              <a:alpha val="90000"/>
              <a:hueOff val="-6191695"/>
              <a:satOff val="-11785"/>
              <a:lumOff val="-95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20955" rIns="41910" bIns="20955" numCol="1" spcCol="1270" anchor="ctr" anchorCtr="0">
          <a:noAutofit/>
        </a:bodyPr>
        <a:lstStyle/>
        <a:p>
          <a:pPr marL="57150" lvl="1" indent="-57150" algn="l" defTabSz="488950">
            <a:lnSpc>
              <a:spcPct val="90000"/>
            </a:lnSpc>
            <a:spcBef>
              <a:spcPct val="0"/>
            </a:spcBef>
            <a:spcAft>
              <a:spcPct val="15000"/>
            </a:spcAft>
            <a:buNone/>
          </a:pPr>
          <a:r>
            <a:rPr lang="en-US" sz="1100" kern="1200" dirty="0"/>
            <a:t>Provide education and information to make informed decisions. Connect to resources.  </a:t>
          </a:r>
        </a:p>
      </dsp:txBody>
      <dsp:txXfrm rot="-5400000">
        <a:off x="2921508" y="1805623"/>
        <a:ext cx="5177543" cy="300380"/>
      </dsp:txXfrm>
    </dsp:sp>
    <dsp:sp modelId="{8C276301-3CEE-6146-BA55-6F0159EF765E}">
      <dsp:nvSpPr>
        <dsp:cNvPr id="0" name=""/>
        <dsp:cNvSpPr/>
      </dsp:nvSpPr>
      <dsp:spPr>
        <a:xfrm>
          <a:off x="0" y="1747762"/>
          <a:ext cx="2921508" cy="416101"/>
        </a:xfrm>
        <a:prstGeom prst="roundRect">
          <a:avLst/>
        </a:prstGeom>
        <a:solidFill>
          <a:schemeClr val="accent2">
            <a:hueOff val="-5878678"/>
            <a:satOff val="-5629"/>
            <a:lumOff val="-336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a:t>Information and Education </a:t>
          </a:r>
        </a:p>
      </dsp:txBody>
      <dsp:txXfrm>
        <a:off x="20312" y="1768074"/>
        <a:ext cx="2880884" cy="375477"/>
      </dsp:txXfrm>
    </dsp:sp>
    <dsp:sp modelId="{51209CF9-EE37-FD47-B0A2-1EF6FDAB40DD}">
      <dsp:nvSpPr>
        <dsp:cNvPr id="0" name=""/>
        <dsp:cNvSpPr/>
      </dsp:nvSpPr>
      <dsp:spPr>
        <a:xfrm rot="5400000">
          <a:off x="5351964" y="-204177"/>
          <a:ext cx="332880" cy="5193793"/>
        </a:xfrm>
        <a:prstGeom prst="round2SameRect">
          <a:avLst/>
        </a:prstGeom>
        <a:solidFill>
          <a:schemeClr val="accent2">
            <a:tint val="40000"/>
            <a:alpha val="90000"/>
            <a:hueOff val="-7739619"/>
            <a:satOff val="-14731"/>
            <a:lumOff val="-1197"/>
            <a:alphaOff val="0"/>
          </a:schemeClr>
        </a:solidFill>
        <a:ln w="12700" cap="flat" cmpd="sng" algn="ctr">
          <a:solidFill>
            <a:schemeClr val="accent2">
              <a:tint val="40000"/>
              <a:alpha val="90000"/>
              <a:hueOff val="-7739619"/>
              <a:satOff val="-14731"/>
              <a:lumOff val="-119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20955" rIns="41910" bIns="20955" numCol="1" spcCol="1270" anchor="ctr" anchorCtr="0">
          <a:noAutofit/>
        </a:bodyPr>
        <a:lstStyle/>
        <a:p>
          <a:pPr marL="57150" lvl="1" indent="-57150" algn="l" defTabSz="488950">
            <a:lnSpc>
              <a:spcPct val="90000"/>
            </a:lnSpc>
            <a:spcBef>
              <a:spcPct val="0"/>
            </a:spcBef>
            <a:spcAft>
              <a:spcPct val="15000"/>
            </a:spcAft>
            <a:buNone/>
          </a:pPr>
          <a:r>
            <a:rPr lang="en-US" sz="1100" kern="1200" dirty="0"/>
            <a:t>Focus on developing strong, trusting relationships. Stick with clients who resist.  </a:t>
          </a:r>
        </a:p>
      </dsp:txBody>
      <dsp:txXfrm rot="-5400000">
        <a:off x="2921508" y="2242529"/>
        <a:ext cx="5177543" cy="300380"/>
      </dsp:txXfrm>
    </dsp:sp>
    <dsp:sp modelId="{0FD70053-05D7-9446-B870-AA1A3992DBB8}">
      <dsp:nvSpPr>
        <dsp:cNvPr id="0" name=""/>
        <dsp:cNvSpPr/>
      </dsp:nvSpPr>
      <dsp:spPr>
        <a:xfrm>
          <a:off x="0" y="2184668"/>
          <a:ext cx="2921508" cy="416101"/>
        </a:xfrm>
        <a:prstGeom prst="roundRect">
          <a:avLst/>
        </a:prstGeom>
        <a:solidFill>
          <a:schemeClr val="accent2">
            <a:hueOff val="-7348347"/>
            <a:satOff val="-7036"/>
            <a:lumOff val="-420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a:t>Building Relationships </a:t>
          </a:r>
        </a:p>
      </dsp:txBody>
      <dsp:txXfrm>
        <a:off x="20312" y="2204980"/>
        <a:ext cx="2880884" cy="375477"/>
      </dsp:txXfrm>
    </dsp:sp>
    <dsp:sp modelId="{D6880E1F-3238-9D47-B4C1-719737A933F2}">
      <dsp:nvSpPr>
        <dsp:cNvPr id="0" name=""/>
        <dsp:cNvSpPr/>
      </dsp:nvSpPr>
      <dsp:spPr>
        <a:xfrm rot="5400000">
          <a:off x="5351964" y="232728"/>
          <a:ext cx="332880" cy="5193793"/>
        </a:xfrm>
        <a:prstGeom prst="round2SameRect">
          <a:avLst/>
        </a:prstGeom>
        <a:solidFill>
          <a:schemeClr val="accent2">
            <a:tint val="40000"/>
            <a:alpha val="90000"/>
            <a:hueOff val="-9287543"/>
            <a:satOff val="-17677"/>
            <a:lumOff val="-1437"/>
            <a:alphaOff val="0"/>
          </a:schemeClr>
        </a:solidFill>
        <a:ln w="12700" cap="flat" cmpd="sng" algn="ctr">
          <a:solidFill>
            <a:schemeClr val="accent2">
              <a:tint val="40000"/>
              <a:alpha val="90000"/>
              <a:hueOff val="-9287543"/>
              <a:satOff val="-17677"/>
              <a:lumOff val="-143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20955" rIns="41910" bIns="20955" numCol="1" spcCol="1270" anchor="ctr" anchorCtr="0">
          <a:noAutofit/>
        </a:bodyPr>
        <a:lstStyle/>
        <a:p>
          <a:pPr marL="57150" lvl="1" indent="-57150" algn="l" defTabSz="488950">
            <a:lnSpc>
              <a:spcPct val="90000"/>
            </a:lnSpc>
            <a:spcBef>
              <a:spcPct val="0"/>
            </a:spcBef>
            <a:spcAft>
              <a:spcPct val="15000"/>
            </a:spcAft>
            <a:buNone/>
          </a:pPr>
          <a:r>
            <a:rPr lang="en-US" sz="1100" kern="1200" dirty="0"/>
            <a:t>Use natural consequences of behaviors as tools to move toward a desire for change.  </a:t>
          </a:r>
        </a:p>
      </dsp:txBody>
      <dsp:txXfrm rot="-5400000">
        <a:off x="2921508" y="2679434"/>
        <a:ext cx="5177543" cy="300380"/>
      </dsp:txXfrm>
    </dsp:sp>
    <dsp:sp modelId="{18B12D8B-582B-534B-9300-EEDA28AA78ED}">
      <dsp:nvSpPr>
        <dsp:cNvPr id="0" name=""/>
        <dsp:cNvSpPr/>
      </dsp:nvSpPr>
      <dsp:spPr>
        <a:xfrm>
          <a:off x="0" y="2621574"/>
          <a:ext cx="2921508" cy="416101"/>
        </a:xfrm>
        <a:prstGeom prst="roundRect">
          <a:avLst/>
        </a:prstGeom>
        <a:solidFill>
          <a:schemeClr val="accent2">
            <a:hueOff val="-8818016"/>
            <a:satOff val="-8444"/>
            <a:lumOff val="-504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a:t>Personal Responsibility </a:t>
          </a:r>
        </a:p>
      </dsp:txBody>
      <dsp:txXfrm>
        <a:off x="20312" y="2641886"/>
        <a:ext cx="2880884" cy="375477"/>
      </dsp:txXfrm>
    </dsp:sp>
    <dsp:sp modelId="{D775F912-CA02-CA47-AACD-5C12E8E29E87}">
      <dsp:nvSpPr>
        <dsp:cNvPr id="0" name=""/>
        <dsp:cNvSpPr/>
      </dsp:nvSpPr>
      <dsp:spPr>
        <a:xfrm rot="5400000">
          <a:off x="5351964" y="669634"/>
          <a:ext cx="332880" cy="5193793"/>
        </a:xfrm>
        <a:prstGeom prst="round2SameRect">
          <a:avLst/>
        </a:prstGeom>
        <a:solidFill>
          <a:schemeClr val="accent2">
            <a:tint val="40000"/>
            <a:alpha val="90000"/>
            <a:hueOff val="-10835467"/>
            <a:satOff val="-20623"/>
            <a:lumOff val="-1676"/>
            <a:alphaOff val="0"/>
          </a:schemeClr>
        </a:solidFill>
        <a:ln w="12700" cap="flat" cmpd="sng" algn="ctr">
          <a:solidFill>
            <a:schemeClr val="accent2">
              <a:tint val="40000"/>
              <a:alpha val="90000"/>
              <a:hueOff val="-10835467"/>
              <a:satOff val="-20623"/>
              <a:lumOff val="-16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20955" rIns="41910" bIns="20955" numCol="1" spcCol="1270" anchor="ctr" anchorCtr="0">
          <a:noAutofit/>
        </a:bodyPr>
        <a:lstStyle/>
        <a:p>
          <a:pPr marL="57150" lvl="1" indent="-57150" algn="l" defTabSz="488950">
            <a:lnSpc>
              <a:spcPct val="90000"/>
            </a:lnSpc>
            <a:spcBef>
              <a:spcPct val="0"/>
            </a:spcBef>
            <a:spcAft>
              <a:spcPct val="15000"/>
            </a:spcAft>
            <a:buNone/>
          </a:pPr>
          <a:r>
            <a:rPr lang="en-US" sz="1100" kern="1200" dirty="0"/>
            <a:t>Identify and develop partnerships or referral procedures for appropriate resources. </a:t>
          </a:r>
        </a:p>
      </dsp:txBody>
      <dsp:txXfrm rot="-5400000">
        <a:off x="2921508" y="3116340"/>
        <a:ext cx="5177543" cy="300380"/>
      </dsp:txXfrm>
    </dsp:sp>
    <dsp:sp modelId="{CB0032C3-E5E4-354D-806F-58025E43D67C}">
      <dsp:nvSpPr>
        <dsp:cNvPr id="0" name=""/>
        <dsp:cNvSpPr/>
      </dsp:nvSpPr>
      <dsp:spPr>
        <a:xfrm>
          <a:off x="0" y="3058481"/>
          <a:ext cx="2921508" cy="416101"/>
        </a:xfrm>
        <a:prstGeom prst="roundRect">
          <a:avLst/>
        </a:prstGeom>
        <a:solidFill>
          <a:schemeClr val="accent2">
            <a:hueOff val="-10287686"/>
            <a:satOff val="-9851"/>
            <a:lumOff val="-588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a:t>Community Partnerships </a:t>
          </a:r>
        </a:p>
      </dsp:txBody>
      <dsp:txXfrm>
        <a:off x="20312" y="3078793"/>
        <a:ext cx="2880884" cy="375477"/>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7DBFF0-44C6-C04C-AA99-EED22835FC7B}">
      <dsp:nvSpPr>
        <dsp:cNvPr id="0" name=""/>
        <dsp:cNvSpPr/>
      </dsp:nvSpPr>
      <dsp:spPr>
        <a:xfrm>
          <a:off x="216026" y="2035"/>
          <a:ext cx="2265283" cy="135916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Chronically homeless individuals and families with the longest histories of homelessness AND the most severe service needs as documented in the Coordinated Entry System</a:t>
          </a:r>
        </a:p>
      </dsp:txBody>
      <dsp:txXfrm>
        <a:off x="216026" y="2035"/>
        <a:ext cx="2265283" cy="1359169"/>
      </dsp:txXfrm>
    </dsp:sp>
    <dsp:sp modelId="{7F2D78BC-E97A-CB49-969E-28C4914ED638}">
      <dsp:nvSpPr>
        <dsp:cNvPr id="0" name=""/>
        <dsp:cNvSpPr/>
      </dsp:nvSpPr>
      <dsp:spPr>
        <a:xfrm>
          <a:off x="2707838" y="2035"/>
          <a:ext cx="2265283" cy="135916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Chronically homeless individuals and families with the most severe service needs as documented in the Coordinated Entry System</a:t>
          </a:r>
        </a:p>
      </dsp:txBody>
      <dsp:txXfrm>
        <a:off x="2707838" y="2035"/>
        <a:ext cx="2265283" cy="1359169"/>
      </dsp:txXfrm>
    </dsp:sp>
    <dsp:sp modelId="{CACC110C-4707-DF47-ADF5-E0FDD88A48B9}">
      <dsp:nvSpPr>
        <dsp:cNvPr id="0" name=""/>
        <dsp:cNvSpPr/>
      </dsp:nvSpPr>
      <dsp:spPr>
        <a:xfrm>
          <a:off x="5199649" y="2035"/>
          <a:ext cx="2265283" cy="135916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Chronically homeless individuals and families with the longest histories of homelessness as documented in the Coordinated Entry System</a:t>
          </a:r>
        </a:p>
      </dsp:txBody>
      <dsp:txXfrm>
        <a:off x="5199649" y="2035"/>
        <a:ext cx="2265283" cy="1359169"/>
      </dsp:txXfrm>
    </dsp:sp>
    <dsp:sp modelId="{2C4BE786-1FD0-214A-8D3C-E6ACACB5BF8B}">
      <dsp:nvSpPr>
        <dsp:cNvPr id="0" name=""/>
        <dsp:cNvSpPr/>
      </dsp:nvSpPr>
      <dsp:spPr>
        <a:xfrm>
          <a:off x="1461932" y="1587734"/>
          <a:ext cx="2265283" cy="135916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Chronically homeless individuals and families with the greatest barriers and risks as documented by the Coordinated Entry assessment process</a:t>
          </a:r>
        </a:p>
      </dsp:txBody>
      <dsp:txXfrm>
        <a:off x="1461932" y="1587734"/>
        <a:ext cx="2265283" cy="1359169"/>
      </dsp:txXfrm>
    </dsp:sp>
    <dsp:sp modelId="{E16187B7-1137-494A-B523-7CFA24BCED68}">
      <dsp:nvSpPr>
        <dsp:cNvPr id="0" name=""/>
        <dsp:cNvSpPr/>
      </dsp:nvSpPr>
      <dsp:spPr>
        <a:xfrm>
          <a:off x="3953744" y="1587734"/>
          <a:ext cx="2265283" cy="135916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Households with the earliest date of the Coordinated Entry assessment</a:t>
          </a:r>
        </a:p>
      </dsp:txBody>
      <dsp:txXfrm>
        <a:off x="3953744" y="1587734"/>
        <a:ext cx="2265283" cy="1359169"/>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AEC141-1652-BF4D-84B0-D733188CA901}">
      <dsp:nvSpPr>
        <dsp:cNvPr id="0" name=""/>
        <dsp:cNvSpPr/>
      </dsp:nvSpPr>
      <dsp:spPr>
        <a:xfrm>
          <a:off x="0" y="195693"/>
          <a:ext cx="3909060" cy="67036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t>Homelessness is primarily a </a:t>
          </a:r>
          <a:r>
            <a:rPr lang="en-US" sz="1200" b="1" kern="1200"/>
            <a:t>housing problem.</a:t>
          </a:r>
          <a:endParaRPr lang="en-US" sz="1200" kern="1200"/>
        </a:p>
      </dsp:txBody>
      <dsp:txXfrm>
        <a:off x="32724" y="228417"/>
        <a:ext cx="3843612" cy="604914"/>
      </dsp:txXfrm>
    </dsp:sp>
    <dsp:sp modelId="{BE881206-8F98-9045-9AE1-AA22E5844BB4}">
      <dsp:nvSpPr>
        <dsp:cNvPr id="0" name=""/>
        <dsp:cNvSpPr/>
      </dsp:nvSpPr>
      <dsp:spPr>
        <a:xfrm>
          <a:off x="0" y="900615"/>
          <a:ext cx="3909060" cy="67036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t>Housing is a </a:t>
          </a:r>
          <a:r>
            <a:rPr lang="en-US" sz="1200" b="1" kern="1200"/>
            <a:t>basic human right</a:t>
          </a:r>
          <a:r>
            <a:rPr lang="en-US" sz="1200" kern="1200"/>
            <a:t> to which all persons are entitled without qualification.</a:t>
          </a:r>
        </a:p>
      </dsp:txBody>
      <dsp:txXfrm>
        <a:off x="32724" y="933339"/>
        <a:ext cx="3843612" cy="604914"/>
      </dsp:txXfrm>
    </dsp:sp>
    <dsp:sp modelId="{C858D656-B8BA-0347-99E8-14DCD55AB84E}">
      <dsp:nvSpPr>
        <dsp:cNvPr id="0" name=""/>
        <dsp:cNvSpPr/>
      </dsp:nvSpPr>
      <dsp:spPr>
        <a:xfrm>
          <a:off x="0" y="1605537"/>
          <a:ext cx="3909060" cy="67036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t>Homeless persons should be returned to or </a:t>
          </a:r>
          <a:r>
            <a:rPr lang="en-US" sz="1200" b="1" kern="1200"/>
            <a:t>stabilized in permanent housing</a:t>
          </a:r>
          <a:r>
            <a:rPr lang="en-US" sz="1200" kern="1200"/>
            <a:t> as soon as possible and </a:t>
          </a:r>
          <a:r>
            <a:rPr lang="en-US" sz="1200" b="1" kern="1200"/>
            <a:t>connected to the resources</a:t>
          </a:r>
          <a:r>
            <a:rPr lang="en-US" sz="1200" kern="1200"/>
            <a:t> required to sustain that housing.</a:t>
          </a:r>
        </a:p>
      </dsp:txBody>
      <dsp:txXfrm>
        <a:off x="32724" y="1638261"/>
        <a:ext cx="3843612" cy="604914"/>
      </dsp:txXfrm>
    </dsp:sp>
    <dsp:sp modelId="{C256B7D2-83D9-384B-A2C9-289D3B561FAD}">
      <dsp:nvSpPr>
        <dsp:cNvPr id="0" name=""/>
        <dsp:cNvSpPr/>
      </dsp:nvSpPr>
      <dsp:spPr>
        <a:xfrm>
          <a:off x="0" y="2310460"/>
          <a:ext cx="3909060" cy="67036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1" kern="1200"/>
            <a:t>Underlying issues</a:t>
          </a:r>
          <a:r>
            <a:rPr lang="en-US" sz="1200" kern="1200"/>
            <a:t> that contributed to a person’s homelessness are best addressed once that person is in a stable housing environment.</a:t>
          </a:r>
        </a:p>
      </dsp:txBody>
      <dsp:txXfrm>
        <a:off x="32724" y="2343184"/>
        <a:ext cx="3843612" cy="604914"/>
      </dsp:txXfrm>
    </dsp:sp>
    <dsp:sp modelId="{95D57F1A-A9D7-3B4B-B455-5129787BA0E3}">
      <dsp:nvSpPr>
        <dsp:cNvPr id="0" name=""/>
        <dsp:cNvSpPr/>
      </dsp:nvSpPr>
      <dsp:spPr>
        <a:xfrm>
          <a:off x="0" y="3015382"/>
          <a:ext cx="3909060" cy="67036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t>Independent living </a:t>
          </a:r>
          <a:r>
            <a:rPr lang="en-US" sz="1200" b="1" kern="1200"/>
            <a:t>empowers participants</a:t>
          </a:r>
          <a:r>
            <a:rPr lang="en-US" sz="1200" kern="1200"/>
            <a:t> to meet personal challenges and fosters self-reliance.</a:t>
          </a:r>
        </a:p>
      </dsp:txBody>
      <dsp:txXfrm>
        <a:off x="32724" y="3048106"/>
        <a:ext cx="3843612" cy="604914"/>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1F6431-A46D-7941-B066-0D99980B7A4C}">
      <dsp:nvSpPr>
        <dsp:cNvPr id="0" name=""/>
        <dsp:cNvSpPr/>
      </dsp:nvSpPr>
      <dsp:spPr>
        <a:xfrm>
          <a:off x="1383922" y="535"/>
          <a:ext cx="4913114" cy="2947868"/>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a:t>5 Core Elements:</a:t>
          </a:r>
          <a:endParaRPr lang="en-US" sz="2100" kern="1200"/>
        </a:p>
        <a:p>
          <a:pPr marL="171450" lvl="1" indent="-171450" algn="l" defTabSz="711200">
            <a:lnSpc>
              <a:spcPct val="90000"/>
            </a:lnSpc>
            <a:spcBef>
              <a:spcPct val="0"/>
            </a:spcBef>
            <a:spcAft>
              <a:spcPct val="15000"/>
            </a:spcAft>
            <a:buChar char="•"/>
          </a:pPr>
          <a:r>
            <a:rPr lang="en-US" sz="1600" kern="1200"/>
            <a:t>No requirement regarding sobriety, participation in services for acceptance into program</a:t>
          </a:r>
        </a:p>
        <a:p>
          <a:pPr marL="171450" lvl="1" indent="-171450" algn="l" defTabSz="711200">
            <a:lnSpc>
              <a:spcPct val="90000"/>
            </a:lnSpc>
            <a:spcBef>
              <a:spcPct val="0"/>
            </a:spcBef>
            <a:spcAft>
              <a:spcPct val="15000"/>
            </a:spcAft>
            <a:buChar char="•"/>
          </a:pPr>
          <a:r>
            <a:rPr lang="en-US" sz="1600" kern="1200"/>
            <a:t>No requirement regarding financial/rental/criminal history</a:t>
          </a:r>
        </a:p>
        <a:p>
          <a:pPr marL="171450" lvl="1" indent="-171450" algn="l" defTabSz="711200">
            <a:lnSpc>
              <a:spcPct val="90000"/>
            </a:lnSpc>
            <a:spcBef>
              <a:spcPct val="0"/>
            </a:spcBef>
            <a:spcAft>
              <a:spcPct val="15000"/>
            </a:spcAft>
            <a:buChar char="•"/>
          </a:pPr>
          <a:r>
            <a:rPr lang="en-US" sz="1600" kern="1200" dirty="0"/>
            <a:t>Accept Coordinated Entry referrals to house people directly from streets and shelters</a:t>
          </a:r>
        </a:p>
        <a:p>
          <a:pPr marL="171450" lvl="1" indent="-171450" algn="l" defTabSz="711200">
            <a:lnSpc>
              <a:spcPct val="90000"/>
            </a:lnSpc>
            <a:spcBef>
              <a:spcPct val="0"/>
            </a:spcBef>
            <a:spcAft>
              <a:spcPct val="15000"/>
            </a:spcAft>
            <a:buChar char="•"/>
          </a:pPr>
          <a:r>
            <a:rPr lang="en-US" sz="1600" kern="1200"/>
            <a:t>No requirement regarding participation in services for continued tenancy; emphasis on engagement and problem-solving</a:t>
          </a:r>
        </a:p>
        <a:p>
          <a:pPr marL="171450" lvl="1" indent="-171450" algn="l" defTabSz="711200">
            <a:lnSpc>
              <a:spcPct val="90000"/>
            </a:lnSpc>
            <a:spcBef>
              <a:spcPct val="0"/>
            </a:spcBef>
            <a:spcAft>
              <a:spcPct val="15000"/>
            </a:spcAft>
            <a:buChar char="•"/>
          </a:pPr>
          <a:r>
            <a:rPr lang="en-US" sz="1600" kern="1200"/>
            <a:t>Use of alcohol or drugs is not a basis for eviction</a:t>
          </a:r>
        </a:p>
      </dsp:txBody>
      <dsp:txXfrm>
        <a:off x="1383922" y="535"/>
        <a:ext cx="4913114" cy="29478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8D439D-71AC-6047-800F-17B7EA02E9D7}">
      <dsp:nvSpPr>
        <dsp:cNvPr id="0" name=""/>
        <dsp:cNvSpPr/>
      </dsp:nvSpPr>
      <dsp:spPr>
        <a:xfrm>
          <a:off x="0" y="266088"/>
          <a:ext cx="3909060" cy="164150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Third Party Documentation is preferred for documenting all the time someone has experienced homelessness.</a:t>
          </a:r>
        </a:p>
      </dsp:txBody>
      <dsp:txXfrm>
        <a:off x="80132" y="346220"/>
        <a:ext cx="3748796" cy="1481245"/>
      </dsp:txXfrm>
    </dsp:sp>
    <dsp:sp modelId="{2C30E9CB-996B-A341-9D86-928DE2706A0A}">
      <dsp:nvSpPr>
        <dsp:cNvPr id="0" name=""/>
        <dsp:cNvSpPr/>
      </dsp:nvSpPr>
      <dsp:spPr>
        <a:xfrm>
          <a:off x="0" y="1973839"/>
          <a:ext cx="3909060" cy="164150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All breaks in homelessness can all be Self-Certified.</a:t>
          </a:r>
        </a:p>
      </dsp:txBody>
      <dsp:txXfrm>
        <a:off x="80132" y="2053971"/>
        <a:ext cx="3748796" cy="1481245"/>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823A6C-C986-D640-887D-0C74EE70480C}">
      <dsp:nvSpPr>
        <dsp:cNvPr id="0" name=""/>
        <dsp:cNvSpPr/>
      </dsp:nvSpPr>
      <dsp:spPr>
        <a:xfrm>
          <a:off x="0" y="68133"/>
          <a:ext cx="3909060" cy="62361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a:t>5 Advanced Elements:</a:t>
          </a:r>
          <a:endParaRPr lang="en-US" sz="2600" kern="1200"/>
        </a:p>
      </dsp:txBody>
      <dsp:txXfrm>
        <a:off x="30442" y="98575"/>
        <a:ext cx="3848176" cy="562726"/>
      </dsp:txXfrm>
    </dsp:sp>
    <dsp:sp modelId="{1B66339A-2DA9-5745-A82D-6F15204CC820}">
      <dsp:nvSpPr>
        <dsp:cNvPr id="0" name=""/>
        <dsp:cNvSpPr/>
      </dsp:nvSpPr>
      <dsp:spPr>
        <a:xfrm>
          <a:off x="0" y="691743"/>
          <a:ext cx="3909060" cy="3121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113"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a:t>Prioritize vulnerability</a:t>
          </a:r>
        </a:p>
        <a:p>
          <a:pPr marL="228600" lvl="1" indent="-228600" algn="l" defTabSz="889000">
            <a:lnSpc>
              <a:spcPct val="90000"/>
            </a:lnSpc>
            <a:spcBef>
              <a:spcPct val="0"/>
            </a:spcBef>
            <a:spcAft>
              <a:spcPct val="20000"/>
            </a:spcAft>
            <a:buChar char="•"/>
          </a:pPr>
          <a:r>
            <a:rPr lang="en-US" sz="2000" kern="1200"/>
            <a:t>Provide client rent payments</a:t>
          </a:r>
        </a:p>
        <a:p>
          <a:pPr marL="228600" lvl="1" indent="-228600" algn="l" defTabSz="889000">
            <a:lnSpc>
              <a:spcPct val="90000"/>
            </a:lnSpc>
            <a:spcBef>
              <a:spcPct val="0"/>
            </a:spcBef>
            <a:spcAft>
              <a:spcPct val="20000"/>
            </a:spcAft>
            <a:buChar char="•"/>
          </a:pPr>
          <a:r>
            <a:rPr lang="en-US" sz="2000" kern="1200"/>
            <a:t>Case managers/service coordinators employ evidence-based practices</a:t>
          </a:r>
        </a:p>
        <a:p>
          <a:pPr marL="228600" lvl="1" indent="-228600" algn="l" defTabSz="889000">
            <a:lnSpc>
              <a:spcPct val="90000"/>
            </a:lnSpc>
            <a:spcBef>
              <a:spcPct val="0"/>
            </a:spcBef>
            <a:spcAft>
              <a:spcPct val="20000"/>
            </a:spcAft>
            <a:buChar char="•"/>
          </a:pPr>
          <a:r>
            <a:rPr lang="en-US" sz="2000" kern="1200"/>
            <a:t>Services informed by harm reduction philosophy</a:t>
          </a:r>
        </a:p>
        <a:p>
          <a:pPr marL="228600" lvl="1" indent="-228600" algn="l" defTabSz="889000">
            <a:lnSpc>
              <a:spcPct val="90000"/>
            </a:lnSpc>
            <a:spcBef>
              <a:spcPct val="0"/>
            </a:spcBef>
            <a:spcAft>
              <a:spcPct val="20000"/>
            </a:spcAft>
            <a:buChar char="•"/>
          </a:pPr>
          <a:r>
            <a:rPr lang="en-US" sz="2000" kern="1200"/>
            <a:t>Include special accommodations for persons with disabilities in units</a:t>
          </a:r>
        </a:p>
      </dsp:txBody>
      <dsp:txXfrm>
        <a:off x="0" y="691743"/>
        <a:ext cx="3909060" cy="31215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A299A6-8B76-42C3-9082-59F0FAA52CD5}">
      <dsp:nvSpPr>
        <dsp:cNvPr id="0" name=""/>
        <dsp:cNvSpPr/>
      </dsp:nvSpPr>
      <dsp:spPr>
        <a:xfrm>
          <a:off x="510480" y="214470"/>
          <a:ext cx="1372500" cy="13725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8A66B4-5C76-4EC5-9096-B9304F76A89A}">
      <dsp:nvSpPr>
        <dsp:cNvPr id="0" name=""/>
        <dsp:cNvSpPr/>
      </dsp:nvSpPr>
      <dsp:spPr>
        <a:xfrm>
          <a:off x="802980" y="506970"/>
          <a:ext cx="787500" cy="7875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5FB53A2-C537-4E7F-8F87-3BD1F99D4AEC}">
      <dsp:nvSpPr>
        <dsp:cNvPr id="0" name=""/>
        <dsp:cNvSpPr/>
      </dsp:nvSpPr>
      <dsp:spPr>
        <a:xfrm>
          <a:off x="71730" y="2014470"/>
          <a:ext cx="225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defRPr cap="all"/>
          </a:pPr>
          <a:r>
            <a:rPr lang="en-US" sz="2100" kern="1200"/>
            <a:t>Fair Market Rents</a:t>
          </a:r>
        </a:p>
      </dsp:txBody>
      <dsp:txXfrm>
        <a:off x="71730" y="2014470"/>
        <a:ext cx="2250000" cy="720000"/>
      </dsp:txXfrm>
    </dsp:sp>
    <dsp:sp modelId="{86B1D02B-2FCA-4953-9F52-94EB4102C249}">
      <dsp:nvSpPr>
        <dsp:cNvPr id="0" name=""/>
        <dsp:cNvSpPr/>
      </dsp:nvSpPr>
      <dsp:spPr>
        <a:xfrm>
          <a:off x="3154230" y="214470"/>
          <a:ext cx="1372500" cy="13725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D4DD83-2B49-43E2-8EAA-B75430A3D5A3}">
      <dsp:nvSpPr>
        <dsp:cNvPr id="0" name=""/>
        <dsp:cNvSpPr/>
      </dsp:nvSpPr>
      <dsp:spPr>
        <a:xfrm>
          <a:off x="3446730" y="506970"/>
          <a:ext cx="787500" cy="7875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71950A0-79CD-4F45-B01E-22D81C7264AC}">
      <dsp:nvSpPr>
        <dsp:cNvPr id="0" name=""/>
        <dsp:cNvSpPr/>
      </dsp:nvSpPr>
      <dsp:spPr>
        <a:xfrm>
          <a:off x="2715480" y="2014470"/>
          <a:ext cx="225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defRPr cap="all"/>
          </a:pPr>
          <a:r>
            <a:rPr lang="en-US" sz="2100" kern="1200" dirty="0"/>
            <a:t>Rental and Utility Calculations</a:t>
          </a:r>
        </a:p>
      </dsp:txBody>
      <dsp:txXfrm>
        <a:off x="2715480" y="2014470"/>
        <a:ext cx="2250000" cy="720000"/>
      </dsp:txXfrm>
    </dsp:sp>
    <dsp:sp modelId="{56DE4F42-9CDB-4593-B1C7-F323E8D7EBFD}">
      <dsp:nvSpPr>
        <dsp:cNvPr id="0" name=""/>
        <dsp:cNvSpPr/>
      </dsp:nvSpPr>
      <dsp:spPr>
        <a:xfrm>
          <a:off x="5797980" y="214470"/>
          <a:ext cx="1372500" cy="13725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E36D97-568A-43DA-B7E6-4F00B795E378}">
      <dsp:nvSpPr>
        <dsp:cNvPr id="0" name=""/>
        <dsp:cNvSpPr/>
      </dsp:nvSpPr>
      <dsp:spPr>
        <a:xfrm>
          <a:off x="6090480" y="506970"/>
          <a:ext cx="787500" cy="7875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5A2D8CD-7373-4658-9ADF-6D19DD14A69D}">
      <dsp:nvSpPr>
        <dsp:cNvPr id="0" name=""/>
        <dsp:cNvSpPr/>
      </dsp:nvSpPr>
      <dsp:spPr>
        <a:xfrm>
          <a:off x="5359230" y="2014470"/>
          <a:ext cx="225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defRPr cap="all"/>
          </a:pPr>
          <a:r>
            <a:rPr lang="en-US" sz="2100" kern="1200"/>
            <a:t>Inspections</a:t>
          </a:r>
        </a:p>
      </dsp:txBody>
      <dsp:txXfrm>
        <a:off x="5359230" y="2014470"/>
        <a:ext cx="2250000"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030083-AD96-B246-A54E-306DF74567F2}">
      <dsp:nvSpPr>
        <dsp:cNvPr id="0" name=""/>
        <dsp:cNvSpPr/>
      </dsp:nvSpPr>
      <dsp:spPr>
        <a:xfrm>
          <a:off x="484920" y="408807"/>
          <a:ext cx="382548" cy="71"/>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33FD269-465C-BB44-A8EF-46A9BD43418B}">
      <dsp:nvSpPr>
        <dsp:cNvPr id="0" name=""/>
        <dsp:cNvSpPr/>
      </dsp:nvSpPr>
      <dsp:spPr>
        <a:xfrm>
          <a:off x="890421" y="376677"/>
          <a:ext cx="43993" cy="82696"/>
        </a:xfrm>
        <a:prstGeom prst="chevron">
          <a:avLst>
            <a:gd name="adj" fmla="val 90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7E365A5-DCCE-EE47-B798-82B02239702D}">
      <dsp:nvSpPr>
        <dsp:cNvPr id="0" name=""/>
        <dsp:cNvSpPr/>
      </dsp:nvSpPr>
      <dsp:spPr>
        <a:xfrm>
          <a:off x="290132" y="261874"/>
          <a:ext cx="293937" cy="293937"/>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1406" tIns="11406" rIns="11406" bIns="11406" numCol="1" spcCol="1270" anchor="ctr" anchorCtr="0">
          <a:noAutofit/>
        </a:bodyPr>
        <a:lstStyle/>
        <a:p>
          <a:pPr marL="0" lvl="0" indent="0" algn="ctr" defTabSz="622300">
            <a:lnSpc>
              <a:spcPct val="90000"/>
            </a:lnSpc>
            <a:spcBef>
              <a:spcPct val="0"/>
            </a:spcBef>
            <a:spcAft>
              <a:spcPct val="35000"/>
            </a:spcAft>
            <a:buNone/>
          </a:pPr>
          <a:r>
            <a:rPr lang="en-US" sz="1400" kern="1200"/>
            <a:t>1</a:t>
          </a:r>
        </a:p>
      </dsp:txBody>
      <dsp:txXfrm>
        <a:off x="333178" y="304920"/>
        <a:ext cx="207845" cy="207845"/>
      </dsp:txXfrm>
    </dsp:sp>
    <dsp:sp modelId="{04F8F166-2CAC-9846-8B27-F6326655A848}">
      <dsp:nvSpPr>
        <dsp:cNvPr id="0" name=""/>
        <dsp:cNvSpPr/>
      </dsp:nvSpPr>
      <dsp:spPr>
        <a:xfrm>
          <a:off x="6733" y="721381"/>
          <a:ext cx="860735" cy="1965600"/>
        </a:xfrm>
        <a:prstGeom prst="upArrowCallout">
          <a:avLst>
            <a:gd name="adj1" fmla="val 50000"/>
            <a:gd name="adj2" fmla="val 20000"/>
            <a:gd name="adj3" fmla="val 20000"/>
            <a:gd name="adj4" fmla="val 100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7896" tIns="165100" rIns="67896" bIns="165100" numCol="1" spcCol="1270" anchor="t" anchorCtr="0">
          <a:noAutofit/>
        </a:bodyPr>
        <a:lstStyle/>
        <a:p>
          <a:pPr marL="0" lvl="0" indent="0" algn="l" defTabSz="488950">
            <a:lnSpc>
              <a:spcPct val="90000"/>
            </a:lnSpc>
            <a:spcBef>
              <a:spcPct val="0"/>
            </a:spcBef>
            <a:spcAft>
              <a:spcPct val="35000"/>
            </a:spcAft>
            <a:buNone/>
          </a:pPr>
          <a:r>
            <a:rPr lang="en-US" sz="1100" kern="1200"/>
            <a:t>Determine Annual Income: All eligible income of family members over the age of 18</a:t>
          </a:r>
        </a:p>
      </dsp:txBody>
      <dsp:txXfrm>
        <a:off x="6733" y="893528"/>
        <a:ext cx="860735" cy="1793453"/>
      </dsp:txXfrm>
    </dsp:sp>
    <dsp:sp modelId="{720CFA22-6BCB-E74D-915A-8407DE01359F}">
      <dsp:nvSpPr>
        <dsp:cNvPr id="0" name=""/>
        <dsp:cNvSpPr/>
      </dsp:nvSpPr>
      <dsp:spPr>
        <a:xfrm>
          <a:off x="963106" y="408834"/>
          <a:ext cx="860735" cy="72"/>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97B7CB3-FAE2-464C-BCF3-918E61F10F79}">
      <dsp:nvSpPr>
        <dsp:cNvPr id="0" name=""/>
        <dsp:cNvSpPr/>
      </dsp:nvSpPr>
      <dsp:spPr>
        <a:xfrm>
          <a:off x="1846794" y="376698"/>
          <a:ext cx="43993" cy="82726"/>
        </a:xfrm>
        <a:prstGeom prst="chevron">
          <a:avLst>
            <a:gd name="adj" fmla="val 90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6E74995-D533-E64C-8ADD-5EB055519D74}">
      <dsp:nvSpPr>
        <dsp:cNvPr id="0" name=""/>
        <dsp:cNvSpPr/>
      </dsp:nvSpPr>
      <dsp:spPr>
        <a:xfrm>
          <a:off x="1246504" y="261901"/>
          <a:ext cx="293937" cy="293937"/>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1406" tIns="11406" rIns="11406" bIns="11406" numCol="1" spcCol="1270" anchor="ctr" anchorCtr="0">
          <a:noAutofit/>
        </a:bodyPr>
        <a:lstStyle/>
        <a:p>
          <a:pPr marL="0" lvl="0" indent="0" algn="ctr" defTabSz="622300">
            <a:lnSpc>
              <a:spcPct val="90000"/>
            </a:lnSpc>
            <a:spcBef>
              <a:spcPct val="0"/>
            </a:spcBef>
            <a:spcAft>
              <a:spcPct val="35000"/>
            </a:spcAft>
            <a:buNone/>
          </a:pPr>
          <a:r>
            <a:rPr lang="en-US" sz="1400" kern="1200"/>
            <a:t>2</a:t>
          </a:r>
        </a:p>
      </dsp:txBody>
      <dsp:txXfrm>
        <a:off x="1289550" y="304947"/>
        <a:ext cx="207845" cy="207845"/>
      </dsp:txXfrm>
    </dsp:sp>
    <dsp:sp modelId="{DF13FB9C-1060-C442-9DBD-A050457C80EB}">
      <dsp:nvSpPr>
        <dsp:cNvPr id="0" name=""/>
        <dsp:cNvSpPr/>
      </dsp:nvSpPr>
      <dsp:spPr>
        <a:xfrm>
          <a:off x="963106" y="721465"/>
          <a:ext cx="860735" cy="1965600"/>
        </a:xfrm>
        <a:prstGeom prst="upArrowCallout">
          <a:avLst>
            <a:gd name="adj1" fmla="val 50000"/>
            <a:gd name="adj2" fmla="val 20000"/>
            <a:gd name="adj3" fmla="val 20000"/>
            <a:gd name="adj4" fmla="val 100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7896" tIns="165100" rIns="67896" bIns="165100" numCol="1" spcCol="1270" anchor="t" anchorCtr="0">
          <a:noAutofit/>
        </a:bodyPr>
        <a:lstStyle/>
        <a:p>
          <a:pPr marL="0" lvl="0" indent="0" algn="l" defTabSz="488950">
            <a:lnSpc>
              <a:spcPct val="90000"/>
            </a:lnSpc>
            <a:spcBef>
              <a:spcPct val="0"/>
            </a:spcBef>
            <a:spcAft>
              <a:spcPct val="35000"/>
            </a:spcAft>
            <a:buNone/>
          </a:pPr>
          <a:r>
            <a:rPr lang="en-US" sz="1100" kern="1200"/>
            <a:t>Determine the Dependent Deduction: Subtract $480 per dependent from the annual income</a:t>
          </a:r>
        </a:p>
      </dsp:txBody>
      <dsp:txXfrm>
        <a:off x="963106" y="893612"/>
        <a:ext cx="860735" cy="1793453"/>
      </dsp:txXfrm>
    </dsp:sp>
    <dsp:sp modelId="{ECDD8EF5-53E3-2443-9A95-DC5B56E753D2}">
      <dsp:nvSpPr>
        <dsp:cNvPr id="0" name=""/>
        <dsp:cNvSpPr/>
      </dsp:nvSpPr>
      <dsp:spPr>
        <a:xfrm>
          <a:off x="1919478" y="408834"/>
          <a:ext cx="860735" cy="72"/>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2C3A303-C7D6-A845-B88F-AD6BFEF8F87E}">
      <dsp:nvSpPr>
        <dsp:cNvPr id="0" name=""/>
        <dsp:cNvSpPr/>
      </dsp:nvSpPr>
      <dsp:spPr>
        <a:xfrm>
          <a:off x="2803166" y="376698"/>
          <a:ext cx="43993" cy="82726"/>
        </a:xfrm>
        <a:prstGeom prst="chevron">
          <a:avLst>
            <a:gd name="adj" fmla="val 90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9176CAA-327A-9E48-9A37-F4096673C8E9}">
      <dsp:nvSpPr>
        <dsp:cNvPr id="0" name=""/>
        <dsp:cNvSpPr/>
      </dsp:nvSpPr>
      <dsp:spPr>
        <a:xfrm>
          <a:off x="2202877" y="261901"/>
          <a:ext cx="293937" cy="293937"/>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1406" tIns="11406" rIns="11406" bIns="11406" numCol="1" spcCol="1270" anchor="ctr" anchorCtr="0">
          <a:noAutofit/>
        </a:bodyPr>
        <a:lstStyle/>
        <a:p>
          <a:pPr marL="0" lvl="0" indent="0" algn="ctr" defTabSz="622300">
            <a:lnSpc>
              <a:spcPct val="90000"/>
            </a:lnSpc>
            <a:spcBef>
              <a:spcPct val="0"/>
            </a:spcBef>
            <a:spcAft>
              <a:spcPct val="35000"/>
            </a:spcAft>
            <a:buNone/>
          </a:pPr>
          <a:r>
            <a:rPr lang="en-US" sz="1400" kern="1200"/>
            <a:t>3</a:t>
          </a:r>
        </a:p>
      </dsp:txBody>
      <dsp:txXfrm>
        <a:off x="2245923" y="304947"/>
        <a:ext cx="207845" cy="207845"/>
      </dsp:txXfrm>
    </dsp:sp>
    <dsp:sp modelId="{15F33650-E0FF-B14A-A771-0101AB111141}">
      <dsp:nvSpPr>
        <dsp:cNvPr id="0" name=""/>
        <dsp:cNvSpPr/>
      </dsp:nvSpPr>
      <dsp:spPr>
        <a:xfrm>
          <a:off x="1919478" y="721465"/>
          <a:ext cx="860735" cy="1965600"/>
        </a:xfrm>
        <a:prstGeom prst="upArrowCallout">
          <a:avLst>
            <a:gd name="adj1" fmla="val 50000"/>
            <a:gd name="adj2" fmla="val 20000"/>
            <a:gd name="adj3" fmla="val 20000"/>
            <a:gd name="adj4" fmla="val 100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7896" tIns="165100" rIns="67896" bIns="165100" numCol="1" spcCol="1270" anchor="t" anchorCtr="0">
          <a:noAutofit/>
        </a:bodyPr>
        <a:lstStyle/>
        <a:p>
          <a:pPr marL="0" lvl="0" indent="0" algn="l" defTabSz="488950">
            <a:lnSpc>
              <a:spcPct val="90000"/>
            </a:lnSpc>
            <a:spcBef>
              <a:spcPct val="0"/>
            </a:spcBef>
            <a:spcAft>
              <a:spcPct val="35000"/>
            </a:spcAft>
            <a:buNone/>
          </a:pPr>
          <a:r>
            <a:rPr lang="en-US" sz="1100" kern="1200" dirty="0"/>
            <a:t>Determine  Childcare Deduction: Subtract unreimbursed child-care costs for dependents under 13</a:t>
          </a:r>
        </a:p>
      </dsp:txBody>
      <dsp:txXfrm>
        <a:off x="1919478" y="893612"/>
        <a:ext cx="860735" cy="1793453"/>
      </dsp:txXfrm>
    </dsp:sp>
    <dsp:sp modelId="{5C0C20CF-FE98-B54F-92A9-957184BD956C}">
      <dsp:nvSpPr>
        <dsp:cNvPr id="0" name=""/>
        <dsp:cNvSpPr/>
      </dsp:nvSpPr>
      <dsp:spPr>
        <a:xfrm>
          <a:off x="2875850" y="408834"/>
          <a:ext cx="860735" cy="72"/>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CA4CB24-76FB-374A-8CE3-15D95F0B4F7A}">
      <dsp:nvSpPr>
        <dsp:cNvPr id="0" name=""/>
        <dsp:cNvSpPr/>
      </dsp:nvSpPr>
      <dsp:spPr>
        <a:xfrm>
          <a:off x="3759538" y="376698"/>
          <a:ext cx="43993" cy="82726"/>
        </a:xfrm>
        <a:prstGeom prst="chevron">
          <a:avLst>
            <a:gd name="adj" fmla="val 90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21DE36-03E4-C947-8797-54F90A28B321}">
      <dsp:nvSpPr>
        <dsp:cNvPr id="0" name=""/>
        <dsp:cNvSpPr/>
      </dsp:nvSpPr>
      <dsp:spPr>
        <a:xfrm>
          <a:off x="3159249" y="261901"/>
          <a:ext cx="293937" cy="293937"/>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1406" tIns="11406" rIns="11406" bIns="11406" numCol="1" spcCol="1270" anchor="ctr" anchorCtr="0">
          <a:noAutofit/>
        </a:bodyPr>
        <a:lstStyle/>
        <a:p>
          <a:pPr marL="0" lvl="0" indent="0" algn="ctr" defTabSz="622300">
            <a:lnSpc>
              <a:spcPct val="90000"/>
            </a:lnSpc>
            <a:spcBef>
              <a:spcPct val="0"/>
            </a:spcBef>
            <a:spcAft>
              <a:spcPct val="35000"/>
            </a:spcAft>
            <a:buNone/>
          </a:pPr>
          <a:r>
            <a:rPr lang="en-US" sz="1400" kern="1200"/>
            <a:t>4</a:t>
          </a:r>
        </a:p>
      </dsp:txBody>
      <dsp:txXfrm>
        <a:off x="3202295" y="304947"/>
        <a:ext cx="207845" cy="207845"/>
      </dsp:txXfrm>
    </dsp:sp>
    <dsp:sp modelId="{FF3A54AC-AFDE-384A-B35B-1B18AD5450D7}">
      <dsp:nvSpPr>
        <dsp:cNvPr id="0" name=""/>
        <dsp:cNvSpPr/>
      </dsp:nvSpPr>
      <dsp:spPr>
        <a:xfrm>
          <a:off x="2875850" y="721465"/>
          <a:ext cx="860735" cy="1965600"/>
        </a:xfrm>
        <a:prstGeom prst="upArrowCallout">
          <a:avLst>
            <a:gd name="adj1" fmla="val 50000"/>
            <a:gd name="adj2" fmla="val 20000"/>
            <a:gd name="adj3" fmla="val 20000"/>
            <a:gd name="adj4" fmla="val 100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7896" tIns="165100" rIns="67896" bIns="165100" numCol="1" spcCol="1270" anchor="t" anchorCtr="0">
          <a:noAutofit/>
        </a:bodyPr>
        <a:lstStyle/>
        <a:p>
          <a:pPr marL="0" lvl="0" indent="0" algn="l" defTabSz="488950">
            <a:lnSpc>
              <a:spcPct val="90000"/>
            </a:lnSpc>
            <a:spcBef>
              <a:spcPct val="0"/>
            </a:spcBef>
            <a:spcAft>
              <a:spcPct val="35000"/>
            </a:spcAft>
            <a:buNone/>
          </a:pPr>
          <a:r>
            <a:rPr lang="en-US" sz="1100" kern="1200"/>
            <a:t>Determine Disability Assistance Deduction: Subtract unreimbursed costs of necessary equipment or care </a:t>
          </a:r>
        </a:p>
      </dsp:txBody>
      <dsp:txXfrm>
        <a:off x="2875850" y="893612"/>
        <a:ext cx="860735" cy="1793453"/>
      </dsp:txXfrm>
    </dsp:sp>
    <dsp:sp modelId="{963081D9-CE21-4143-92A4-D0A41968D216}">
      <dsp:nvSpPr>
        <dsp:cNvPr id="0" name=""/>
        <dsp:cNvSpPr/>
      </dsp:nvSpPr>
      <dsp:spPr>
        <a:xfrm>
          <a:off x="3848671" y="408834"/>
          <a:ext cx="860735" cy="72"/>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7B22EA-A059-BD4B-BB56-0E8DB0BD855B}">
      <dsp:nvSpPr>
        <dsp:cNvPr id="0" name=""/>
        <dsp:cNvSpPr/>
      </dsp:nvSpPr>
      <dsp:spPr>
        <a:xfrm>
          <a:off x="4732359" y="376698"/>
          <a:ext cx="43993" cy="82726"/>
        </a:xfrm>
        <a:prstGeom prst="chevron">
          <a:avLst>
            <a:gd name="adj" fmla="val 90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93389B-9D4E-2D4D-9811-E8341EBD5F84}">
      <dsp:nvSpPr>
        <dsp:cNvPr id="0" name=""/>
        <dsp:cNvSpPr/>
      </dsp:nvSpPr>
      <dsp:spPr>
        <a:xfrm>
          <a:off x="4132070" y="261901"/>
          <a:ext cx="293937" cy="293937"/>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1406" tIns="11406" rIns="11406" bIns="11406" numCol="1" spcCol="1270" anchor="ctr" anchorCtr="0">
          <a:noAutofit/>
        </a:bodyPr>
        <a:lstStyle/>
        <a:p>
          <a:pPr marL="0" lvl="0" indent="0" algn="ctr" defTabSz="622300">
            <a:lnSpc>
              <a:spcPct val="90000"/>
            </a:lnSpc>
            <a:spcBef>
              <a:spcPct val="0"/>
            </a:spcBef>
            <a:spcAft>
              <a:spcPct val="35000"/>
            </a:spcAft>
            <a:buNone/>
          </a:pPr>
          <a:r>
            <a:rPr lang="en-US" sz="1400" kern="1200"/>
            <a:t>5</a:t>
          </a:r>
        </a:p>
      </dsp:txBody>
      <dsp:txXfrm>
        <a:off x="4175116" y="304947"/>
        <a:ext cx="207845" cy="207845"/>
      </dsp:txXfrm>
    </dsp:sp>
    <dsp:sp modelId="{A6AD8144-7631-2440-9D47-9E8649442A3B}">
      <dsp:nvSpPr>
        <dsp:cNvPr id="0" name=""/>
        <dsp:cNvSpPr/>
      </dsp:nvSpPr>
      <dsp:spPr>
        <a:xfrm>
          <a:off x="3840477" y="740512"/>
          <a:ext cx="893632" cy="1965600"/>
        </a:xfrm>
        <a:prstGeom prst="upArrowCallout">
          <a:avLst>
            <a:gd name="adj1" fmla="val 50000"/>
            <a:gd name="adj2" fmla="val 20000"/>
            <a:gd name="adj3" fmla="val 20000"/>
            <a:gd name="adj4" fmla="val 100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7896" tIns="165100" rIns="67896" bIns="165100" numCol="1" spcCol="1270" anchor="t" anchorCtr="0">
          <a:noAutofit/>
        </a:bodyPr>
        <a:lstStyle/>
        <a:p>
          <a:pPr marL="0" lvl="0" indent="0" algn="l" defTabSz="488950">
            <a:lnSpc>
              <a:spcPct val="90000"/>
            </a:lnSpc>
            <a:spcBef>
              <a:spcPct val="0"/>
            </a:spcBef>
            <a:spcAft>
              <a:spcPct val="35000"/>
            </a:spcAft>
            <a:buNone/>
          </a:pPr>
          <a:r>
            <a:rPr lang="en-US" sz="1100" kern="1200" dirty="0"/>
            <a:t>Determine Medical Expenses Deduction: Subtract unreimbursed medical for persons over the age of 62 or disabled </a:t>
          </a:r>
        </a:p>
      </dsp:txBody>
      <dsp:txXfrm>
        <a:off x="3840477" y="919238"/>
        <a:ext cx="893632" cy="1786874"/>
      </dsp:txXfrm>
    </dsp:sp>
    <dsp:sp modelId="{92F7FE0B-013C-4F46-8895-F9A745476F5C}">
      <dsp:nvSpPr>
        <dsp:cNvPr id="0" name=""/>
        <dsp:cNvSpPr/>
      </dsp:nvSpPr>
      <dsp:spPr>
        <a:xfrm>
          <a:off x="4805044" y="408834"/>
          <a:ext cx="860735" cy="72"/>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458471E-F1AD-7545-A549-3A09C3CFF7D4}">
      <dsp:nvSpPr>
        <dsp:cNvPr id="0" name=""/>
        <dsp:cNvSpPr/>
      </dsp:nvSpPr>
      <dsp:spPr>
        <a:xfrm>
          <a:off x="5688732" y="376698"/>
          <a:ext cx="43993" cy="82726"/>
        </a:xfrm>
        <a:prstGeom prst="chevron">
          <a:avLst>
            <a:gd name="adj" fmla="val 90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660341-5561-9344-B916-E933F83C0461}">
      <dsp:nvSpPr>
        <dsp:cNvPr id="0" name=""/>
        <dsp:cNvSpPr/>
      </dsp:nvSpPr>
      <dsp:spPr>
        <a:xfrm>
          <a:off x="5088442" y="261901"/>
          <a:ext cx="293937" cy="293937"/>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1406" tIns="11406" rIns="11406" bIns="11406" numCol="1" spcCol="1270" anchor="ctr" anchorCtr="0">
          <a:noAutofit/>
        </a:bodyPr>
        <a:lstStyle/>
        <a:p>
          <a:pPr marL="0" lvl="0" indent="0" algn="ctr" defTabSz="622300">
            <a:lnSpc>
              <a:spcPct val="90000"/>
            </a:lnSpc>
            <a:spcBef>
              <a:spcPct val="0"/>
            </a:spcBef>
            <a:spcAft>
              <a:spcPct val="35000"/>
            </a:spcAft>
            <a:buNone/>
          </a:pPr>
          <a:r>
            <a:rPr lang="en-US" sz="1400" kern="1200"/>
            <a:t>6</a:t>
          </a:r>
        </a:p>
      </dsp:txBody>
      <dsp:txXfrm>
        <a:off x="5131488" y="304947"/>
        <a:ext cx="207845" cy="207845"/>
      </dsp:txXfrm>
    </dsp:sp>
    <dsp:sp modelId="{5EF68864-F1AD-6947-8840-2886BFBBB575}">
      <dsp:nvSpPr>
        <dsp:cNvPr id="0" name=""/>
        <dsp:cNvSpPr/>
      </dsp:nvSpPr>
      <dsp:spPr>
        <a:xfrm>
          <a:off x="4805044" y="721465"/>
          <a:ext cx="860735" cy="1965600"/>
        </a:xfrm>
        <a:prstGeom prst="upArrowCallout">
          <a:avLst>
            <a:gd name="adj1" fmla="val 50000"/>
            <a:gd name="adj2" fmla="val 20000"/>
            <a:gd name="adj3" fmla="val 20000"/>
            <a:gd name="adj4" fmla="val 100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7896" tIns="165100" rIns="67896" bIns="165100" numCol="1" spcCol="1270" anchor="t" anchorCtr="0">
          <a:noAutofit/>
        </a:bodyPr>
        <a:lstStyle/>
        <a:p>
          <a:pPr marL="0" lvl="0" indent="0" algn="l" defTabSz="488950">
            <a:lnSpc>
              <a:spcPct val="90000"/>
            </a:lnSpc>
            <a:spcBef>
              <a:spcPct val="0"/>
            </a:spcBef>
            <a:spcAft>
              <a:spcPct val="35000"/>
            </a:spcAft>
            <a:buNone/>
          </a:pPr>
          <a:r>
            <a:rPr lang="en-US" sz="1100" kern="1200" dirty="0"/>
            <a:t>Determine Elderly/ Disabled Deduction: Deduct $400 for each person over the age of 62 or disabled</a:t>
          </a:r>
        </a:p>
      </dsp:txBody>
      <dsp:txXfrm>
        <a:off x="4805044" y="893612"/>
        <a:ext cx="860735" cy="1793453"/>
      </dsp:txXfrm>
    </dsp:sp>
    <dsp:sp modelId="{505219FC-1013-6B48-8B94-8AA31138E341}">
      <dsp:nvSpPr>
        <dsp:cNvPr id="0" name=""/>
        <dsp:cNvSpPr/>
      </dsp:nvSpPr>
      <dsp:spPr>
        <a:xfrm>
          <a:off x="5761416" y="408834"/>
          <a:ext cx="860793" cy="72"/>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8265906-DBBE-7840-ACDA-13057D4C3C3F}">
      <dsp:nvSpPr>
        <dsp:cNvPr id="0" name=""/>
        <dsp:cNvSpPr/>
      </dsp:nvSpPr>
      <dsp:spPr>
        <a:xfrm>
          <a:off x="6645164" y="376698"/>
          <a:ext cx="43996" cy="82726"/>
        </a:xfrm>
        <a:prstGeom prst="chevron">
          <a:avLst>
            <a:gd name="adj" fmla="val 90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41E3032-426B-9443-9EBF-0BD6312A4DCB}">
      <dsp:nvSpPr>
        <dsp:cNvPr id="0" name=""/>
        <dsp:cNvSpPr/>
      </dsp:nvSpPr>
      <dsp:spPr>
        <a:xfrm>
          <a:off x="6044844" y="261901"/>
          <a:ext cx="293937" cy="293937"/>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1406" tIns="11406" rIns="11406" bIns="11406" numCol="1" spcCol="1270" anchor="ctr" anchorCtr="0">
          <a:noAutofit/>
        </a:bodyPr>
        <a:lstStyle/>
        <a:p>
          <a:pPr marL="0" lvl="0" indent="0" algn="ctr" defTabSz="622300">
            <a:lnSpc>
              <a:spcPct val="90000"/>
            </a:lnSpc>
            <a:spcBef>
              <a:spcPct val="0"/>
            </a:spcBef>
            <a:spcAft>
              <a:spcPct val="35000"/>
            </a:spcAft>
            <a:buNone/>
          </a:pPr>
          <a:r>
            <a:rPr lang="en-US" sz="1400" kern="1200"/>
            <a:t>7</a:t>
          </a:r>
        </a:p>
      </dsp:txBody>
      <dsp:txXfrm>
        <a:off x="6087890" y="304947"/>
        <a:ext cx="207845" cy="207845"/>
      </dsp:txXfrm>
    </dsp:sp>
    <dsp:sp modelId="{EE473E3B-268F-9842-B834-9E65B3AB31C0}">
      <dsp:nvSpPr>
        <dsp:cNvPr id="0" name=""/>
        <dsp:cNvSpPr/>
      </dsp:nvSpPr>
      <dsp:spPr>
        <a:xfrm>
          <a:off x="5761416" y="721465"/>
          <a:ext cx="860793" cy="1965600"/>
        </a:xfrm>
        <a:prstGeom prst="upArrowCallout">
          <a:avLst>
            <a:gd name="adj1" fmla="val 50000"/>
            <a:gd name="adj2" fmla="val 20000"/>
            <a:gd name="adj3" fmla="val 20000"/>
            <a:gd name="adj4" fmla="val 100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7900" tIns="165100" rIns="67900" bIns="165100" numCol="1" spcCol="1270" anchor="t" anchorCtr="0">
          <a:noAutofit/>
        </a:bodyPr>
        <a:lstStyle/>
        <a:p>
          <a:pPr marL="0" lvl="0" indent="0" algn="l" defTabSz="488950">
            <a:lnSpc>
              <a:spcPct val="90000"/>
            </a:lnSpc>
            <a:spcBef>
              <a:spcPct val="0"/>
            </a:spcBef>
            <a:spcAft>
              <a:spcPct val="35000"/>
            </a:spcAft>
            <a:buNone/>
          </a:pPr>
          <a:r>
            <a:rPr lang="en-US" sz="1100" kern="1200"/>
            <a:t>Determine the Adjusted Annual Income: Total income after subtracting deductions</a:t>
          </a:r>
        </a:p>
      </dsp:txBody>
      <dsp:txXfrm>
        <a:off x="5761416" y="893624"/>
        <a:ext cx="860793" cy="1793441"/>
      </dsp:txXfrm>
    </dsp:sp>
    <dsp:sp modelId="{56D91293-833D-0E4E-B27E-711AA80907CA}">
      <dsp:nvSpPr>
        <dsp:cNvPr id="0" name=""/>
        <dsp:cNvSpPr/>
      </dsp:nvSpPr>
      <dsp:spPr>
        <a:xfrm>
          <a:off x="6717853" y="408834"/>
          <a:ext cx="430367" cy="72"/>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812A425-724B-064B-8989-0F18364511A8}">
      <dsp:nvSpPr>
        <dsp:cNvPr id="0" name=""/>
        <dsp:cNvSpPr/>
      </dsp:nvSpPr>
      <dsp:spPr>
        <a:xfrm>
          <a:off x="7001252" y="261901"/>
          <a:ext cx="293937" cy="293937"/>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1406" tIns="11406" rIns="11406" bIns="11406" numCol="1" spcCol="1270" anchor="ctr" anchorCtr="0">
          <a:noAutofit/>
        </a:bodyPr>
        <a:lstStyle/>
        <a:p>
          <a:pPr marL="0" lvl="0" indent="0" algn="ctr" defTabSz="622300">
            <a:lnSpc>
              <a:spcPct val="90000"/>
            </a:lnSpc>
            <a:spcBef>
              <a:spcPct val="0"/>
            </a:spcBef>
            <a:spcAft>
              <a:spcPct val="35000"/>
            </a:spcAft>
            <a:buNone/>
          </a:pPr>
          <a:r>
            <a:rPr lang="en-US" sz="1400" kern="1200"/>
            <a:t>8</a:t>
          </a:r>
        </a:p>
      </dsp:txBody>
      <dsp:txXfrm>
        <a:off x="7044298" y="304947"/>
        <a:ext cx="207845" cy="207845"/>
      </dsp:txXfrm>
    </dsp:sp>
    <dsp:sp modelId="{1C5AE758-493D-1A45-951E-B7BBC217B1FB}">
      <dsp:nvSpPr>
        <dsp:cNvPr id="0" name=""/>
        <dsp:cNvSpPr/>
      </dsp:nvSpPr>
      <dsp:spPr>
        <a:xfrm>
          <a:off x="6717853" y="721465"/>
          <a:ext cx="860735" cy="1965600"/>
        </a:xfrm>
        <a:prstGeom prst="upArrowCallout">
          <a:avLst>
            <a:gd name="adj1" fmla="val 50000"/>
            <a:gd name="adj2" fmla="val 20000"/>
            <a:gd name="adj3" fmla="val 20000"/>
            <a:gd name="adj4" fmla="val 100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7896" tIns="165100" rIns="67896" bIns="165100" numCol="1" spcCol="1270" anchor="t" anchorCtr="0">
          <a:noAutofit/>
        </a:bodyPr>
        <a:lstStyle/>
        <a:p>
          <a:pPr marL="0" lvl="0" indent="0" algn="l" defTabSz="488950">
            <a:lnSpc>
              <a:spcPct val="90000"/>
            </a:lnSpc>
            <a:spcBef>
              <a:spcPct val="0"/>
            </a:spcBef>
            <a:spcAft>
              <a:spcPct val="35000"/>
            </a:spcAft>
            <a:buNone/>
          </a:pPr>
          <a:r>
            <a:rPr lang="en-US" sz="1100" kern="1200" dirty="0"/>
            <a:t>Determine Resident Rent: Multiply the Adjusted Annual Income by .30. </a:t>
          </a:r>
        </a:p>
      </dsp:txBody>
      <dsp:txXfrm>
        <a:off x="6717853" y="893612"/>
        <a:ext cx="860735" cy="179345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DEB4F1-2387-184E-85A6-B9A49DA6AAF2}">
      <dsp:nvSpPr>
        <dsp:cNvPr id="0" name=""/>
        <dsp:cNvSpPr/>
      </dsp:nvSpPr>
      <dsp:spPr>
        <a:xfrm>
          <a:off x="0" y="674570"/>
          <a:ext cx="2160270" cy="137177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85E585B9-A2D6-EA47-B30C-5C5A2F811D9F}">
      <dsp:nvSpPr>
        <dsp:cNvPr id="0" name=""/>
        <dsp:cNvSpPr/>
      </dsp:nvSpPr>
      <dsp:spPr>
        <a:xfrm>
          <a:off x="240029" y="902598"/>
          <a:ext cx="2160270" cy="137177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dirty="0"/>
            <a:t>If utilities are not included in the rent but are the responsibility of the resident, a utility allowance for reasonable utility consumption must be subtracted from the rent</a:t>
          </a:r>
          <a:endParaRPr lang="en-US" sz="1200" kern="1200" dirty="0"/>
        </a:p>
      </dsp:txBody>
      <dsp:txXfrm>
        <a:off x="280207" y="942776"/>
        <a:ext cx="2079914" cy="1291415"/>
      </dsp:txXfrm>
    </dsp:sp>
    <dsp:sp modelId="{5CB997D5-817D-BA45-A14B-45BECAAB85AF}">
      <dsp:nvSpPr>
        <dsp:cNvPr id="0" name=""/>
        <dsp:cNvSpPr/>
      </dsp:nvSpPr>
      <dsp:spPr>
        <a:xfrm>
          <a:off x="2640329" y="674570"/>
          <a:ext cx="2160270" cy="137177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33F358C-8B61-974A-9CCB-7ADFF5F23345}">
      <dsp:nvSpPr>
        <dsp:cNvPr id="0" name=""/>
        <dsp:cNvSpPr/>
      </dsp:nvSpPr>
      <dsp:spPr>
        <a:xfrm>
          <a:off x="2880359" y="902598"/>
          <a:ext cx="2160270" cy="137177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dirty="0"/>
            <a:t>If the cost of utilities is less than the permitted monthly rental amount, the amount of rent must be reduced by the cost of utilities.</a:t>
          </a:r>
          <a:endParaRPr lang="en-US" sz="1200" kern="1200" dirty="0"/>
        </a:p>
      </dsp:txBody>
      <dsp:txXfrm>
        <a:off x="2920537" y="942776"/>
        <a:ext cx="2079914" cy="1291415"/>
      </dsp:txXfrm>
    </dsp:sp>
    <dsp:sp modelId="{D42FAE43-5B8B-0E45-889D-0FE4D20486C3}">
      <dsp:nvSpPr>
        <dsp:cNvPr id="0" name=""/>
        <dsp:cNvSpPr/>
      </dsp:nvSpPr>
      <dsp:spPr>
        <a:xfrm>
          <a:off x="5280660" y="674570"/>
          <a:ext cx="2160270" cy="137177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5C254E78-C10B-7243-9725-63EC94812C88}">
      <dsp:nvSpPr>
        <dsp:cNvPr id="0" name=""/>
        <dsp:cNvSpPr/>
      </dsp:nvSpPr>
      <dsp:spPr>
        <a:xfrm>
          <a:off x="5520690" y="902598"/>
          <a:ext cx="2160270" cy="137177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a:t>If the cost of utilities is greater than the permitted monthly rental amount, the household should receive a utilities reimbursement (</a:t>
          </a:r>
          <a:r>
            <a:rPr lang="en-US" sz="1200" b="1" i="0" kern="1200">
              <a:hlinkClick xmlns:r="http://schemas.openxmlformats.org/officeDocument/2006/relationships" r:id="rId1"/>
            </a:rPr>
            <a:t>View Notice CPD-17-11 for more information</a:t>
          </a:r>
          <a:r>
            <a:rPr lang="en-US" sz="1200" b="0" i="0" kern="1200"/>
            <a:t>).</a:t>
          </a:r>
          <a:endParaRPr lang="en-US" sz="1200" kern="1200"/>
        </a:p>
      </dsp:txBody>
      <dsp:txXfrm>
        <a:off x="5560868" y="942776"/>
        <a:ext cx="2079914" cy="129141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0C296C-A9C3-4D8C-816D-278BC7CC954A}">
      <dsp:nvSpPr>
        <dsp:cNvPr id="0" name=""/>
        <dsp:cNvSpPr/>
      </dsp:nvSpPr>
      <dsp:spPr>
        <a:xfrm>
          <a:off x="0" y="387"/>
          <a:ext cx="4629151" cy="90615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7BE760-56A2-447D-9C56-DEDA84DFB64F}">
      <dsp:nvSpPr>
        <dsp:cNvPr id="0" name=""/>
        <dsp:cNvSpPr/>
      </dsp:nvSpPr>
      <dsp:spPr>
        <a:xfrm>
          <a:off x="274112" y="204272"/>
          <a:ext cx="498386" cy="4983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79BD1D6-01CF-4FCB-9B97-99C87C901164}">
      <dsp:nvSpPr>
        <dsp:cNvPr id="0" name=""/>
        <dsp:cNvSpPr/>
      </dsp:nvSpPr>
      <dsp:spPr>
        <a:xfrm>
          <a:off x="1046611" y="387"/>
          <a:ext cx="3582539" cy="906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902" tIns="95902" rIns="95902" bIns="95902" numCol="1" spcCol="1270" anchor="ctr" anchorCtr="0">
          <a:noAutofit/>
        </a:bodyPr>
        <a:lstStyle/>
        <a:p>
          <a:pPr marL="0" lvl="0" indent="0" algn="l" defTabSz="1111250">
            <a:lnSpc>
              <a:spcPct val="90000"/>
            </a:lnSpc>
            <a:spcBef>
              <a:spcPct val="0"/>
            </a:spcBef>
            <a:spcAft>
              <a:spcPct val="35000"/>
            </a:spcAft>
            <a:buNone/>
          </a:pPr>
          <a:r>
            <a:rPr lang="en-US" sz="2500" kern="1200"/>
            <a:t>At program entry</a:t>
          </a:r>
        </a:p>
      </dsp:txBody>
      <dsp:txXfrm>
        <a:off x="1046611" y="387"/>
        <a:ext cx="3582539" cy="906156"/>
      </dsp:txXfrm>
    </dsp:sp>
    <dsp:sp modelId="{12206ED7-B43C-48C7-B4EC-D53CE38F829B}">
      <dsp:nvSpPr>
        <dsp:cNvPr id="0" name=""/>
        <dsp:cNvSpPr/>
      </dsp:nvSpPr>
      <dsp:spPr>
        <a:xfrm>
          <a:off x="0" y="1133083"/>
          <a:ext cx="4629151" cy="90615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E317F4-6FA1-4258-986B-AA91EA05D10A}">
      <dsp:nvSpPr>
        <dsp:cNvPr id="0" name=""/>
        <dsp:cNvSpPr/>
      </dsp:nvSpPr>
      <dsp:spPr>
        <a:xfrm>
          <a:off x="274112" y="1336968"/>
          <a:ext cx="498386" cy="4983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5CEEDA0-7D1F-4859-ADFF-87636257B793}">
      <dsp:nvSpPr>
        <dsp:cNvPr id="0" name=""/>
        <dsp:cNvSpPr/>
      </dsp:nvSpPr>
      <dsp:spPr>
        <a:xfrm>
          <a:off x="1046611" y="1133083"/>
          <a:ext cx="3582539" cy="906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902" tIns="95902" rIns="95902" bIns="95902" numCol="1" spcCol="1270" anchor="ctr" anchorCtr="0">
          <a:noAutofit/>
        </a:bodyPr>
        <a:lstStyle/>
        <a:p>
          <a:pPr marL="0" lvl="0" indent="0" algn="l" defTabSz="1111250">
            <a:lnSpc>
              <a:spcPct val="90000"/>
            </a:lnSpc>
            <a:spcBef>
              <a:spcPct val="0"/>
            </a:spcBef>
            <a:spcAft>
              <a:spcPct val="35000"/>
            </a:spcAft>
            <a:buNone/>
          </a:pPr>
          <a:r>
            <a:rPr lang="en-US" sz="2500" kern="1200" dirty="0"/>
            <a:t>On the annual recertification date</a:t>
          </a:r>
        </a:p>
      </dsp:txBody>
      <dsp:txXfrm>
        <a:off x="1046611" y="1133083"/>
        <a:ext cx="3582539" cy="906156"/>
      </dsp:txXfrm>
    </dsp:sp>
    <dsp:sp modelId="{6D4C8BA5-CCF7-4AD6-8027-AC52EE07302E}">
      <dsp:nvSpPr>
        <dsp:cNvPr id="0" name=""/>
        <dsp:cNvSpPr/>
      </dsp:nvSpPr>
      <dsp:spPr>
        <a:xfrm>
          <a:off x="0" y="2265779"/>
          <a:ext cx="4629151" cy="90615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56BC8D-3F1B-47C4-800F-728D1F0AAD3A}">
      <dsp:nvSpPr>
        <dsp:cNvPr id="0" name=""/>
        <dsp:cNvSpPr/>
      </dsp:nvSpPr>
      <dsp:spPr>
        <a:xfrm>
          <a:off x="274112" y="2469664"/>
          <a:ext cx="498386" cy="4983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4273F34-BF75-449A-8A2D-5759C19CFDA6}">
      <dsp:nvSpPr>
        <dsp:cNvPr id="0" name=""/>
        <dsp:cNvSpPr/>
      </dsp:nvSpPr>
      <dsp:spPr>
        <a:xfrm>
          <a:off x="1046611" y="2265779"/>
          <a:ext cx="3582539" cy="906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902" tIns="95902" rIns="95902" bIns="95902" numCol="1" spcCol="1270" anchor="ctr" anchorCtr="0">
          <a:noAutofit/>
        </a:bodyPr>
        <a:lstStyle/>
        <a:p>
          <a:pPr marL="0" lvl="0" indent="0" algn="l" defTabSz="1111250">
            <a:lnSpc>
              <a:spcPct val="90000"/>
            </a:lnSpc>
            <a:spcBef>
              <a:spcPct val="0"/>
            </a:spcBef>
            <a:spcAft>
              <a:spcPct val="35000"/>
            </a:spcAft>
            <a:buNone/>
          </a:pPr>
          <a:r>
            <a:rPr lang="en-US" sz="2500" kern="1200"/>
            <a:t>As needed when there is an income change</a:t>
          </a:r>
        </a:p>
      </dsp:txBody>
      <dsp:txXfrm>
        <a:off x="1046611" y="2265779"/>
        <a:ext cx="3582539" cy="90615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E1FB4A-6C6F-4DF5-BD42-12DCE0A83754}">
      <dsp:nvSpPr>
        <dsp:cNvPr id="0" name=""/>
        <dsp:cNvSpPr/>
      </dsp:nvSpPr>
      <dsp:spPr>
        <a:xfrm>
          <a:off x="0" y="479202"/>
          <a:ext cx="7680960" cy="884682"/>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99109B-00D4-46D4-9284-CDA373A5A433}">
      <dsp:nvSpPr>
        <dsp:cNvPr id="0" name=""/>
        <dsp:cNvSpPr/>
      </dsp:nvSpPr>
      <dsp:spPr>
        <a:xfrm>
          <a:off x="267616" y="678256"/>
          <a:ext cx="486575" cy="4865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9F3483-EBAA-4FE4-934C-C1BA2205A67F}">
      <dsp:nvSpPr>
        <dsp:cNvPr id="0" name=""/>
        <dsp:cNvSpPr/>
      </dsp:nvSpPr>
      <dsp:spPr>
        <a:xfrm>
          <a:off x="1021807" y="479202"/>
          <a:ext cx="6659152" cy="884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629" tIns="93629" rIns="93629" bIns="93629" numCol="1" spcCol="1270" anchor="ctr" anchorCtr="0">
          <a:noAutofit/>
        </a:bodyPr>
        <a:lstStyle/>
        <a:p>
          <a:pPr marL="0" lvl="0" indent="0" algn="l" defTabSz="711200">
            <a:lnSpc>
              <a:spcPct val="90000"/>
            </a:lnSpc>
            <a:spcBef>
              <a:spcPct val="0"/>
            </a:spcBef>
            <a:spcAft>
              <a:spcPct val="35000"/>
            </a:spcAft>
            <a:buNone/>
          </a:pPr>
          <a:r>
            <a:rPr lang="en-US" sz="1600" kern="1200"/>
            <a:t>All units that will be paid for with CoC rental assistance  or leasing funds must meet certain basic housing quality standards (HQS) prior to expending CoC funds on that unit.</a:t>
          </a:r>
        </a:p>
      </dsp:txBody>
      <dsp:txXfrm>
        <a:off x="1021807" y="479202"/>
        <a:ext cx="6659152" cy="884682"/>
      </dsp:txXfrm>
    </dsp:sp>
    <dsp:sp modelId="{7E409AC4-6315-4EAE-BCD0-0880C724E6A3}">
      <dsp:nvSpPr>
        <dsp:cNvPr id="0" name=""/>
        <dsp:cNvSpPr/>
      </dsp:nvSpPr>
      <dsp:spPr>
        <a:xfrm>
          <a:off x="0" y="1585055"/>
          <a:ext cx="7680960" cy="884682"/>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CDC3AB-3DE7-4EBA-91BB-5A7A95718709}">
      <dsp:nvSpPr>
        <dsp:cNvPr id="0" name=""/>
        <dsp:cNvSpPr/>
      </dsp:nvSpPr>
      <dsp:spPr>
        <a:xfrm>
          <a:off x="267616" y="1784108"/>
          <a:ext cx="486575" cy="4865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55B03C-50F1-48FB-97DE-FEBB01E32B95}">
      <dsp:nvSpPr>
        <dsp:cNvPr id="0" name=""/>
        <dsp:cNvSpPr/>
      </dsp:nvSpPr>
      <dsp:spPr>
        <a:xfrm>
          <a:off x="1021807" y="1585055"/>
          <a:ext cx="6659152" cy="884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629" tIns="93629" rIns="93629" bIns="93629" numCol="1" spcCol="1270" anchor="ctr" anchorCtr="0">
          <a:noAutofit/>
        </a:bodyPr>
        <a:lstStyle/>
        <a:p>
          <a:pPr marL="0" lvl="0" indent="0" algn="l" defTabSz="711200">
            <a:lnSpc>
              <a:spcPct val="90000"/>
            </a:lnSpc>
            <a:spcBef>
              <a:spcPct val="0"/>
            </a:spcBef>
            <a:spcAft>
              <a:spcPct val="35000"/>
            </a:spcAft>
            <a:buNone/>
          </a:pPr>
          <a:r>
            <a:rPr lang="en-US" sz="1600" kern="1200"/>
            <a:t>All units must additionally meet state and local codes.</a:t>
          </a:r>
        </a:p>
      </dsp:txBody>
      <dsp:txXfrm>
        <a:off x="1021807" y="1585055"/>
        <a:ext cx="6659152" cy="88468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037D6C-3E8F-E842-852F-DA085FA87E5A}">
      <dsp:nvSpPr>
        <dsp:cNvPr id="0" name=""/>
        <dsp:cNvSpPr/>
      </dsp:nvSpPr>
      <dsp:spPr>
        <a:xfrm>
          <a:off x="0" y="0"/>
          <a:ext cx="768096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66570E-9FE7-8B40-A414-73A8EFA5FF89}">
      <dsp:nvSpPr>
        <dsp:cNvPr id="0" name=""/>
        <dsp:cNvSpPr/>
      </dsp:nvSpPr>
      <dsp:spPr>
        <a:xfrm>
          <a:off x="0" y="0"/>
          <a:ext cx="7680960" cy="737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a:t>Timing: </a:t>
          </a:r>
          <a:r>
            <a:rPr lang="en-US" sz="1600" kern="1200"/>
            <a:t>The recipient or subrecipient must physically inspect all units prior to expending CoC funds and must continue to do so annually throughout the grant period.</a:t>
          </a:r>
        </a:p>
      </dsp:txBody>
      <dsp:txXfrm>
        <a:off x="0" y="0"/>
        <a:ext cx="7680960" cy="737234"/>
      </dsp:txXfrm>
    </dsp:sp>
    <dsp:sp modelId="{3BF4AB2B-8999-944B-A9F1-B32C44E6A7B3}">
      <dsp:nvSpPr>
        <dsp:cNvPr id="0" name=""/>
        <dsp:cNvSpPr/>
      </dsp:nvSpPr>
      <dsp:spPr>
        <a:xfrm>
          <a:off x="0" y="737234"/>
          <a:ext cx="768096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177399-70FC-7045-8622-ED0CFC85EC80}">
      <dsp:nvSpPr>
        <dsp:cNvPr id="0" name=""/>
        <dsp:cNvSpPr/>
      </dsp:nvSpPr>
      <dsp:spPr>
        <a:xfrm>
          <a:off x="0" y="737234"/>
          <a:ext cx="7680960" cy="737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a:t>Inspector:</a:t>
          </a:r>
          <a:r>
            <a:rPr lang="en-US" sz="1600" kern="1200"/>
            <a:t> Inspectors do not need to be certified.</a:t>
          </a:r>
        </a:p>
      </dsp:txBody>
      <dsp:txXfrm>
        <a:off x="0" y="737234"/>
        <a:ext cx="7680960" cy="737234"/>
      </dsp:txXfrm>
    </dsp:sp>
    <dsp:sp modelId="{3BAD115A-FA2C-C846-B2D0-6F6F1F1A18B3}">
      <dsp:nvSpPr>
        <dsp:cNvPr id="0" name=""/>
        <dsp:cNvSpPr/>
      </dsp:nvSpPr>
      <dsp:spPr>
        <a:xfrm>
          <a:off x="0" y="1474469"/>
          <a:ext cx="768096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0BDC30-F4EA-9341-A929-80905A828B3C}">
      <dsp:nvSpPr>
        <dsp:cNvPr id="0" name=""/>
        <dsp:cNvSpPr/>
      </dsp:nvSpPr>
      <dsp:spPr>
        <a:xfrm>
          <a:off x="0" y="1474469"/>
          <a:ext cx="7680960" cy="737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a:t>Addressing Deficiencies:</a:t>
          </a:r>
          <a:r>
            <a:rPr lang="en-US" sz="1600" kern="1200"/>
            <a:t> The owner of the unit has 30 days to address and correct any deficiencies.</a:t>
          </a:r>
        </a:p>
      </dsp:txBody>
      <dsp:txXfrm>
        <a:off x="0" y="1474469"/>
        <a:ext cx="7680960" cy="737234"/>
      </dsp:txXfrm>
    </dsp:sp>
    <dsp:sp modelId="{38381B01-DFB5-4A4C-818E-F5FAEE19C59D}">
      <dsp:nvSpPr>
        <dsp:cNvPr id="0" name=""/>
        <dsp:cNvSpPr/>
      </dsp:nvSpPr>
      <dsp:spPr>
        <a:xfrm>
          <a:off x="0" y="2211705"/>
          <a:ext cx="768096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688932-76BC-B445-88CB-BA24A7EACC63}">
      <dsp:nvSpPr>
        <dsp:cNvPr id="0" name=""/>
        <dsp:cNvSpPr/>
      </dsp:nvSpPr>
      <dsp:spPr>
        <a:xfrm>
          <a:off x="0" y="2211704"/>
          <a:ext cx="7680960" cy="737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a:t>Documentation:</a:t>
          </a:r>
          <a:r>
            <a:rPr lang="en-US" sz="1600" kern="1200"/>
            <a:t> The recipient or subrecipient must maintain documentation of compliance with HQS, including inspection reports.</a:t>
          </a:r>
        </a:p>
      </dsp:txBody>
      <dsp:txXfrm>
        <a:off x="0" y="2211704"/>
        <a:ext cx="7680960" cy="73723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2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9C262B-8804-7448-B74D-84EBEA3BD6AD}" type="datetimeFigureOut">
              <a:rPr lang="en-US" smtClean="0"/>
              <a:t>1/22/24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790C14-3FD9-4D40-B139-B215DD2909CF}" type="slidenum">
              <a:rPr lang="en-US" smtClean="0"/>
              <a:t>‹#›</a:t>
            </a:fld>
            <a:endParaRPr lang="en-US"/>
          </a:p>
        </p:txBody>
      </p:sp>
    </p:spTree>
    <p:extLst>
      <p:ext uri="{BB962C8B-B14F-4D97-AF65-F5344CB8AC3E}">
        <p14:creationId xmlns:p14="http://schemas.microsoft.com/office/powerpoint/2010/main" val="2465350585"/>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a:t>
            </a:r>
            <a:r>
              <a:rPr lang="en-US" baseline="0" dirty="0"/>
              <a:t> Level Recordkeeping.  When we cover this later, I will go into the d</a:t>
            </a:r>
            <a:r>
              <a:rPr lang="en-US" dirty="0"/>
              <a:t>ifference between subrecipient and recipient</a:t>
            </a:r>
            <a:r>
              <a:rPr lang="en-US" baseline="0" dirty="0"/>
              <a:t> – must be clear in agreement who is responsible for specific records.  Important: should either monitor or not rely on another agencies records for project level recordkeeping and participant level recordkeeping</a:t>
            </a:r>
            <a:endParaRPr lang="en-US" dirty="0"/>
          </a:p>
        </p:txBody>
      </p:sp>
      <p:sp>
        <p:nvSpPr>
          <p:cNvPr id="4" name="Slide Number Placeholder 3"/>
          <p:cNvSpPr>
            <a:spLocks noGrp="1"/>
          </p:cNvSpPr>
          <p:nvPr>
            <p:ph type="sldNum" sz="quarter" idx="10"/>
          </p:nvPr>
        </p:nvSpPr>
        <p:spPr/>
        <p:txBody>
          <a:bodyPr/>
          <a:lstStyle/>
          <a:p>
            <a:fld id="{59236A7C-287B-3C4C-8065-E8ADC1D4D693}" type="slidenum">
              <a:rPr lang="en-US" smtClean="0"/>
              <a:t>34</a:t>
            </a:fld>
            <a:endParaRPr lang="en-US" dirty="0"/>
          </a:p>
        </p:txBody>
      </p:sp>
    </p:spTree>
    <p:extLst>
      <p:ext uri="{BB962C8B-B14F-4D97-AF65-F5344CB8AC3E}">
        <p14:creationId xmlns:p14="http://schemas.microsoft.com/office/powerpoint/2010/main" val="25036983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59496F-4D85-40DE-B74B-6E3A79DCFAA3}" type="slidenum">
              <a:rPr lang="en-US" smtClean="0"/>
              <a:t>84</a:t>
            </a:fld>
            <a:endParaRPr lang="en-US" dirty="0"/>
          </a:p>
        </p:txBody>
      </p:sp>
    </p:spTree>
    <p:extLst>
      <p:ext uri="{BB962C8B-B14F-4D97-AF65-F5344CB8AC3E}">
        <p14:creationId xmlns:p14="http://schemas.microsoft.com/office/powerpoint/2010/main" val="724311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Cost effectiveness and pragmatism are important here, and part of the shift in our philosophical approach that is necessary to really move the needle on homelessness in our community. Abstinence-only programs have a really low success rate when it comes to the goal of permanent housing and no returns to homelessness. They also have a low success rate when it comes to sobriety, btw. But if our goal is ending homelessness, putting a lot of resources into abstinence-only approaches isn’t actually cost-effective.</a:t>
            </a:r>
          </a:p>
        </p:txBody>
      </p:sp>
      <p:sp>
        <p:nvSpPr>
          <p:cNvPr id="4" name="Slide Number Placeholder 3"/>
          <p:cNvSpPr>
            <a:spLocks noGrp="1"/>
          </p:cNvSpPr>
          <p:nvPr>
            <p:ph type="sldNum" sz="quarter" idx="5"/>
          </p:nvPr>
        </p:nvSpPr>
        <p:spPr/>
        <p:txBody>
          <a:bodyPr/>
          <a:lstStyle/>
          <a:p>
            <a:fld id="{4902820F-E165-4423-BBAB-01263F99DAEA}" type="slidenum">
              <a:rPr lang="en-US" smtClean="0"/>
              <a:t>85</a:t>
            </a:fld>
            <a:endParaRPr lang="en-US" dirty="0"/>
          </a:p>
        </p:txBody>
      </p:sp>
    </p:spTree>
    <p:extLst>
      <p:ext uri="{BB962C8B-B14F-4D97-AF65-F5344CB8AC3E}">
        <p14:creationId xmlns:p14="http://schemas.microsoft.com/office/powerpoint/2010/main" val="1254202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Anyone who receives or is a subrecipient</a:t>
            </a:r>
            <a:r>
              <a:rPr lang="en-US" baseline="0" dirty="0"/>
              <a:t> of a grantee must have records covering these areas</a:t>
            </a:r>
            <a:endParaRPr lang="en-US" dirty="0"/>
          </a:p>
        </p:txBody>
      </p:sp>
      <p:sp>
        <p:nvSpPr>
          <p:cNvPr id="4" name="Slide Number Placeholder 3"/>
          <p:cNvSpPr>
            <a:spLocks noGrp="1"/>
          </p:cNvSpPr>
          <p:nvPr>
            <p:ph type="sldNum" sz="quarter" idx="10"/>
          </p:nvPr>
        </p:nvSpPr>
        <p:spPr/>
        <p:txBody>
          <a:bodyPr/>
          <a:lstStyle/>
          <a:p>
            <a:fld id="{59236A7C-287B-3C4C-8065-E8ADC1D4D693}" type="slidenum">
              <a:rPr lang="en-US" smtClean="0"/>
              <a:t>35</a:t>
            </a:fld>
            <a:endParaRPr lang="en-US" dirty="0"/>
          </a:p>
        </p:txBody>
      </p:sp>
    </p:spTree>
    <p:extLst>
      <p:ext uri="{BB962C8B-B14F-4D97-AF65-F5344CB8AC3E}">
        <p14:creationId xmlns:p14="http://schemas.microsoft.com/office/powerpoint/2010/main" val="2785260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includes employee, former employee,</a:t>
            </a:r>
            <a:r>
              <a:rPr lang="en-US" baseline="0" dirty="0"/>
              <a:t> board member,  (Ex.: CoC grant for leasing, Board member owns an apartment building and will rent it to for you cheap.  Need to go through documentation process w/ HUD or not do it all)</a:t>
            </a:r>
            <a:endParaRPr lang="en-US" dirty="0"/>
          </a:p>
        </p:txBody>
      </p:sp>
      <p:sp>
        <p:nvSpPr>
          <p:cNvPr id="4" name="Slide Number Placeholder 3"/>
          <p:cNvSpPr>
            <a:spLocks noGrp="1"/>
          </p:cNvSpPr>
          <p:nvPr>
            <p:ph type="sldNum" sz="quarter" idx="10"/>
          </p:nvPr>
        </p:nvSpPr>
        <p:spPr/>
        <p:txBody>
          <a:bodyPr/>
          <a:lstStyle/>
          <a:p>
            <a:fld id="{59236A7C-287B-3C4C-8065-E8ADC1D4D693}" type="slidenum">
              <a:rPr lang="en-US" smtClean="0"/>
              <a:t>38</a:t>
            </a:fld>
            <a:endParaRPr lang="en-US" dirty="0"/>
          </a:p>
        </p:txBody>
      </p:sp>
    </p:spTree>
    <p:extLst>
      <p:ext uri="{BB962C8B-B14F-4D97-AF65-F5344CB8AC3E}">
        <p14:creationId xmlns:p14="http://schemas.microsoft.com/office/powerpoint/2010/main" val="2255738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a:t>
            </a:r>
            <a:r>
              <a:rPr lang="en-US" baseline="0" dirty="0"/>
              <a:t> multiple grants you will need keep these project level records for each of your grants</a:t>
            </a:r>
            <a:endParaRPr lang="en-US" dirty="0"/>
          </a:p>
        </p:txBody>
      </p:sp>
      <p:sp>
        <p:nvSpPr>
          <p:cNvPr id="4" name="Slide Number Placeholder 3"/>
          <p:cNvSpPr>
            <a:spLocks noGrp="1"/>
          </p:cNvSpPr>
          <p:nvPr>
            <p:ph type="sldNum" sz="quarter" idx="10"/>
          </p:nvPr>
        </p:nvSpPr>
        <p:spPr/>
        <p:txBody>
          <a:bodyPr/>
          <a:lstStyle/>
          <a:p>
            <a:fld id="{59236A7C-287B-3C4C-8065-E8ADC1D4D693}" type="slidenum">
              <a:rPr lang="en-US" smtClean="0"/>
              <a:t>43</a:t>
            </a:fld>
            <a:endParaRPr lang="en-US" dirty="0"/>
          </a:p>
        </p:txBody>
      </p:sp>
    </p:spTree>
    <p:extLst>
      <p:ext uri="{BB962C8B-B14F-4D97-AF65-F5344CB8AC3E}">
        <p14:creationId xmlns:p14="http://schemas.microsoft.com/office/powerpoint/2010/main" val="3985861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Agency</a:t>
            </a:r>
            <a:r>
              <a:rPr lang="en-US" baseline="0" dirty="0"/>
              <a:t> Level – Project Level – Participant Level</a:t>
            </a:r>
            <a:endParaRPr lang="en-US" dirty="0"/>
          </a:p>
        </p:txBody>
      </p:sp>
      <p:sp>
        <p:nvSpPr>
          <p:cNvPr id="4" name="Slide Number Placeholder 3"/>
          <p:cNvSpPr>
            <a:spLocks noGrp="1"/>
          </p:cNvSpPr>
          <p:nvPr>
            <p:ph type="sldNum" sz="quarter" idx="10"/>
          </p:nvPr>
        </p:nvSpPr>
        <p:spPr/>
        <p:txBody>
          <a:bodyPr/>
          <a:lstStyle/>
          <a:p>
            <a:fld id="{59236A7C-287B-3C4C-8065-E8ADC1D4D693}" type="slidenum">
              <a:rPr lang="en-US" smtClean="0"/>
              <a:t>49</a:t>
            </a:fld>
            <a:endParaRPr lang="en-US" dirty="0"/>
          </a:p>
        </p:txBody>
      </p:sp>
    </p:spTree>
    <p:extLst>
      <p:ext uri="{BB962C8B-B14F-4D97-AF65-F5344CB8AC3E}">
        <p14:creationId xmlns:p14="http://schemas.microsoft.com/office/powerpoint/2010/main" val="126481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Record</a:t>
            </a:r>
            <a:r>
              <a:rPr lang="en-US" baseline="0" dirty="0"/>
              <a:t> Creation – at time of entry into HMIS</a:t>
            </a:r>
          </a:p>
          <a:p>
            <a:r>
              <a:rPr lang="en-US" baseline="0" dirty="0"/>
              <a:t>Project Entry – at time of entry into a project</a:t>
            </a:r>
            <a:endParaRPr lang="en-US" dirty="0"/>
          </a:p>
          <a:p>
            <a:r>
              <a:rPr lang="en-US" dirty="0"/>
              <a:t>Update</a:t>
            </a:r>
            <a:r>
              <a:rPr lang="en-US" baseline="0" dirty="0"/>
              <a:t> – data collected at multiple points during enrollment (refers to any changes needed to be made)</a:t>
            </a:r>
          </a:p>
          <a:p>
            <a:r>
              <a:rPr lang="en-US" baseline="0" dirty="0"/>
              <a:t>Annual Assessment – data required annually (ex. PH projects)</a:t>
            </a:r>
          </a:p>
          <a:p>
            <a:r>
              <a:rPr lang="en-US" baseline="0" dirty="0"/>
              <a:t>Project Exit – data collected at the time participant is exiting project (always reflect the participant’s circumstances at exit</a:t>
            </a:r>
            <a:endParaRPr lang="en-US" dirty="0"/>
          </a:p>
        </p:txBody>
      </p:sp>
      <p:sp>
        <p:nvSpPr>
          <p:cNvPr id="4" name="Slide Number Placeholder 3"/>
          <p:cNvSpPr>
            <a:spLocks noGrp="1"/>
          </p:cNvSpPr>
          <p:nvPr>
            <p:ph type="sldNum" sz="quarter" idx="10"/>
          </p:nvPr>
        </p:nvSpPr>
        <p:spPr/>
        <p:txBody>
          <a:bodyPr/>
          <a:lstStyle/>
          <a:p>
            <a:fld id="{59236A7C-287B-3C4C-8065-E8ADC1D4D693}" type="slidenum">
              <a:rPr lang="en-US" smtClean="0"/>
              <a:t>54</a:t>
            </a:fld>
            <a:endParaRPr lang="en-US" dirty="0"/>
          </a:p>
        </p:txBody>
      </p:sp>
    </p:spTree>
    <p:extLst>
      <p:ext uri="{BB962C8B-B14F-4D97-AF65-F5344CB8AC3E}">
        <p14:creationId xmlns:p14="http://schemas.microsoft.com/office/powerpoint/2010/main" val="224120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taking responsibility look like for you?</a:t>
            </a:r>
          </a:p>
          <a:p>
            <a:r>
              <a:rPr lang="en-US" dirty="0"/>
              <a:t>We’ve all messed up? What do we do?</a:t>
            </a:r>
          </a:p>
          <a:p>
            <a:r>
              <a:rPr lang="en-US" dirty="0"/>
              <a:t>Apologize? Find out what can be done to repair? Plan for the future.</a:t>
            </a:r>
          </a:p>
          <a:p>
            <a:endParaRPr lang="en-US" dirty="0"/>
          </a:p>
          <a:p>
            <a:r>
              <a:rPr lang="en-US" dirty="0"/>
              <a:t>Consequences are different based on the resources we have to avoid them, blunt them, ride them out… MANY wealthy people overuse substances or have SMI, but the consequences they experience as a result are *RARELY* homelessness. Why?</a:t>
            </a:r>
          </a:p>
        </p:txBody>
      </p:sp>
      <p:sp>
        <p:nvSpPr>
          <p:cNvPr id="4" name="Slide Number Placeholder 3"/>
          <p:cNvSpPr>
            <a:spLocks noGrp="1"/>
          </p:cNvSpPr>
          <p:nvPr>
            <p:ph type="sldNum" sz="quarter" idx="5"/>
          </p:nvPr>
        </p:nvSpPr>
        <p:spPr/>
        <p:txBody>
          <a:bodyPr/>
          <a:lstStyle/>
          <a:p>
            <a:fld id="{2259496F-4D85-40DE-B74B-6E3A79DCFAA3}" type="slidenum">
              <a:rPr lang="en-US" smtClean="0"/>
              <a:t>81</a:t>
            </a:fld>
            <a:endParaRPr lang="en-US" dirty="0"/>
          </a:p>
        </p:txBody>
      </p:sp>
    </p:spTree>
    <p:extLst>
      <p:ext uri="{BB962C8B-B14F-4D97-AF65-F5344CB8AC3E}">
        <p14:creationId xmlns:p14="http://schemas.microsoft.com/office/powerpoint/2010/main" val="619526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 some of the key characteristics of harm reduction are similar to those of housing first, such as low-barrier, client-driven services – in a nutshell, “Don’t Force – Remember Choice” The other key to providing housing first/harm reduction focused services is to build relationships – with the client, with landlords/owners/property managers, with community partners.</a:t>
            </a:r>
          </a:p>
        </p:txBody>
      </p:sp>
      <p:sp>
        <p:nvSpPr>
          <p:cNvPr id="4" name="Slide Number Placeholder 3"/>
          <p:cNvSpPr>
            <a:spLocks noGrp="1"/>
          </p:cNvSpPr>
          <p:nvPr>
            <p:ph type="sldNum" sz="quarter" idx="5"/>
          </p:nvPr>
        </p:nvSpPr>
        <p:spPr/>
        <p:txBody>
          <a:bodyPr/>
          <a:lstStyle/>
          <a:p>
            <a:fld id="{4902820F-E165-4423-BBAB-01263F99DAEA}" type="slidenum">
              <a:rPr lang="en-US" smtClean="0"/>
              <a:t>82</a:t>
            </a:fld>
            <a:endParaRPr lang="en-US" dirty="0"/>
          </a:p>
        </p:txBody>
      </p:sp>
    </p:spTree>
    <p:extLst>
      <p:ext uri="{BB962C8B-B14F-4D97-AF65-F5344CB8AC3E}">
        <p14:creationId xmlns:p14="http://schemas.microsoft.com/office/powerpoint/2010/main" val="19008777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02820F-E165-4423-BBAB-01263F99DAEA}" type="slidenum">
              <a:rPr lang="en-US" smtClean="0"/>
              <a:t>83</a:t>
            </a:fld>
            <a:endParaRPr lang="en-US" dirty="0"/>
          </a:p>
        </p:txBody>
      </p:sp>
    </p:spTree>
    <p:extLst>
      <p:ext uri="{BB962C8B-B14F-4D97-AF65-F5344CB8AC3E}">
        <p14:creationId xmlns:p14="http://schemas.microsoft.com/office/powerpoint/2010/main" val="34289066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052933"/>
        </a:solidFill>
        <a:effectLst/>
      </p:bgPr>
    </p:bg>
    <p:spTree>
      <p:nvGrpSpPr>
        <p:cNvPr id="1" name=""/>
        <p:cNvGrpSpPr/>
        <p:nvPr/>
      </p:nvGrpSpPr>
      <p:grpSpPr>
        <a:xfrm>
          <a:off x="0" y="0"/>
          <a:ext cx="0" cy="0"/>
          <a:chOff x="0" y="0"/>
          <a:chExt cx="0" cy="0"/>
        </a:xfrm>
      </p:grpSpPr>
      <p:sp>
        <p:nvSpPr>
          <p:cNvPr id="7" name="Round Same Side Corner Rectangle 6">
            <a:extLst>
              <a:ext uri="{FF2B5EF4-FFF2-40B4-BE49-F238E27FC236}">
                <a16:creationId xmlns:a16="http://schemas.microsoft.com/office/drawing/2014/main" id="{CC7B8A10-3500-4048-92E4-93F896F967DB}"/>
              </a:ext>
            </a:extLst>
          </p:cNvPr>
          <p:cNvSpPr/>
          <p:nvPr userDrawn="1"/>
        </p:nvSpPr>
        <p:spPr>
          <a:xfrm rot="5400000">
            <a:off x="323223" y="266458"/>
            <a:ext cx="3828671" cy="3790823"/>
          </a:xfrm>
          <a:prstGeom prst="round2SameRect">
            <a:avLst/>
          </a:prstGeom>
          <a:solidFill>
            <a:srgbClr val="B2BA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TextBox 10">
            <a:extLst>
              <a:ext uri="{FF2B5EF4-FFF2-40B4-BE49-F238E27FC236}">
                <a16:creationId xmlns:a16="http://schemas.microsoft.com/office/drawing/2014/main" id="{FDAEC8AF-E75B-2040-88B3-E204C54E5B63}"/>
              </a:ext>
            </a:extLst>
          </p:cNvPr>
          <p:cNvSpPr txBox="1"/>
          <p:nvPr userDrawn="1"/>
        </p:nvSpPr>
        <p:spPr>
          <a:xfrm>
            <a:off x="711540" y="1557817"/>
            <a:ext cx="3052037" cy="738664"/>
          </a:xfrm>
          <a:prstGeom prst="rect">
            <a:avLst/>
          </a:prstGeom>
          <a:noFill/>
        </p:spPr>
        <p:txBody>
          <a:bodyPr wrap="square" rtlCol="0">
            <a:spAutoFit/>
          </a:bodyPr>
          <a:lstStyle/>
          <a:p>
            <a:r>
              <a:rPr lang="en-US" sz="2100" b="0" i="0" dirty="0">
                <a:latin typeface="Helvetica Neue" panose="02000503000000020004" pitchFamily="2" charset="0"/>
                <a:ea typeface="Helvetica Neue" panose="02000503000000020004" pitchFamily="2" charset="0"/>
                <a:cs typeface="Helvetica Neue" panose="02000503000000020004" pitchFamily="2" charset="0"/>
              </a:rPr>
              <a:t>HB PPT Template</a:t>
            </a:r>
          </a:p>
          <a:p>
            <a:r>
              <a:rPr lang="en-US" sz="2100" b="0" i="0" dirty="0">
                <a:latin typeface="Helvetica Neue" panose="02000503000000020004" pitchFamily="2" charset="0"/>
                <a:ea typeface="Helvetica Neue" panose="02000503000000020004" pitchFamily="2" charset="0"/>
                <a:cs typeface="Helvetica Neue" panose="02000503000000020004" pitchFamily="2" charset="0"/>
              </a:rPr>
              <a:t>2019</a:t>
            </a:r>
          </a:p>
        </p:txBody>
      </p:sp>
      <p:sp>
        <p:nvSpPr>
          <p:cNvPr id="8" name="Round Diagonal Corner Rectangle 7">
            <a:extLst>
              <a:ext uri="{FF2B5EF4-FFF2-40B4-BE49-F238E27FC236}">
                <a16:creationId xmlns:a16="http://schemas.microsoft.com/office/drawing/2014/main" id="{EE4A27C6-E516-BB4F-8697-18F243546D00}"/>
              </a:ext>
            </a:extLst>
          </p:cNvPr>
          <p:cNvSpPr/>
          <p:nvPr userDrawn="1"/>
        </p:nvSpPr>
        <p:spPr>
          <a:xfrm>
            <a:off x="4572001" y="248566"/>
            <a:ext cx="4229859" cy="782681"/>
          </a:xfrm>
          <a:prstGeom prst="round2DiagRect">
            <a:avLst/>
          </a:prstGeom>
          <a:solidFill>
            <a:srgbClr val="24D4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TextBox 11">
            <a:extLst>
              <a:ext uri="{FF2B5EF4-FFF2-40B4-BE49-F238E27FC236}">
                <a16:creationId xmlns:a16="http://schemas.microsoft.com/office/drawing/2014/main" id="{8DBF245E-AF64-4946-9DD7-285A026551A8}"/>
              </a:ext>
            </a:extLst>
          </p:cNvPr>
          <p:cNvSpPr txBox="1"/>
          <p:nvPr userDrawn="1"/>
        </p:nvSpPr>
        <p:spPr>
          <a:xfrm>
            <a:off x="5377397" y="523186"/>
            <a:ext cx="3080803" cy="300210"/>
          </a:xfrm>
          <a:prstGeom prst="rect">
            <a:avLst/>
          </a:prstGeom>
          <a:noFill/>
        </p:spPr>
        <p:txBody>
          <a:bodyPr wrap="square" rtlCol="0">
            <a:spAutoFit/>
          </a:bodyPr>
          <a:lstStyle/>
          <a:p>
            <a:r>
              <a:rPr lang="en-US" sz="1351" dirty="0">
                <a:solidFill>
                  <a:schemeClr val="bg1"/>
                </a:solidFill>
                <a:latin typeface="Arial" panose="020B0604020202020204" pitchFamily="34" charset="0"/>
                <a:cs typeface="Arial" panose="020B0604020202020204" pitchFamily="34" charset="0"/>
              </a:rPr>
              <a:t>Choose your own icon</a:t>
            </a:r>
          </a:p>
        </p:txBody>
      </p:sp>
      <p:sp>
        <p:nvSpPr>
          <p:cNvPr id="15" name="Heart 14">
            <a:extLst>
              <a:ext uri="{FF2B5EF4-FFF2-40B4-BE49-F238E27FC236}">
                <a16:creationId xmlns:a16="http://schemas.microsoft.com/office/drawing/2014/main" id="{D08752AF-4C7F-5140-8DC2-BC29BFD8500A}"/>
              </a:ext>
            </a:extLst>
          </p:cNvPr>
          <p:cNvSpPr/>
          <p:nvPr userDrawn="1"/>
        </p:nvSpPr>
        <p:spPr>
          <a:xfrm>
            <a:off x="4649213" y="446628"/>
            <a:ext cx="471929" cy="386557"/>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9" name="Round Diagonal Corner Rectangle 8">
            <a:extLst>
              <a:ext uri="{FF2B5EF4-FFF2-40B4-BE49-F238E27FC236}">
                <a16:creationId xmlns:a16="http://schemas.microsoft.com/office/drawing/2014/main" id="{C396B2E0-387D-E040-8726-12424B5F4B62}"/>
              </a:ext>
            </a:extLst>
          </p:cNvPr>
          <p:cNvSpPr/>
          <p:nvPr userDrawn="1"/>
        </p:nvSpPr>
        <p:spPr>
          <a:xfrm>
            <a:off x="4572001" y="1232272"/>
            <a:ext cx="4229859" cy="784178"/>
          </a:xfrm>
          <a:prstGeom prst="round2DiagRect">
            <a:avLst/>
          </a:prstGeom>
          <a:solidFill>
            <a:srgbClr val="24D4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3" name="TextBox 12">
            <a:extLst>
              <a:ext uri="{FF2B5EF4-FFF2-40B4-BE49-F238E27FC236}">
                <a16:creationId xmlns:a16="http://schemas.microsoft.com/office/drawing/2014/main" id="{35962E20-E6DE-8D4A-B33E-7F8BFE3A7B76}"/>
              </a:ext>
            </a:extLst>
          </p:cNvPr>
          <p:cNvSpPr txBox="1"/>
          <p:nvPr userDrawn="1"/>
        </p:nvSpPr>
        <p:spPr>
          <a:xfrm>
            <a:off x="5377397" y="1507426"/>
            <a:ext cx="3080803" cy="300210"/>
          </a:xfrm>
          <a:prstGeom prst="rect">
            <a:avLst/>
          </a:prstGeom>
          <a:noFill/>
        </p:spPr>
        <p:txBody>
          <a:bodyPr wrap="square" rtlCol="0">
            <a:spAutoFit/>
          </a:bodyPr>
          <a:lstStyle/>
          <a:p>
            <a:r>
              <a:rPr lang="en-US" sz="1351" dirty="0">
                <a:solidFill>
                  <a:srgbClr val="FF0000"/>
                </a:solidFill>
                <a:latin typeface="American Typewriter" panose="02090604020004020304" pitchFamily="18" charset="77"/>
              </a:rPr>
              <a:t>Choose your own font</a:t>
            </a:r>
          </a:p>
        </p:txBody>
      </p:sp>
      <p:sp>
        <p:nvSpPr>
          <p:cNvPr id="16" name="Plaque 15">
            <a:extLst>
              <a:ext uri="{FF2B5EF4-FFF2-40B4-BE49-F238E27FC236}">
                <a16:creationId xmlns:a16="http://schemas.microsoft.com/office/drawing/2014/main" id="{8E4B2971-5E67-C940-98CC-7E3856039D8F}"/>
              </a:ext>
            </a:extLst>
          </p:cNvPr>
          <p:cNvSpPr/>
          <p:nvPr userDrawn="1"/>
        </p:nvSpPr>
        <p:spPr>
          <a:xfrm>
            <a:off x="4701439" y="1430055"/>
            <a:ext cx="581341" cy="388607"/>
          </a:xfrm>
          <a:prstGeom prst="plaque">
            <a:avLst/>
          </a:prstGeom>
          <a:solidFill>
            <a:srgbClr val="B2BAC5"/>
          </a:solidFill>
          <a:ln>
            <a:solidFill>
              <a:srgbClr val="B2BA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0" name="Round Diagonal Corner Rectangle 9">
            <a:extLst>
              <a:ext uri="{FF2B5EF4-FFF2-40B4-BE49-F238E27FC236}">
                <a16:creationId xmlns:a16="http://schemas.microsoft.com/office/drawing/2014/main" id="{A013C099-6462-3645-BF14-9E854B1C3829}"/>
              </a:ext>
            </a:extLst>
          </p:cNvPr>
          <p:cNvSpPr/>
          <p:nvPr userDrawn="1"/>
        </p:nvSpPr>
        <p:spPr>
          <a:xfrm>
            <a:off x="4572001" y="2261209"/>
            <a:ext cx="4229859" cy="782681"/>
          </a:xfrm>
          <a:prstGeom prst="round2DiagRect">
            <a:avLst/>
          </a:prstGeom>
          <a:solidFill>
            <a:srgbClr val="24D4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4" name="TextBox 13">
            <a:extLst>
              <a:ext uri="{FF2B5EF4-FFF2-40B4-BE49-F238E27FC236}">
                <a16:creationId xmlns:a16="http://schemas.microsoft.com/office/drawing/2014/main" id="{1FFE3F8C-5D26-CF43-81E1-F6F6119B19B1}"/>
              </a:ext>
            </a:extLst>
          </p:cNvPr>
          <p:cNvSpPr txBox="1"/>
          <p:nvPr userDrawn="1"/>
        </p:nvSpPr>
        <p:spPr>
          <a:xfrm>
            <a:off x="5377397" y="2535829"/>
            <a:ext cx="3080803" cy="300210"/>
          </a:xfrm>
          <a:prstGeom prst="rect">
            <a:avLst/>
          </a:prstGeom>
          <a:noFill/>
        </p:spPr>
        <p:txBody>
          <a:bodyPr wrap="square" rtlCol="0">
            <a:spAutoFit/>
          </a:bodyPr>
          <a:lstStyle/>
          <a:p>
            <a:r>
              <a:rPr lang="en-US" sz="1351" dirty="0">
                <a:solidFill>
                  <a:srgbClr val="B2BAC5"/>
                </a:solidFill>
              </a:rPr>
              <a:t>Choose your own colors</a:t>
            </a:r>
          </a:p>
        </p:txBody>
      </p:sp>
      <p:sp>
        <p:nvSpPr>
          <p:cNvPr id="17" name="Double Wave 16">
            <a:extLst>
              <a:ext uri="{FF2B5EF4-FFF2-40B4-BE49-F238E27FC236}">
                <a16:creationId xmlns:a16="http://schemas.microsoft.com/office/drawing/2014/main" id="{25C6DC48-894B-1741-A3B7-1041DEBBD06F}"/>
              </a:ext>
            </a:extLst>
          </p:cNvPr>
          <p:cNvSpPr/>
          <p:nvPr userDrawn="1"/>
        </p:nvSpPr>
        <p:spPr>
          <a:xfrm>
            <a:off x="4703713" y="2459621"/>
            <a:ext cx="579071" cy="385842"/>
          </a:xfrm>
          <a:prstGeom prst="doubleWave">
            <a:avLst/>
          </a:prstGeom>
          <a:solidFill>
            <a:srgbClr val="052933"/>
          </a:solidFill>
          <a:ln>
            <a:solidFill>
              <a:srgbClr val="052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9" name="Picture 18">
            <a:extLst>
              <a:ext uri="{FF2B5EF4-FFF2-40B4-BE49-F238E27FC236}">
                <a16:creationId xmlns:a16="http://schemas.microsoft.com/office/drawing/2014/main" id="{BC2803F2-E6D6-294C-AE1A-9FF6ACA65148}"/>
              </a:ext>
            </a:extLst>
          </p:cNvPr>
          <p:cNvPicPr>
            <a:picLocks noChangeAspect="1"/>
          </p:cNvPicPr>
          <p:nvPr userDrawn="1"/>
        </p:nvPicPr>
        <p:blipFill>
          <a:blip r:embed="rId2"/>
          <a:stretch>
            <a:fillRect/>
          </a:stretch>
        </p:blipFill>
        <p:spPr>
          <a:xfrm>
            <a:off x="342144" y="4708102"/>
            <a:ext cx="1372357" cy="375757"/>
          </a:xfrm>
          <a:prstGeom prst="rect">
            <a:avLst/>
          </a:prstGeom>
        </p:spPr>
      </p:pic>
      <p:sp>
        <p:nvSpPr>
          <p:cNvPr id="24" name="Round Diagonal Corner Rectangle 23">
            <a:extLst>
              <a:ext uri="{FF2B5EF4-FFF2-40B4-BE49-F238E27FC236}">
                <a16:creationId xmlns:a16="http://schemas.microsoft.com/office/drawing/2014/main" id="{A58BC780-BC0F-FF4C-8272-462BF58DF22D}"/>
              </a:ext>
            </a:extLst>
          </p:cNvPr>
          <p:cNvSpPr/>
          <p:nvPr userDrawn="1"/>
        </p:nvSpPr>
        <p:spPr>
          <a:xfrm>
            <a:off x="4572001" y="3292646"/>
            <a:ext cx="4229859" cy="782681"/>
          </a:xfrm>
          <a:prstGeom prst="round2DiagRect">
            <a:avLst/>
          </a:prstGeom>
          <a:solidFill>
            <a:srgbClr val="24D4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5" name="TextBox 24">
            <a:extLst>
              <a:ext uri="{FF2B5EF4-FFF2-40B4-BE49-F238E27FC236}">
                <a16:creationId xmlns:a16="http://schemas.microsoft.com/office/drawing/2014/main" id="{2966FB04-7F26-7E45-8B37-AD9F62631288}"/>
              </a:ext>
            </a:extLst>
          </p:cNvPr>
          <p:cNvSpPr txBox="1"/>
          <p:nvPr userDrawn="1"/>
        </p:nvSpPr>
        <p:spPr>
          <a:xfrm>
            <a:off x="5377397" y="3545483"/>
            <a:ext cx="3080803" cy="300210"/>
          </a:xfrm>
          <a:prstGeom prst="rect">
            <a:avLst/>
          </a:prstGeom>
          <a:noFill/>
        </p:spPr>
        <p:txBody>
          <a:bodyPr wrap="square" rtlCol="0">
            <a:spAutoFit/>
          </a:bodyPr>
          <a:lstStyle/>
          <a:p>
            <a:r>
              <a:rPr lang="en-US" sz="1351" dirty="0">
                <a:solidFill>
                  <a:srgbClr val="052933"/>
                </a:solidFill>
              </a:rPr>
              <a:t>Choose your own adventure</a:t>
            </a:r>
          </a:p>
        </p:txBody>
      </p:sp>
      <p:sp>
        <p:nvSpPr>
          <p:cNvPr id="27" name="Cloud 26">
            <a:extLst>
              <a:ext uri="{FF2B5EF4-FFF2-40B4-BE49-F238E27FC236}">
                <a16:creationId xmlns:a16="http://schemas.microsoft.com/office/drawing/2014/main" id="{D06E95A8-02E4-1A45-AC41-F4F338185096}"/>
              </a:ext>
            </a:extLst>
          </p:cNvPr>
          <p:cNvSpPr/>
          <p:nvPr userDrawn="1"/>
        </p:nvSpPr>
        <p:spPr>
          <a:xfrm>
            <a:off x="4686300" y="3526034"/>
            <a:ext cx="611619" cy="31590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16298246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1_Content with Caption">
    <p:spTree>
      <p:nvGrpSpPr>
        <p:cNvPr id="1" name=""/>
        <p:cNvGrpSpPr/>
        <p:nvPr/>
      </p:nvGrpSpPr>
      <p:grpSpPr>
        <a:xfrm>
          <a:off x="0" y="0"/>
          <a:ext cx="0" cy="0"/>
          <a:chOff x="0" y="0"/>
          <a:chExt cx="0" cy="0"/>
        </a:xfrm>
      </p:grpSpPr>
      <p:sp>
        <p:nvSpPr>
          <p:cNvPr id="17" name="Right Triangle 16"/>
          <p:cNvSpPr/>
          <p:nvPr/>
        </p:nvSpPr>
        <p:spPr>
          <a:xfrm>
            <a:off x="5" y="1985962"/>
            <a:ext cx="3571875" cy="3157538"/>
          </a:xfrm>
          <a:prstGeom prst="rtTriangle">
            <a:avLst/>
          </a:prstGeom>
          <a:solidFill>
            <a:srgbClr val="B2B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8" name="Right Triangle 17"/>
          <p:cNvSpPr/>
          <p:nvPr/>
        </p:nvSpPr>
        <p:spPr>
          <a:xfrm rot="5400000">
            <a:off x="1290639" y="-1290639"/>
            <a:ext cx="5143500" cy="7724779"/>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685750" rtl="0" eaLnBrk="1" latinLnBrk="0" hangingPunct="1"/>
            <a:endParaRPr lang="en-US" sz="1351" kern="1200">
              <a:solidFill>
                <a:schemeClr val="lt1"/>
              </a:solidFill>
              <a:latin typeface="+mn-lt"/>
              <a:ea typeface="+mn-ea"/>
              <a:cs typeface="+mn-cs"/>
            </a:endParaRPr>
          </a:p>
        </p:txBody>
      </p:sp>
      <p:sp>
        <p:nvSpPr>
          <p:cNvPr id="2" name="Title 1"/>
          <p:cNvSpPr>
            <a:spLocks noGrp="1"/>
          </p:cNvSpPr>
          <p:nvPr>
            <p:ph type="title"/>
          </p:nvPr>
        </p:nvSpPr>
        <p:spPr>
          <a:xfrm rot="19140000">
            <a:off x="784931" y="1182082"/>
            <a:ext cx="5212080" cy="817070"/>
          </a:xfrm>
        </p:spPr>
        <p:txBody>
          <a:bodyPr bIns="0" anchor="b"/>
          <a:lstStyle>
            <a:lvl1pPr algn="l">
              <a:defRPr kumimoji="0" lang="en-US" sz="21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685750"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
        <p:nvSpPr>
          <p:cNvPr id="3" name="Content Placeholder 2"/>
          <p:cNvSpPr>
            <a:spLocks noGrp="1"/>
          </p:cNvSpPr>
          <p:nvPr>
            <p:ph idx="1"/>
          </p:nvPr>
        </p:nvSpPr>
        <p:spPr>
          <a:xfrm>
            <a:off x="4749557" y="1964194"/>
            <a:ext cx="3807779" cy="2493515"/>
          </a:xfrm>
        </p:spPr>
        <p:txBody>
          <a:bodyPr anchor="ctr"/>
          <a:lstStyle>
            <a:lvl1pPr>
              <a:buClr>
                <a:srgbClr val="F91317"/>
              </a:buClr>
              <a:defRPr sz="2400"/>
            </a:lvl1pPr>
            <a:lvl2pPr>
              <a:buClr>
                <a:srgbClr val="F91317"/>
              </a:buClr>
              <a:defRPr sz="2100"/>
            </a:lvl2pPr>
            <a:lvl3pPr>
              <a:buClr>
                <a:srgbClr val="F91317"/>
              </a:buClr>
              <a:defRPr sz="1800"/>
            </a:lvl3pPr>
            <a:lvl4pPr>
              <a:buClr>
                <a:srgbClr val="F91317"/>
              </a:buClr>
              <a:defRPr sz="1500"/>
            </a:lvl4pPr>
            <a:lvl5pPr>
              <a:buClr>
                <a:srgbClr val="F91317"/>
              </a:buCl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rot="19140000">
            <a:off x="1297955" y="1690039"/>
            <a:ext cx="5794760" cy="467486"/>
          </a:xfrm>
        </p:spPr>
        <p:txBody>
          <a:bodyPr>
            <a:normAutofit/>
          </a:bodyPr>
          <a:lstStyle>
            <a:lvl1pPr marL="0" indent="0">
              <a:buNone/>
              <a:defRPr lang="en-US" sz="1051" b="1" kern="1200" dirty="0" smtClean="0">
                <a:solidFill>
                  <a:srgbClr val="FFFFFF"/>
                </a:solidFill>
                <a:latin typeface="+mn-lt"/>
                <a:ea typeface="+mn-ea"/>
                <a:cs typeface="+mn-cs"/>
              </a:defRPr>
            </a:lvl1pPr>
            <a:lvl2pPr marL="342874" indent="0">
              <a:buNone/>
              <a:defRPr sz="900"/>
            </a:lvl2pPr>
            <a:lvl3pPr marL="685750" indent="0">
              <a:buNone/>
              <a:defRPr sz="751"/>
            </a:lvl3pPr>
            <a:lvl4pPr marL="1028624" indent="0">
              <a:buNone/>
              <a:defRPr sz="675"/>
            </a:lvl4pPr>
            <a:lvl5pPr marL="1371498" indent="0">
              <a:buNone/>
              <a:defRPr sz="675"/>
            </a:lvl5pPr>
            <a:lvl6pPr marL="1714372" indent="0">
              <a:buNone/>
              <a:defRPr sz="675"/>
            </a:lvl6pPr>
            <a:lvl7pPr marL="2057246" indent="0">
              <a:buNone/>
              <a:defRPr sz="675"/>
            </a:lvl7pPr>
            <a:lvl8pPr marL="2400120" indent="0">
              <a:buNone/>
              <a:defRPr sz="675"/>
            </a:lvl8pPr>
            <a:lvl9pPr marL="2742994" indent="0">
              <a:buNone/>
              <a:defRPr sz="675"/>
            </a:lvl9pPr>
          </a:lstStyle>
          <a:p>
            <a:pPr marL="0" marR="0" lvl="0" indent="0" algn="l" defTabSz="685750" rtl="0" eaLnBrk="1" fontAlgn="auto" latinLnBrk="0" hangingPunct="1">
              <a:lnSpc>
                <a:spcPct val="100000"/>
              </a:lnSpc>
              <a:spcBef>
                <a:spcPts val="225"/>
              </a:spcBef>
              <a:spcAft>
                <a:spcPts val="0"/>
              </a:spcAft>
              <a:buClr>
                <a:schemeClr val="accent1"/>
              </a:buClr>
              <a:buSzPct val="100000"/>
              <a:buFont typeface="Arial" pitchFamily="34" charset="0"/>
              <a:buNone/>
              <a:tabLst/>
              <a:defRPr/>
            </a:pPr>
            <a:r>
              <a:rPr lang="en-US"/>
              <a:t>Click to edit Master text styles</a:t>
            </a:r>
          </a:p>
        </p:txBody>
      </p:sp>
      <p:pic>
        <p:nvPicPr>
          <p:cNvPr id="10" name="Picture 9">
            <a:extLst>
              <a:ext uri="{FF2B5EF4-FFF2-40B4-BE49-F238E27FC236}">
                <a16:creationId xmlns:a16="http://schemas.microsoft.com/office/drawing/2014/main" id="{BE2A49B4-E088-C642-9A3C-658CAF3360FB}"/>
              </a:ext>
            </a:extLst>
          </p:cNvPr>
          <p:cNvPicPr>
            <a:picLocks noChangeAspect="1"/>
          </p:cNvPicPr>
          <p:nvPr userDrawn="1"/>
        </p:nvPicPr>
        <p:blipFill>
          <a:blip r:embed="rId2"/>
          <a:stretch>
            <a:fillRect/>
          </a:stretch>
        </p:blipFill>
        <p:spPr>
          <a:xfrm>
            <a:off x="7724779" y="4793743"/>
            <a:ext cx="1310393" cy="266777"/>
          </a:xfrm>
          <a:prstGeom prst="rect">
            <a:avLst/>
          </a:prstGeom>
        </p:spPr>
      </p:pic>
    </p:spTree>
    <p:extLst>
      <p:ext uri="{BB962C8B-B14F-4D97-AF65-F5344CB8AC3E}">
        <p14:creationId xmlns:p14="http://schemas.microsoft.com/office/powerpoint/2010/main" val="18857992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31" y="0"/>
            <a:ext cx="7115175" cy="51435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3000"/>
            </a:schemeClr>
          </a:solidFill>
        </p:spPr>
        <p:txBody>
          <a:bodyPr rIns="182880" anchor="ctr"/>
          <a:lstStyle>
            <a:lvl1pPr algn="r">
              <a:defRPr/>
            </a:lvl1pPr>
          </a:lstStyle>
          <a:p>
            <a:r>
              <a:rPr lang="en-US"/>
              <a:t>Click icon to add picture</a:t>
            </a:r>
            <a:endParaRPr lang="en-US" dirty="0"/>
          </a:p>
        </p:txBody>
      </p:sp>
      <p:sp>
        <p:nvSpPr>
          <p:cNvPr id="9" name="Right Triangle 8"/>
          <p:cNvSpPr/>
          <p:nvPr/>
        </p:nvSpPr>
        <p:spPr>
          <a:xfrm>
            <a:off x="5" y="1985962"/>
            <a:ext cx="3571875" cy="3157538"/>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0" name="Freeform 9"/>
          <p:cNvSpPr/>
          <p:nvPr/>
        </p:nvSpPr>
        <p:spPr>
          <a:xfrm>
            <a:off x="5" y="3786193"/>
            <a:ext cx="3571875" cy="1357313"/>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p:nvPr>
        </p:nvSpPr>
        <p:spPr>
          <a:xfrm rot="19140000">
            <a:off x="671197" y="1288132"/>
            <a:ext cx="5486400" cy="650583"/>
          </a:xfrm>
        </p:spPr>
        <p:txBody>
          <a:bodyPr anchor="b"/>
          <a:lstStyle>
            <a:lvl1pPr algn="l">
              <a:defRPr sz="2100" b="0">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rot="19140000">
            <a:off x="1143486" y="1635397"/>
            <a:ext cx="6096545" cy="555498"/>
          </a:xfrm>
        </p:spPr>
        <p:txBody>
          <a:bodyPr/>
          <a:lstStyle>
            <a:lvl1pPr marL="0" indent="0">
              <a:buNone/>
              <a:defRPr sz="1051">
                <a:solidFill>
                  <a:schemeClr val="tx2"/>
                </a:solidFill>
              </a:defRPr>
            </a:lvl1pPr>
            <a:lvl2pPr marL="342874" indent="0">
              <a:buNone/>
              <a:defRPr sz="900"/>
            </a:lvl2pPr>
            <a:lvl3pPr marL="685750" indent="0">
              <a:buNone/>
              <a:defRPr sz="751"/>
            </a:lvl3pPr>
            <a:lvl4pPr marL="1028624" indent="0">
              <a:buNone/>
              <a:defRPr sz="675"/>
            </a:lvl4pPr>
            <a:lvl5pPr marL="1371498" indent="0">
              <a:buNone/>
              <a:defRPr sz="675"/>
            </a:lvl5pPr>
            <a:lvl6pPr marL="1714372" indent="0">
              <a:buNone/>
              <a:defRPr sz="675"/>
            </a:lvl6pPr>
            <a:lvl7pPr marL="2057246" indent="0">
              <a:buNone/>
              <a:defRPr sz="675"/>
            </a:lvl7pPr>
            <a:lvl8pPr marL="2400120" indent="0">
              <a:buNone/>
              <a:defRPr sz="675"/>
            </a:lvl8pPr>
            <a:lvl9pPr marL="2742994" indent="0">
              <a:buNone/>
              <a:defRPr sz="675"/>
            </a:lvl9pPr>
          </a:lstStyle>
          <a:p>
            <a:pPr lvl="0"/>
            <a:r>
              <a:rPr lang="en-US"/>
              <a:t>Click to edit Master text styles</a:t>
            </a:r>
          </a:p>
        </p:txBody>
      </p:sp>
      <p:pic>
        <p:nvPicPr>
          <p:cNvPr id="5" name="Picture 4" descr="Shape&#10;&#10;Description automatically generated with medium confidence">
            <a:extLst>
              <a:ext uri="{FF2B5EF4-FFF2-40B4-BE49-F238E27FC236}">
                <a16:creationId xmlns:a16="http://schemas.microsoft.com/office/drawing/2014/main" id="{B15DD653-C328-6D44-B9D4-06842971E8F2}"/>
              </a:ext>
            </a:extLst>
          </p:cNvPr>
          <p:cNvPicPr>
            <a:picLocks noChangeAspect="1"/>
          </p:cNvPicPr>
          <p:nvPr userDrawn="1"/>
        </p:nvPicPr>
        <p:blipFill>
          <a:blip r:embed="rId2"/>
          <a:stretch>
            <a:fillRect/>
          </a:stretch>
        </p:blipFill>
        <p:spPr>
          <a:xfrm>
            <a:off x="7410704" y="4773207"/>
            <a:ext cx="1673357" cy="313917"/>
          </a:xfrm>
          <a:prstGeom prst="rect">
            <a:avLst/>
          </a:prstGeom>
        </p:spPr>
      </p:pic>
    </p:spTree>
    <p:extLst>
      <p:ext uri="{BB962C8B-B14F-4D97-AF65-F5344CB8AC3E}">
        <p14:creationId xmlns:p14="http://schemas.microsoft.com/office/powerpoint/2010/main" val="31527729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D8C4E6C-D87F-F445-8073-8F43C0B66596}"/>
              </a:ext>
            </a:extLst>
          </p:cNvPr>
          <p:cNvGrpSpPr/>
          <p:nvPr userDrawn="1"/>
        </p:nvGrpSpPr>
        <p:grpSpPr>
          <a:xfrm>
            <a:off x="-2380" y="4457699"/>
            <a:ext cx="9146383" cy="685802"/>
            <a:chOff x="-2382" y="5943599"/>
            <a:chExt cx="9146382" cy="914402"/>
          </a:xfrm>
        </p:grpSpPr>
        <p:sp>
          <p:nvSpPr>
            <p:cNvPr id="11" name="Freeform 10">
              <a:extLst>
                <a:ext uri="{FF2B5EF4-FFF2-40B4-BE49-F238E27FC236}">
                  <a16:creationId xmlns:a16="http://schemas.microsoft.com/office/drawing/2014/main" id="{83A22BEF-26A2-714C-AE11-F9688B92D71F}"/>
                </a:ext>
              </a:extLst>
            </p:cNvPr>
            <p:cNvSpPr/>
            <p:nvPr userDrawn="1"/>
          </p:nvSpPr>
          <p:spPr>
            <a:xfrm>
              <a:off x="-2380" y="5943600"/>
              <a:ext cx="9146380" cy="914401"/>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Freeform 11">
              <a:extLst>
                <a:ext uri="{FF2B5EF4-FFF2-40B4-BE49-F238E27FC236}">
                  <a16:creationId xmlns:a16="http://schemas.microsoft.com/office/drawing/2014/main" id="{342AF51A-741B-6C49-B497-43F3F8251D61}"/>
                </a:ext>
              </a:extLst>
            </p:cNvPr>
            <p:cNvSpPr/>
            <p:nvPr userDrawn="1"/>
          </p:nvSpPr>
          <p:spPr>
            <a:xfrm>
              <a:off x="-2382" y="5943599"/>
              <a:ext cx="3574257" cy="914401"/>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rgbClr val="B2BAC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grpSp>
      <p:sp>
        <p:nvSpPr>
          <p:cNvPr id="2" name="Title 1"/>
          <p:cNvSpPr>
            <a:spLocks noGrp="1"/>
          </p:cNvSpPr>
          <p:nvPr>
            <p:ph type="title"/>
          </p:nvPr>
        </p:nvSpPr>
        <p:spPr>
          <a:xfrm>
            <a:off x="819149" y="379901"/>
            <a:ext cx="7081267" cy="727349"/>
          </a:xfrm>
        </p:spPr>
        <p:txBody>
          <a:bodyPr/>
          <a:lstStyle>
            <a:lvl1pPr algn="ctr">
              <a:defRPr/>
            </a:lvl1pPr>
          </a:lstStyle>
          <a:p>
            <a:r>
              <a:rPr lang="en-US"/>
              <a:t>Click to edit Master title style</a:t>
            </a:r>
            <a:endParaRPr lang="en-US" dirty="0"/>
          </a:p>
        </p:txBody>
      </p:sp>
      <p:sp>
        <p:nvSpPr>
          <p:cNvPr id="3" name="Text Placeholder 2"/>
          <p:cNvSpPr>
            <a:spLocks noGrp="1"/>
          </p:cNvSpPr>
          <p:nvPr>
            <p:ph type="body" idx="1"/>
          </p:nvPr>
        </p:nvSpPr>
        <p:spPr>
          <a:xfrm>
            <a:off x="819151" y="1316269"/>
            <a:ext cx="3200400" cy="411480"/>
          </a:xfrm>
        </p:spPr>
        <p:txBody>
          <a:bodyPr anchor="b">
            <a:normAutofit/>
          </a:bodyPr>
          <a:lstStyle>
            <a:lvl1pPr marL="0" indent="0">
              <a:buNone/>
              <a:defRPr lang="en-US" sz="1051" b="0" kern="1200" cap="all" spc="300" baseline="0" dirty="0" smtClean="0">
                <a:solidFill>
                  <a:schemeClr val="tx1"/>
                </a:solidFill>
                <a:latin typeface="+mn-lt"/>
                <a:ea typeface="+mj-ea"/>
                <a:cs typeface="Tunga" pitchFamily="2"/>
              </a:defRPr>
            </a:lvl1pPr>
            <a:lvl2pPr marL="342874" indent="0">
              <a:buNone/>
              <a:defRPr sz="1500" b="1"/>
            </a:lvl2pPr>
            <a:lvl3pPr marL="685750" indent="0">
              <a:buNone/>
              <a:defRPr sz="1351" b="1"/>
            </a:lvl3pPr>
            <a:lvl4pPr marL="1028624" indent="0">
              <a:buNone/>
              <a:defRPr sz="1200" b="1"/>
            </a:lvl4pPr>
            <a:lvl5pPr marL="1371498" indent="0">
              <a:buNone/>
              <a:defRPr sz="1200" b="1"/>
            </a:lvl5pPr>
            <a:lvl6pPr marL="1714372" indent="0">
              <a:buNone/>
              <a:defRPr sz="1200" b="1"/>
            </a:lvl6pPr>
            <a:lvl7pPr marL="2057246" indent="0">
              <a:buNone/>
              <a:defRPr sz="1200" b="1"/>
            </a:lvl7pPr>
            <a:lvl8pPr marL="2400120" indent="0">
              <a:buNone/>
              <a:defRPr sz="1200" b="1"/>
            </a:lvl8pPr>
            <a:lvl9pPr marL="2742994" indent="0">
              <a:buNone/>
              <a:defRPr sz="1200" b="1"/>
            </a:lvl9pPr>
          </a:lstStyle>
          <a:p>
            <a:pPr marL="0" lvl="0" indent="0" algn="l" defTabSz="685750"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4" name="Content Placeholder 3"/>
          <p:cNvSpPr>
            <a:spLocks noGrp="1"/>
          </p:cNvSpPr>
          <p:nvPr>
            <p:ph sz="half" idx="2"/>
          </p:nvPr>
        </p:nvSpPr>
        <p:spPr>
          <a:xfrm>
            <a:off x="819151" y="1933489"/>
            <a:ext cx="3200400" cy="2331720"/>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96207" y="1316269"/>
            <a:ext cx="3200400" cy="411480"/>
          </a:xfrm>
        </p:spPr>
        <p:txBody>
          <a:bodyPr anchor="b">
            <a:normAutofit/>
          </a:bodyPr>
          <a:lstStyle>
            <a:lvl1pPr marL="0" indent="0">
              <a:buNone/>
              <a:defRPr lang="en-US" sz="1051" b="0" kern="1200" cap="all" spc="300" baseline="0" dirty="0" smtClean="0">
                <a:solidFill>
                  <a:schemeClr val="tx1"/>
                </a:solidFill>
                <a:latin typeface="+mn-lt"/>
                <a:ea typeface="+mj-ea"/>
                <a:cs typeface="Tunga" pitchFamily="2"/>
              </a:defRPr>
            </a:lvl1pPr>
            <a:lvl2pPr marL="342874" indent="0">
              <a:buNone/>
              <a:defRPr sz="1500" b="1"/>
            </a:lvl2pPr>
            <a:lvl3pPr marL="685750" indent="0">
              <a:buNone/>
              <a:defRPr sz="1351" b="1"/>
            </a:lvl3pPr>
            <a:lvl4pPr marL="1028624" indent="0">
              <a:buNone/>
              <a:defRPr sz="1200" b="1"/>
            </a:lvl4pPr>
            <a:lvl5pPr marL="1371498" indent="0">
              <a:buNone/>
              <a:defRPr sz="1200" b="1"/>
            </a:lvl5pPr>
            <a:lvl6pPr marL="1714372" indent="0">
              <a:buNone/>
              <a:defRPr sz="1200" b="1"/>
            </a:lvl6pPr>
            <a:lvl7pPr marL="2057246" indent="0">
              <a:buNone/>
              <a:defRPr sz="1200" b="1"/>
            </a:lvl7pPr>
            <a:lvl8pPr marL="2400120" indent="0">
              <a:buNone/>
              <a:defRPr sz="1200" b="1"/>
            </a:lvl8pPr>
            <a:lvl9pPr marL="2742994" indent="0">
              <a:buNone/>
              <a:defRPr sz="1200" b="1"/>
            </a:lvl9pPr>
          </a:lstStyle>
          <a:p>
            <a:pPr marL="0" lvl="0" indent="0" algn="l" defTabSz="685750"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6" name="Content Placeholder 5"/>
          <p:cNvSpPr>
            <a:spLocks noGrp="1"/>
          </p:cNvSpPr>
          <p:nvPr>
            <p:ph sz="quarter" idx="4"/>
          </p:nvPr>
        </p:nvSpPr>
        <p:spPr>
          <a:xfrm>
            <a:off x="4700016" y="1933489"/>
            <a:ext cx="3200400" cy="2331720"/>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5" name="Picture 14" descr="Shape&#10;&#10;Description automatically generated with medium confidence">
            <a:extLst>
              <a:ext uri="{FF2B5EF4-FFF2-40B4-BE49-F238E27FC236}">
                <a16:creationId xmlns:a16="http://schemas.microsoft.com/office/drawing/2014/main" id="{CD14AC83-FB0D-AC44-BB52-EB3B4B9DA59B}"/>
              </a:ext>
            </a:extLst>
          </p:cNvPr>
          <p:cNvPicPr>
            <a:picLocks noChangeAspect="1"/>
          </p:cNvPicPr>
          <p:nvPr userDrawn="1"/>
        </p:nvPicPr>
        <p:blipFill>
          <a:blip r:embed="rId2"/>
          <a:stretch>
            <a:fillRect/>
          </a:stretch>
        </p:blipFill>
        <p:spPr>
          <a:xfrm>
            <a:off x="7410704" y="4773207"/>
            <a:ext cx="1673357" cy="313917"/>
          </a:xfrm>
          <a:prstGeom prst="rect">
            <a:avLst/>
          </a:prstGeom>
        </p:spPr>
      </p:pic>
    </p:spTree>
    <p:extLst>
      <p:ext uri="{BB962C8B-B14F-4D97-AF65-F5344CB8AC3E}">
        <p14:creationId xmlns:p14="http://schemas.microsoft.com/office/powerpoint/2010/main" val="35516328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9BC8EFE-9CA7-564C-9A74-163F33589F35}"/>
              </a:ext>
            </a:extLst>
          </p:cNvPr>
          <p:cNvGrpSpPr/>
          <p:nvPr userDrawn="1"/>
        </p:nvGrpSpPr>
        <p:grpSpPr>
          <a:xfrm>
            <a:off x="-2380" y="4457699"/>
            <a:ext cx="9146383" cy="685802"/>
            <a:chOff x="-2382" y="5943599"/>
            <a:chExt cx="9146382" cy="914402"/>
          </a:xfrm>
        </p:grpSpPr>
        <p:sp>
          <p:nvSpPr>
            <p:cNvPr id="10" name="Freeform 9">
              <a:extLst>
                <a:ext uri="{FF2B5EF4-FFF2-40B4-BE49-F238E27FC236}">
                  <a16:creationId xmlns:a16="http://schemas.microsoft.com/office/drawing/2014/main" id="{918D4AEC-1446-0249-8F7A-83DF32B73EBE}"/>
                </a:ext>
              </a:extLst>
            </p:cNvPr>
            <p:cNvSpPr/>
            <p:nvPr userDrawn="1"/>
          </p:nvSpPr>
          <p:spPr>
            <a:xfrm>
              <a:off x="-2382" y="5943599"/>
              <a:ext cx="3574257" cy="914401"/>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rgbClr val="EA2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Freeform 10">
              <a:extLst>
                <a:ext uri="{FF2B5EF4-FFF2-40B4-BE49-F238E27FC236}">
                  <a16:creationId xmlns:a16="http://schemas.microsoft.com/office/drawing/2014/main" id="{BB2AE345-32CF-0145-AF47-DE3A35587D41}"/>
                </a:ext>
              </a:extLst>
            </p:cNvPr>
            <p:cNvSpPr/>
            <p:nvPr/>
          </p:nvSpPr>
          <p:spPr>
            <a:xfrm>
              <a:off x="-2380" y="5943600"/>
              <a:ext cx="9146380" cy="914401"/>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rgbClr val="23D2C9">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grpSp>
      <p:sp>
        <p:nvSpPr>
          <p:cNvPr id="3" name="Content Placeholder 2"/>
          <p:cNvSpPr>
            <a:spLocks noGrp="1"/>
          </p:cNvSpPr>
          <p:nvPr>
            <p:ph sz="half" idx="1"/>
          </p:nvPr>
        </p:nvSpPr>
        <p:spPr>
          <a:xfrm>
            <a:off x="992519" y="1476167"/>
            <a:ext cx="3200400" cy="2784348"/>
          </a:xfrm>
        </p:spPr>
        <p:txBody>
          <a:bodyPr anchor="ct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51083" y="1477001"/>
            <a:ext cx="3200400" cy="2784348"/>
          </a:xfrm>
        </p:spPr>
        <p:txBody>
          <a:bodyPr anchor="ct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p:cNvSpPr>
            <a:spLocks noGrp="1"/>
          </p:cNvSpPr>
          <p:nvPr>
            <p:ph type="title"/>
          </p:nvPr>
        </p:nvSpPr>
        <p:spPr>
          <a:xfrm>
            <a:off x="628651" y="417843"/>
            <a:ext cx="7886700" cy="850181"/>
          </a:xfrm>
        </p:spPr>
        <p:txBody>
          <a:bodyPr/>
          <a:lstStyle>
            <a:lvl1pPr algn="ctr">
              <a:defRPr/>
            </a:lvl1pPr>
          </a:lstStyle>
          <a:p>
            <a:r>
              <a:rPr lang="en-US"/>
              <a:t>Click to edit Master title style</a:t>
            </a:r>
            <a:endParaRPr lang="en-US" dirty="0"/>
          </a:p>
        </p:txBody>
      </p:sp>
      <p:pic>
        <p:nvPicPr>
          <p:cNvPr id="9" name="Picture 8" descr="Shape&#10;&#10;Description automatically generated with medium confidence">
            <a:extLst>
              <a:ext uri="{FF2B5EF4-FFF2-40B4-BE49-F238E27FC236}">
                <a16:creationId xmlns:a16="http://schemas.microsoft.com/office/drawing/2014/main" id="{DB4B6A54-AA37-1349-AA2F-11B3A15BE989}"/>
              </a:ext>
            </a:extLst>
          </p:cNvPr>
          <p:cNvPicPr>
            <a:picLocks noChangeAspect="1"/>
          </p:cNvPicPr>
          <p:nvPr userDrawn="1"/>
        </p:nvPicPr>
        <p:blipFill>
          <a:blip r:embed="rId2"/>
          <a:stretch>
            <a:fillRect/>
          </a:stretch>
        </p:blipFill>
        <p:spPr>
          <a:xfrm>
            <a:off x="7410704" y="4773207"/>
            <a:ext cx="1673357" cy="313917"/>
          </a:xfrm>
          <a:prstGeom prst="rect">
            <a:avLst/>
          </a:prstGeom>
        </p:spPr>
      </p:pic>
    </p:spTree>
    <p:extLst>
      <p:ext uri="{BB962C8B-B14F-4D97-AF65-F5344CB8AC3E}">
        <p14:creationId xmlns:p14="http://schemas.microsoft.com/office/powerpoint/2010/main" val="14902051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Blank">
    <p:bg>
      <p:bgPr>
        <a:solidFill>
          <a:srgbClr val="042933"/>
        </a:solidFill>
        <a:effectLst/>
      </p:bgPr>
    </p:bg>
    <p:spTree>
      <p:nvGrpSpPr>
        <p:cNvPr id="1" name=""/>
        <p:cNvGrpSpPr/>
        <p:nvPr/>
      </p:nvGrpSpPr>
      <p:grpSpPr>
        <a:xfrm>
          <a:off x="0" y="0"/>
          <a:ext cx="0" cy="0"/>
          <a:chOff x="0" y="0"/>
          <a:chExt cx="0" cy="0"/>
        </a:xfrm>
      </p:grpSpPr>
      <p:sp>
        <p:nvSpPr>
          <p:cNvPr id="4" name="Slide Number Placeholder 3"/>
          <p:cNvSpPr>
            <a:spLocks noGrp="1"/>
          </p:cNvSpPr>
          <p:nvPr userDrawn="1">
            <p:ph type="sldNum" sz="quarter" idx="12"/>
          </p:nvPr>
        </p:nvSpPr>
        <p:spPr>
          <a:xfrm>
            <a:off x="6457951" y="4767267"/>
            <a:ext cx="2057400" cy="273844"/>
          </a:xfrm>
          <a:prstGeom prst="rect">
            <a:avLst/>
          </a:prstGeom>
        </p:spPr>
        <p:txBody>
          <a:bodyPr/>
          <a:lstStyle/>
          <a:p>
            <a:fld id="{4231FB72-54B0-F147-8587-B2B573E25D8C}" type="slidenum">
              <a:rPr lang="en-US" smtClean="0"/>
              <a:t>‹#›</a:t>
            </a:fld>
            <a:endParaRPr lang="en-US" dirty="0"/>
          </a:p>
        </p:txBody>
      </p:sp>
      <p:pic>
        <p:nvPicPr>
          <p:cNvPr id="18" name="Picture 17">
            <a:extLst>
              <a:ext uri="{FF2B5EF4-FFF2-40B4-BE49-F238E27FC236}">
                <a16:creationId xmlns:a16="http://schemas.microsoft.com/office/drawing/2014/main" id="{C6E696C0-0A88-5C44-A7B5-B73C6042AEFA}"/>
              </a:ext>
            </a:extLst>
          </p:cNvPr>
          <p:cNvPicPr>
            <a:picLocks noChangeAspect="1"/>
          </p:cNvPicPr>
          <p:nvPr userDrawn="1"/>
        </p:nvPicPr>
        <p:blipFill rotWithShape="1">
          <a:blip r:embed="rId2"/>
          <a:srcRect r="7821" b="52354"/>
          <a:stretch/>
        </p:blipFill>
        <p:spPr>
          <a:xfrm>
            <a:off x="106449" y="3515229"/>
            <a:ext cx="9037555" cy="1628277"/>
          </a:xfrm>
          <a:prstGeom prst="rect">
            <a:avLst/>
          </a:prstGeom>
        </p:spPr>
      </p:pic>
      <p:sp>
        <p:nvSpPr>
          <p:cNvPr id="29" name="Title 1">
            <a:extLst>
              <a:ext uri="{FF2B5EF4-FFF2-40B4-BE49-F238E27FC236}">
                <a16:creationId xmlns:a16="http://schemas.microsoft.com/office/drawing/2014/main" id="{A2B0010D-CA94-7E4D-B7A8-0CB42BBE56FC}"/>
              </a:ext>
            </a:extLst>
          </p:cNvPr>
          <p:cNvSpPr>
            <a:spLocks noGrp="1"/>
          </p:cNvSpPr>
          <p:nvPr>
            <p:ph type="title"/>
          </p:nvPr>
        </p:nvSpPr>
        <p:spPr>
          <a:xfrm>
            <a:off x="629841" y="342900"/>
            <a:ext cx="2949179" cy="1200150"/>
          </a:xfrm>
        </p:spPr>
        <p:txBody>
          <a:bodyPr/>
          <a:lstStyle>
            <a:lvl1pPr>
              <a:defRPr>
                <a:solidFill>
                  <a:srgbClr val="FFFFFF"/>
                </a:solidFill>
              </a:defRPr>
            </a:lvl1pPr>
          </a:lstStyle>
          <a:p>
            <a:r>
              <a:rPr lang="en-US"/>
              <a:t>Click to edit Master title style</a:t>
            </a:r>
            <a:endParaRPr lang="en-US" dirty="0"/>
          </a:p>
        </p:txBody>
      </p:sp>
      <p:sp>
        <p:nvSpPr>
          <p:cNvPr id="30" name="Content Placeholder 2">
            <a:extLst>
              <a:ext uri="{FF2B5EF4-FFF2-40B4-BE49-F238E27FC236}">
                <a16:creationId xmlns:a16="http://schemas.microsoft.com/office/drawing/2014/main" id="{6EA8B1A3-2736-564F-8061-FF97680F4088}"/>
              </a:ext>
            </a:extLst>
          </p:cNvPr>
          <p:cNvSpPr>
            <a:spLocks noGrp="1"/>
          </p:cNvSpPr>
          <p:nvPr>
            <p:ph idx="1"/>
          </p:nvPr>
        </p:nvSpPr>
        <p:spPr>
          <a:xfrm>
            <a:off x="3885013" y="342907"/>
            <a:ext cx="4629151" cy="3172323"/>
          </a:xfrm>
        </p:spPr>
        <p:txBody>
          <a:bodyPr/>
          <a:lstStyle>
            <a:lvl1pPr>
              <a:buClr>
                <a:schemeClr val="accent2"/>
              </a:buClr>
              <a:defRPr>
                <a:solidFill>
                  <a:srgbClr val="FFFFFF"/>
                </a:solidFill>
              </a:defRPr>
            </a:lvl1pPr>
          </a:lstStyle>
          <a:p>
            <a:pPr lvl="0"/>
            <a:r>
              <a:rPr lang="en-US"/>
              <a:t>Click to edit Master text styles</a:t>
            </a:r>
          </a:p>
        </p:txBody>
      </p:sp>
      <p:sp>
        <p:nvSpPr>
          <p:cNvPr id="31" name="Text Placeholder 3">
            <a:extLst>
              <a:ext uri="{FF2B5EF4-FFF2-40B4-BE49-F238E27FC236}">
                <a16:creationId xmlns:a16="http://schemas.microsoft.com/office/drawing/2014/main" id="{C4D1A913-2CD6-E540-B192-D8A07E85CD11}"/>
              </a:ext>
            </a:extLst>
          </p:cNvPr>
          <p:cNvSpPr>
            <a:spLocks noGrp="1"/>
          </p:cNvSpPr>
          <p:nvPr>
            <p:ph type="body" sz="half" idx="2"/>
          </p:nvPr>
        </p:nvSpPr>
        <p:spPr>
          <a:xfrm>
            <a:off x="629841" y="1543057"/>
            <a:ext cx="2949179" cy="2485457"/>
          </a:xfrm>
        </p:spPr>
        <p:txBody>
          <a:bodyPr/>
          <a:lstStyle>
            <a:lvl1pPr>
              <a:buClr>
                <a:schemeClr val="accent2"/>
              </a:buClr>
              <a:defRPr>
                <a:solidFill>
                  <a:srgbClr val="FFFFFF"/>
                </a:solidFill>
              </a:defRPr>
            </a:lvl1pPr>
          </a:lstStyle>
          <a:p>
            <a:pPr lvl="0"/>
            <a:r>
              <a:rPr lang="en-US"/>
              <a:t>Click to edit Master text styles</a:t>
            </a:r>
          </a:p>
        </p:txBody>
      </p:sp>
      <p:pic>
        <p:nvPicPr>
          <p:cNvPr id="8" name="Picture 7" descr="Shape&#10;&#10;Description automatically generated with medium confidence">
            <a:extLst>
              <a:ext uri="{FF2B5EF4-FFF2-40B4-BE49-F238E27FC236}">
                <a16:creationId xmlns:a16="http://schemas.microsoft.com/office/drawing/2014/main" id="{103A5267-5D7B-3D48-9E19-6F46714FF944}"/>
              </a:ext>
            </a:extLst>
          </p:cNvPr>
          <p:cNvPicPr>
            <a:picLocks noChangeAspect="1"/>
          </p:cNvPicPr>
          <p:nvPr userDrawn="1"/>
        </p:nvPicPr>
        <p:blipFill>
          <a:blip r:embed="rId3"/>
          <a:stretch>
            <a:fillRect/>
          </a:stretch>
        </p:blipFill>
        <p:spPr>
          <a:xfrm>
            <a:off x="7410704" y="4773207"/>
            <a:ext cx="1673357" cy="313917"/>
          </a:xfrm>
          <a:prstGeom prst="rect">
            <a:avLst/>
          </a:prstGeom>
        </p:spPr>
      </p:pic>
    </p:spTree>
    <p:extLst>
      <p:ext uri="{BB962C8B-B14F-4D97-AF65-F5344CB8AC3E}">
        <p14:creationId xmlns:p14="http://schemas.microsoft.com/office/powerpoint/2010/main" val="24459821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bg>
      <p:bgPr>
        <a:gradFill flip="none" rotWithShape="1">
          <a:gsLst>
            <a:gs pos="54000">
              <a:srgbClr val="24D3CA">
                <a:lumMod val="98000"/>
              </a:srgbClr>
            </a:gs>
            <a:gs pos="97000">
              <a:schemeClr val="bg1"/>
            </a:gs>
          </a:gsLst>
          <a:lin ang="12300000" scaled="0"/>
          <a:tileRect/>
        </a:gra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1" y="4767267"/>
            <a:ext cx="2057400" cy="273844"/>
          </a:xfrm>
          <a:prstGeom prst="rect">
            <a:avLst/>
          </a:prstGeom>
        </p:spPr>
        <p:txBody>
          <a:bodyPr/>
          <a:lstStyle/>
          <a:p>
            <a:fld id="{4AA59C03-2621-8D4E-8CCF-1035BB7AD627}" type="datetimeFigureOut">
              <a:rPr lang="en-US" smtClean="0"/>
              <a:t>1/22/24</a:t>
            </a:fld>
            <a:endParaRPr lang="en-US"/>
          </a:p>
        </p:txBody>
      </p:sp>
      <p:sp>
        <p:nvSpPr>
          <p:cNvPr id="3" name="Footer Placeholder 2"/>
          <p:cNvSpPr>
            <a:spLocks noGrp="1"/>
          </p:cNvSpPr>
          <p:nvPr>
            <p:ph type="ftr" sz="quarter" idx="11"/>
          </p:nvPr>
        </p:nvSpPr>
        <p:spPr>
          <a:xfrm>
            <a:off x="3028951" y="4767267"/>
            <a:ext cx="30861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457951" y="4767267"/>
            <a:ext cx="2057400" cy="273844"/>
          </a:xfrm>
          <a:prstGeom prst="rect">
            <a:avLst/>
          </a:prstGeom>
        </p:spPr>
        <p:txBody>
          <a:bodyPr/>
          <a:lstStyle/>
          <a:p>
            <a:fld id="{4231FB72-54B0-F147-8587-B2B573E25D8C}" type="slidenum">
              <a:rPr lang="en-US" smtClean="0"/>
              <a:t>‹#›</a:t>
            </a:fld>
            <a:endParaRPr lang="en-US"/>
          </a:p>
        </p:txBody>
      </p:sp>
      <p:pic>
        <p:nvPicPr>
          <p:cNvPr id="15" name="Picture 14">
            <a:extLst>
              <a:ext uri="{FF2B5EF4-FFF2-40B4-BE49-F238E27FC236}">
                <a16:creationId xmlns:a16="http://schemas.microsoft.com/office/drawing/2014/main" id="{75004C98-BD68-314D-895C-A4CA404375AF}"/>
              </a:ext>
            </a:extLst>
          </p:cNvPr>
          <p:cNvPicPr>
            <a:picLocks noChangeAspect="1"/>
          </p:cNvPicPr>
          <p:nvPr userDrawn="1"/>
        </p:nvPicPr>
        <p:blipFill rotWithShape="1">
          <a:blip r:embed="rId2"/>
          <a:srcRect r="9700" b="49030"/>
          <a:stretch/>
        </p:blipFill>
        <p:spPr>
          <a:xfrm>
            <a:off x="92600" y="3414887"/>
            <a:ext cx="9051403" cy="1728623"/>
          </a:xfrm>
          <a:prstGeom prst="rect">
            <a:avLst/>
          </a:prstGeom>
        </p:spPr>
      </p:pic>
      <p:sp>
        <p:nvSpPr>
          <p:cNvPr id="22" name="Title 1">
            <a:extLst>
              <a:ext uri="{FF2B5EF4-FFF2-40B4-BE49-F238E27FC236}">
                <a16:creationId xmlns:a16="http://schemas.microsoft.com/office/drawing/2014/main" id="{A25EB459-566E-134A-B29D-438844A11BB6}"/>
              </a:ext>
            </a:extLst>
          </p:cNvPr>
          <p:cNvSpPr>
            <a:spLocks noGrp="1"/>
          </p:cNvSpPr>
          <p:nvPr>
            <p:ph type="title"/>
          </p:nvPr>
        </p:nvSpPr>
        <p:spPr>
          <a:xfrm>
            <a:off x="629841" y="342900"/>
            <a:ext cx="2949179" cy="1200150"/>
          </a:xfrm>
        </p:spPr>
        <p:txBody>
          <a:bodyPr/>
          <a:lstStyle>
            <a:lvl1pPr>
              <a:defRPr>
                <a:solidFill>
                  <a:schemeClr val="tx1"/>
                </a:solidFill>
              </a:defRPr>
            </a:lvl1pPr>
          </a:lstStyle>
          <a:p>
            <a:r>
              <a:rPr lang="en-US"/>
              <a:t>Click to edit Master title style</a:t>
            </a:r>
            <a:endParaRPr lang="en-US" dirty="0"/>
          </a:p>
        </p:txBody>
      </p:sp>
      <p:sp>
        <p:nvSpPr>
          <p:cNvPr id="23" name="Content Placeholder 2">
            <a:extLst>
              <a:ext uri="{FF2B5EF4-FFF2-40B4-BE49-F238E27FC236}">
                <a16:creationId xmlns:a16="http://schemas.microsoft.com/office/drawing/2014/main" id="{E5647F0E-EC17-2643-9D0E-607CCFF331B1}"/>
              </a:ext>
            </a:extLst>
          </p:cNvPr>
          <p:cNvSpPr>
            <a:spLocks noGrp="1"/>
          </p:cNvSpPr>
          <p:nvPr>
            <p:ph idx="1"/>
          </p:nvPr>
        </p:nvSpPr>
        <p:spPr>
          <a:xfrm>
            <a:off x="3887394" y="740579"/>
            <a:ext cx="4629151" cy="2633927"/>
          </a:xfrm>
        </p:spPr>
        <p:txBody>
          <a:bodyPr/>
          <a:lstStyle>
            <a:lvl1pPr>
              <a:buClr>
                <a:schemeClr val="accent2"/>
              </a:buClr>
              <a:defRPr>
                <a:solidFill>
                  <a:schemeClr val="tx1"/>
                </a:solidFill>
              </a:defRPr>
            </a:lvl1pPr>
          </a:lstStyle>
          <a:p>
            <a:pPr lvl="0"/>
            <a:r>
              <a:rPr lang="en-US"/>
              <a:t>Click to edit Master text styles</a:t>
            </a:r>
          </a:p>
        </p:txBody>
      </p:sp>
      <p:sp>
        <p:nvSpPr>
          <p:cNvPr id="25" name="Text Placeholder 3">
            <a:extLst>
              <a:ext uri="{FF2B5EF4-FFF2-40B4-BE49-F238E27FC236}">
                <a16:creationId xmlns:a16="http://schemas.microsoft.com/office/drawing/2014/main" id="{ED92B06C-7BC1-274F-8CF5-BCDD5E7AB974}"/>
              </a:ext>
            </a:extLst>
          </p:cNvPr>
          <p:cNvSpPr>
            <a:spLocks noGrp="1"/>
          </p:cNvSpPr>
          <p:nvPr>
            <p:ph type="body" sz="half" idx="2"/>
          </p:nvPr>
        </p:nvSpPr>
        <p:spPr>
          <a:xfrm>
            <a:off x="629841" y="1543051"/>
            <a:ext cx="2949179" cy="1871830"/>
          </a:xfrm>
        </p:spPr>
        <p:txBody>
          <a:bodyPr/>
          <a:lstStyle>
            <a:lvl1pPr>
              <a:buClr>
                <a:schemeClr val="accent2"/>
              </a:buClr>
              <a:defRPr>
                <a:solidFill>
                  <a:schemeClr val="tx1"/>
                </a:solidFill>
              </a:defRPr>
            </a:lvl1pPr>
          </a:lstStyle>
          <a:p>
            <a:pPr lvl="0"/>
            <a:r>
              <a:rPr lang="en-US"/>
              <a:t>Click to edit Master text styles</a:t>
            </a:r>
          </a:p>
        </p:txBody>
      </p:sp>
      <p:pic>
        <p:nvPicPr>
          <p:cNvPr id="10" name="Picture 9">
            <a:extLst>
              <a:ext uri="{FF2B5EF4-FFF2-40B4-BE49-F238E27FC236}">
                <a16:creationId xmlns:a16="http://schemas.microsoft.com/office/drawing/2014/main" id="{C51EE583-3774-3C48-8E33-369C68602A07}"/>
              </a:ext>
            </a:extLst>
          </p:cNvPr>
          <p:cNvPicPr>
            <a:picLocks noChangeAspect="1"/>
          </p:cNvPicPr>
          <p:nvPr userDrawn="1"/>
        </p:nvPicPr>
        <p:blipFill>
          <a:blip r:embed="rId3"/>
          <a:stretch>
            <a:fillRect/>
          </a:stretch>
        </p:blipFill>
        <p:spPr>
          <a:xfrm>
            <a:off x="7679043" y="4631074"/>
            <a:ext cx="1372357" cy="375757"/>
          </a:xfrm>
          <a:prstGeom prst="rect">
            <a:avLst/>
          </a:prstGeom>
        </p:spPr>
      </p:pic>
    </p:spTree>
    <p:extLst>
      <p:ext uri="{BB962C8B-B14F-4D97-AF65-F5344CB8AC3E}">
        <p14:creationId xmlns:p14="http://schemas.microsoft.com/office/powerpoint/2010/main" val="6973162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9"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4" y="342901"/>
            <a:ext cx="4629151" cy="3051346"/>
          </a:xfrm>
        </p:spPr>
        <p:txBody>
          <a:bodyPr/>
          <a:lstStyle>
            <a:lvl1pPr>
              <a:buClr>
                <a:srgbClr val="F91317"/>
              </a:buClr>
              <a:defRPr sz="2400"/>
            </a:lvl1pPr>
            <a:lvl2pPr>
              <a:buClr>
                <a:srgbClr val="F91317"/>
              </a:buClr>
              <a:defRPr sz="2100"/>
            </a:lvl2pPr>
            <a:lvl3pPr>
              <a:buClr>
                <a:srgbClr val="F91317"/>
              </a:buClr>
              <a:defRPr sz="1800"/>
            </a:lvl3pPr>
            <a:lvl4pPr>
              <a:buClr>
                <a:srgbClr val="F91317"/>
              </a:buClr>
              <a:defRPr sz="1500"/>
            </a:lvl4pPr>
            <a:lvl5pPr>
              <a:buClr>
                <a:srgbClr val="F91317"/>
              </a:buCl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1"/>
            <a:ext cx="2949179" cy="1851196"/>
          </a:xfrm>
        </p:spPr>
        <p:txBody>
          <a:bodyPr/>
          <a:lstStyle>
            <a:lvl1pPr marL="0" indent="0">
              <a:buNone/>
              <a:defRPr sz="1200"/>
            </a:lvl1pPr>
            <a:lvl2pPr marL="342874" indent="0">
              <a:buNone/>
              <a:defRPr sz="1051"/>
            </a:lvl2pPr>
            <a:lvl3pPr marL="685750" indent="0">
              <a:buNone/>
              <a:defRPr sz="900"/>
            </a:lvl3pPr>
            <a:lvl4pPr marL="1028624" indent="0">
              <a:buNone/>
              <a:defRPr sz="751"/>
            </a:lvl4pPr>
            <a:lvl5pPr marL="1371498" indent="0">
              <a:buNone/>
              <a:defRPr sz="751"/>
            </a:lvl5pPr>
            <a:lvl6pPr marL="1714372" indent="0">
              <a:buNone/>
              <a:defRPr sz="751"/>
            </a:lvl6pPr>
            <a:lvl7pPr marL="2057246" indent="0">
              <a:buNone/>
              <a:defRPr sz="751"/>
            </a:lvl7pPr>
            <a:lvl8pPr marL="2400120" indent="0">
              <a:buNone/>
              <a:defRPr sz="751"/>
            </a:lvl8pPr>
            <a:lvl9pPr marL="2742994" indent="0">
              <a:buNone/>
              <a:defRPr sz="751"/>
            </a:lvl9pPr>
          </a:lstStyle>
          <a:p>
            <a:pPr lvl="0"/>
            <a:r>
              <a:rPr lang="en-US"/>
              <a:t>Click to edit Master text styles</a:t>
            </a:r>
          </a:p>
        </p:txBody>
      </p:sp>
      <p:sp>
        <p:nvSpPr>
          <p:cNvPr id="5" name="Date Placeholder 4"/>
          <p:cNvSpPr>
            <a:spLocks noGrp="1"/>
          </p:cNvSpPr>
          <p:nvPr>
            <p:ph type="dt" sz="half" idx="10"/>
          </p:nvPr>
        </p:nvSpPr>
        <p:spPr>
          <a:xfrm>
            <a:off x="628651" y="4767267"/>
            <a:ext cx="2057400" cy="273844"/>
          </a:xfrm>
          <a:prstGeom prst="rect">
            <a:avLst/>
          </a:prstGeom>
        </p:spPr>
        <p:txBody>
          <a:bodyPr/>
          <a:lstStyle/>
          <a:p>
            <a:fld id="{4AA59C03-2621-8D4E-8CCF-1035BB7AD627}" type="datetimeFigureOut">
              <a:rPr lang="en-US" smtClean="0"/>
              <a:t>1/22/24</a:t>
            </a:fld>
            <a:endParaRPr lang="en-US"/>
          </a:p>
        </p:txBody>
      </p:sp>
      <p:sp>
        <p:nvSpPr>
          <p:cNvPr id="6" name="Footer Placeholder 5"/>
          <p:cNvSpPr>
            <a:spLocks noGrp="1"/>
          </p:cNvSpPr>
          <p:nvPr>
            <p:ph type="ftr" sz="quarter" idx="11"/>
          </p:nvPr>
        </p:nvSpPr>
        <p:spPr>
          <a:xfrm>
            <a:off x="3028951" y="4767267"/>
            <a:ext cx="30861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457951" y="4767267"/>
            <a:ext cx="2057400" cy="273844"/>
          </a:xfrm>
          <a:prstGeom prst="rect">
            <a:avLst/>
          </a:prstGeom>
        </p:spPr>
        <p:txBody>
          <a:bodyPr/>
          <a:lstStyle/>
          <a:p>
            <a:fld id="{4231FB72-54B0-F147-8587-B2B573E25D8C}" type="slidenum">
              <a:rPr lang="en-US" smtClean="0"/>
              <a:t>‹#›</a:t>
            </a:fld>
            <a:endParaRPr lang="en-US"/>
          </a:p>
        </p:txBody>
      </p:sp>
      <p:pic>
        <p:nvPicPr>
          <p:cNvPr id="9" name="Picture 8">
            <a:extLst>
              <a:ext uri="{FF2B5EF4-FFF2-40B4-BE49-F238E27FC236}">
                <a16:creationId xmlns:a16="http://schemas.microsoft.com/office/drawing/2014/main" id="{AFBD36A4-C6BA-4A4F-913C-6B5F211F4E76}"/>
              </a:ext>
            </a:extLst>
          </p:cNvPr>
          <p:cNvPicPr>
            <a:picLocks noChangeAspect="1"/>
          </p:cNvPicPr>
          <p:nvPr userDrawn="1"/>
        </p:nvPicPr>
        <p:blipFill rotWithShape="1">
          <a:blip r:embed="rId2"/>
          <a:srcRect l="8432" b="49151"/>
          <a:stretch/>
        </p:blipFill>
        <p:spPr>
          <a:xfrm>
            <a:off x="6" y="3430516"/>
            <a:ext cx="8959881" cy="1712991"/>
          </a:xfrm>
          <a:prstGeom prst="rect">
            <a:avLst/>
          </a:prstGeom>
        </p:spPr>
      </p:pic>
      <p:pic>
        <p:nvPicPr>
          <p:cNvPr id="11" name="Picture 10">
            <a:extLst>
              <a:ext uri="{FF2B5EF4-FFF2-40B4-BE49-F238E27FC236}">
                <a16:creationId xmlns:a16="http://schemas.microsoft.com/office/drawing/2014/main" id="{DDB6009A-656D-8A45-AC4A-313F9EE73C67}"/>
              </a:ext>
            </a:extLst>
          </p:cNvPr>
          <p:cNvPicPr>
            <a:picLocks noChangeAspect="1"/>
          </p:cNvPicPr>
          <p:nvPr userDrawn="1"/>
        </p:nvPicPr>
        <p:blipFill>
          <a:blip r:embed="rId3"/>
          <a:stretch>
            <a:fillRect/>
          </a:stretch>
        </p:blipFill>
        <p:spPr>
          <a:xfrm>
            <a:off x="184113" y="4716310"/>
            <a:ext cx="1372357" cy="375757"/>
          </a:xfrm>
          <a:prstGeom prst="rect">
            <a:avLst/>
          </a:prstGeom>
        </p:spPr>
      </p:pic>
    </p:spTree>
    <p:extLst>
      <p:ext uri="{BB962C8B-B14F-4D97-AF65-F5344CB8AC3E}">
        <p14:creationId xmlns:p14="http://schemas.microsoft.com/office/powerpoint/2010/main" val="14971870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rgbClr val="B2BAC5"/>
        </a:solid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6457951" y="4767267"/>
            <a:ext cx="2057400" cy="273844"/>
          </a:xfrm>
          <a:prstGeom prst="rect">
            <a:avLst/>
          </a:prstGeom>
        </p:spPr>
        <p:txBody>
          <a:bodyPr/>
          <a:lstStyle/>
          <a:p>
            <a:fld id="{4231FB72-54B0-F147-8587-B2B573E25D8C}" type="slidenum">
              <a:rPr lang="en-US" smtClean="0"/>
              <a:t>‹#›</a:t>
            </a:fld>
            <a:endParaRPr lang="en-US"/>
          </a:p>
        </p:txBody>
      </p:sp>
      <p:grpSp>
        <p:nvGrpSpPr>
          <p:cNvPr id="12" name="Group 11">
            <a:extLst>
              <a:ext uri="{FF2B5EF4-FFF2-40B4-BE49-F238E27FC236}">
                <a16:creationId xmlns:a16="http://schemas.microsoft.com/office/drawing/2014/main" id="{FBEAE5C8-714E-C542-9335-C58ED09219B4}"/>
              </a:ext>
            </a:extLst>
          </p:cNvPr>
          <p:cNvGrpSpPr/>
          <p:nvPr userDrawn="1"/>
        </p:nvGrpSpPr>
        <p:grpSpPr>
          <a:xfrm>
            <a:off x="-2380" y="4457699"/>
            <a:ext cx="9146383" cy="685802"/>
            <a:chOff x="-2382" y="5943599"/>
            <a:chExt cx="9146382" cy="914402"/>
          </a:xfrm>
        </p:grpSpPr>
        <p:sp>
          <p:nvSpPr>
            <p:cNvPr id="13" name="Freeform 12">
              <a:extLst>
                <a:ext uri="{FF2B5EF4-FFF2-40B4-BE49-F238E27FC236}">
                  <a16:creationId xmlns:a16="http://schemas.microsoft.com/office/drawing/2014/main" id="{2C7FD6FD-41E6-5A4E-A149-34EAEA2513E1}"/>
                </a:ext>
              </a:extLst>
            </p:cNvPr>
            <p:cNvSpPr/>
            <p:nvPr userDrawn="1"/>
          </p:nvSpPr>
          <p:spPr>
            <a:xfrm>
              <a:off x="-2382" y="5943599"/>
              <a:ext cx="3574257" cy="914401"/>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rgbClr val="EA2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4" name="Freeform 13">
              <a:extLst>
                <a:ext uri="{FF2B5EF4-FFF2-40B4-BE49-F238E27FC236}">
                  <a16:creationId xmlns:a16="http://schemas.microsoft.com/office/drawing/2014/main" id="{93F8ADC7-3909-B249-88CA-6F02AB572BE9}"/>
                </a:ext>
              </a:extLst>
            </p:cNvPr>
            <p:cNvSpPr/>
            <p:nvPr/>
          </p:nvSpPr>
          <p:spPr>
            <a:xfrm>
              <a:off x="-2380" y="5943600"/>
              <a:ext cx="9146380" cy="914401"/>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rgbClr val="23D2C9">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sp>
        <p:nvSpPr>
          <p:cNvPr id="2" name="Title 1"/>
          <p:cNvSpPr>
            <a:spLocks noGrp="1"/>
          </p:cNvSpPr>
          <p:nvPr>
            <p:ph type="title"/>
          </p:nvPr>
        </p:nvSpPr>
        <p:spPr>
          <a:xfrm>
            <a:off x="629841" y="342900"/>
            <a:ext cx="2949179" cy="1200150"/>
          </a:xfrm>
          <a:solidFill>
            <a:srgbClr val="24D4C9"/>
          </a:solidFill>
        </p:spPr>
        <p:txBody>
          <a:bodyPr anchor="ct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5013" y="342901"/>
            <a:ext cx="4629151" cy="1200150"/>
          </a:xfrm>
          <a:solidFill>
            <a:srgbClr val="24D4C9"/>
          </a:solidFill>
        </p:spPr>
        <p:txBody>
          <a:bodyPr anchor="ctr"/>
          <a:lstStyle>
            <a:lvl1pPr marL="0" indent="0">
              <a:buNone/>
              <a:defRPr sz="2400"/>
            </a:lvl1pPr>
            <a:lvl2pPr marL="342874" indent="0">
              <a:buNone/>
              <a:defRPr sz="2100"/>
            </a:lvl2pPr>
            <a:lvl3pPr marL="685750" indent="0">
              <a:buNone/>
              <a:defRPr sz="1800"/>
            </a:lvl3pPr>
            <a:lvl4pPr marL="1028624" indent="0">
              <a:buNone/>
              <a:defRPr sz="1500"/>
            </a:lvl4pPr>
            <a:lvl5pPr marL="1371498" indent="0">
              <a:buNone/>
              <a:defRPr sz="1500"/>
            </a:lvl5pPr>
            <a:lvl6pPr marL="1714372" indent="0">
              <a:buNone/>
              <a:defRPr sz="1500"/>
            </a:lvl6pPr>
            <a:lvl7pPr marL="2057246" indent="0">
              <a:buNone/>
              <a:defRPr sz="1500"/>
            </a:lvl7pPr>
            <a:lvl8pPr marL="2400120" indent="0">
              <a:buNone/>
              <a:defRPr sz="1500"/>
            </a:lvl8pPr>
            <a:lvl9pPr marL="2742994"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6"/>
            <a:ext cx="2949179" cy="2858691"/>
          </a:xfrm>
          <a:solidFill>
            <a:srgbClr val="052933"/>
          </a:solidFill>
        </p:spPr>
        <p:txBody>
          <a:bodyPr/>
          <a:lstStyle>
            <a:lvl1pPr marL="0" indent="0">
              <a:buNone/>
              <a:defRPr sz="1200">
                <a:solidFill>
                  <a:srgbClr val="24D4C9"/>
                </a:solidFill>
              </a:defRPr>
            </a:lvl1pPr>
            <a:lvl2pPr marL="342874" indent="0">
              <a:buNone/>
              <a:defRPr sz="1051"/>
            </a:lvl2pPr>
            <a:lvl3pPr marL="685750" indent="0">
              <a:buNone/>
              <a:defRPr sz="900"/>
            </a:lvl3pPr>
            <a:lvl4pPr marL="1028624" indent="0">
              <a:buNone/>
              <a:defRPr sz="751"/>
            </a:lvl4pPr>
            <a:lvl5pPr marL="1371498" indent="0">
              <a:buNone/>
              <a:defRPr sz="751"/>
            </a:lvl5pPr>
            <a:lvl6pPr marL="1714372" indent="0">
              <a:buNone/>
              <a:defRPr sz="751"/>
            </a:lvl6pPr>
            <a:lvl7pPr marL="2057246" indent="0">
              <a:buNone/>
              <a:defRPr sz="751"/>
            </a:lvl7pPr>
            <a:lvl8pPr marL="2400120" indent="0">
              <a:buNone/>
              <a:defRPr sz="751"/>
            </a:lvl8pPr>
            <a:lvl9pPr marL="2742994" indent="0">
              <a:buNone/>
              <a:defRPr sz="751"/>
            </a:lvl9pPr>
          </a:lstStyle>
          <a:p>
            <a:pPr lvl="0"/>
            <a:r>
              <a:rPr lang="en-US"/>
              <a:t>Click to edit Master text styles</a:t>
            </a:r>
          </a:p>
        </p:txBody>
      </p:sp>
      <p:pic>
        <p:nvPicPr>
          <p:cNvPr id="11" name="Picture 10">
            <a:extLst>
              <a:ext uri="{FF2B5EF4-FFF2-40B4-BE49-F238E27FC236}">
                <a16:creationId xmlns:a16="http://schemas.microsoft.com/office/drawing/2014/main" id="{4DF2992B-6730-4B45-9F07-3BD323F19429}"/>
              </a:ext>
            </a:extLst>
          </p:cNvPr>
          <p:cNvPicPr>
            <a:picLocks noChangeAspect="1"/>
          </p:cNvPicPr>
          <p:nvPr userDrawn="1"/>
        </p:nvPicPr>
        <p:blipFill>
          <a:blip r:embed="rId2"/>
          <a:stretch>
            <a:fillRect/>
          </a:stretch>
        </p:blipFill>
        <p:spPr>
          <a:xfrm>
            <a:off x="3885013" y="1557660"/>
            <a:ext cx="4629151" cy="2844082"/>
          </a:xfrm>
          <a:prstGeom prst="rect">
            <a:avLst/>
          </a:prstGeom>
        </p:spPr>
      </p:pic>
      <p:pic>
        <p:nvPicPr>
          <p:cNvPr id="15" name="Picture 14">
            <a:extLst>
              <a:ext uri="{FF2B5EF4-FFF2-40B4-BE49-F238E27FC236}">
                <a16:creationId xmlns:a16="http://schemas.microsoft.com/office/drawing/2014/main" id="{283D233A-B88B-7D49-A204-FF83E617F226}"/>
              </a:ext>
            </a:extLst>
          </p:cNvPr>
          <p:cNvPicPr>
            <a:picLocks noChangeAspect="1"/>
          </p:cNvPicPr>
          <p:nvPr userDrawn="1"/>
        </p:nvPicPr>
        <p:blipFill>
          <a:blip r:embed="rId3"/>
          <a:stretch>
            <a:fillRect/>
          </a:stretch>
        </p:blipFill>
        <p:spPr>
          <a:xfrm>
            <a:off x="7223989" y="4694788"/>
            <a:ext cx="1290175" cy="346323"/>
          </a:xfrm>
          <a:prstGeom prst="rect">
            <a:avLst/>
          </a:prstGeom>
        </p:spPr>
      </p:pic>
    </p:spTree>
    <p:extLst>
      <p:ext uri="{BB962C8B-B14F-4D97-AF65-F5344CB8AC3E}">
        <p14:creationId xmlns:p14="http://schemas.microsoft.com/office/powerpoint/2010/main" val="29992689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3_Picture with Caption">
    <p:bg>
      <p:bgPr>
        <a:solidFill>
          <a:srgbClr val="052933"/>
        </a:solidFill>
        <a:effectLst/>
      </p:bgPr>
    </p:bg>
    <p:spTree>
      <p:nvGrpSpPr>
        <p:cNvPr id="1" name=""/>
        <p:cNvGrpSpPr/>
        <p:nvPr/>
      </p:nvGrpSpPr>
      <p:grpSpPr>
        <a:xfrm>
          <a:off x="0" y="0"/>
          <a:ext cx="0" cy="0"/>
          <a:chOff x="0" y="0"/>
          <a:chExt cx="0" cy="0"/>
        </a:xfrm>
      </p:grpSpPr>
      <p:sp>
        <p:nvSpPr>
          <p:cNvPr id="7" name="Slide Number Placeholder 6"/>
          <p:cNvSpPr>
            <a:spLocks noGrp="1"/>
          </p:cNvSpPr>
          <p:nvPr userDrawn="1">
            <p:ph type="sldNum" sz="quarter" idx="12"/>
          </p:nvPr>
        </p:nvSpPr>
        <p:spPr>
          <a:xfrm>
            <a:off x="6457951" y="4767267"/>
            <a:ext cx="2057400" cy="273844"/>
          </a:xfrm>
          <a:prstGeom prst="rect">
            <a:avLst/>
          </a:prstGeom>
        </p:spPr>
        <p:txBody>
          <a:bodyPr/>
          <a:lstStyle/>
          <a:p>
            <a:fld id="{4231FB72-54B0-F147-8587-B2B573E25D8C}" type="slidenum">
              <a:rPr lang="en-US" smtClean="0"/>
              <a:t>‹#›</a:t>
            </a:fld>
            <a:endParaRPr lang="en-US"/>
          </a:p>
        </p:txBody>
      </p:sp>
      <p:sp>
        <p:nvSpPr>
          <p:cNvPr id="13" name="Freeform 12">
            <a:extLst>
              <a:ext uri="{FF2B5EF4-FFF2-40B4-BE49-F238E27FC236}">
                <a16:creationId xmlns:a16="http://schemas.microsoft.com/office/drawing/2014/main" id="{2C7FD6FD-41E6-5A4E-A149-34EAEA2513E1}"/>
              </a:ext>
            </a:extLst>
          </p:cNvPr>
          <p:cNvSpPr/>
          <p:nvPr userDrawn="1"/>
        </p:nvSpPr>
        <p:spPr>
          <a:xfrm>
            <a:off x="-2381" y="4457709"/>
            <a:ext cx="3574257" cy="685801"/>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rgbClr val="B2B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4" name="Freeform 13">
            <a:extLst>
              <a:ext uri="{FF2B5EF4-FFF2-40B4-BE49-F238E27FC236}">
                <a16:creationId xmlns:a16="http://schemas.microsoft.com/office/drawing/2014/main" id="{93F8ADC7-3909-B249-88CA-6F02AB572BE9}"/>
              </a:ext>
            </a:extLst>
          </p:cNvPr>
          <p:cNvSpPr/>
          <p:nvPr/>
        </p:nvSpPr>
        <p:spPr>
          <a:xfrm>
            <a:off x="-2378" y="4457710"/>
            <a:ext cx="9146380" cy="685801"/>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rgbClr val="23D2C9">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userDrawn="1">
            <p:ph type="title"/>
          </p:nvPr>
        </p:nvSpPr>
        <p:spPr>
          <a:xfrm>
            <a:off x="629841" y="342900"/>
            <a:ext cx="2949179" cy="1200150"/>
          </a:xfrm>
        </p:spPr>
        <p:txBody>
          <a:bodyPr anchor="b"/>
          <a:lstStyle>
            <a:lvl1pPr>
              <a:defRPr sz="2400">
                <a:solidFill>
                  <a:srgbClr val="24D4C9"/>
                </a:solidFill>
              </a:defRPr>
            </a:lvl1pPr>
          </a:lstStyle>
          <a:p>
            <a:r>
              <a:rPr lang="en-US"/>
              <a:t>Click to edit Master title style</a:t>
            </a:r>
            <a:endParaRPr lang="en-US" dirty="0"/>
          </a:p>
        </p:txBody>
      </p:sp>
      <p:sp>
        <p:nvSpPr>
          <p:cNvPr id="3" name="Picture Placeholder 2"/>
          <p:cNvSpPr>
            <a:spLocks noGrp="1" noChangeAspect="1"/>
          </p:cNvSpPr>
          <p:nvPr userDrawn="1">
            <p:ph type="pic" idx="1"/>
          </p:nvPr>
        </p:nvSpPr>
        <p:spPr>
          <a:xfrm>
            <a:off x="4096186" y="744150"/>
            <a:ext cx="4629151" cy="3655219"/>
          </a:xfrm>
        </p:spPr>
        <p:txBody>
          <a:bodyPr anchor="t"/>
          <a:lstStyle>
            <a:lvl1pPr marL="0" indent="0">
              <a:buNone/>
              <a:defRPr sz="2400">
                <a:solidFill>
                  <a:srgbClr val="24D4C9"/>
                </a:solidFill>
              </a:defRPr>
            </a:lvl1pPr>
            <a:lvl2pPr marL="342874" indent="0">
              <a:buNone/>
              <a:defRPr sz="2100"/>
            </a:lvl2pPr>
            <a:lvl3pPr marL="685750" indent="0">
              <a:buNone/>
              <a:defRPr sz="1800"/>
            </a:lvl3pPr>
            <a:lvl4pPr marL="1028624" indent="0">
              <a:buNone/>
              <a:defRPr sz="1500"/>
            </a:lvl4pPr>
            <a:lvl5pPr marL="1371498" indent="0">
              <a:buNone/>
              <a:defRPr sz="1500"/>
            </a:lvl5pPr>
            <a:lvl6pPr marL="1714372" indent="0">
              <a:buNone/>
              <a:defRPr sz="1500"/>
            </a:lvl6pPr>
            <a:lvl7pPr marL="2057246" indent="0">
              <a:buNone/>
              <a:defRPr sz="1500"/>
            </a:lvl7pPr>
            <a:lvl8pPr marL="2400120" indent="0">
              <a:buNone/>
              <a:defRPr sz="1500"/>
            </a:lvl8pPr>
            <a:lvl9pPr marL="2742994" indent="0">
              <a:buNone/>
              <a:defRPr sz="1500"/>
            </a:lvl9pPr>
          </a:lstStyle>
          <a:p>
            <a:r>
              <a:rPr lang="en-US"/>
              <a:t>Click icon to add picture</a:t>
            </a:r>
            <a:endParaRPr lang="en-US" dirty="0"/>
          </a:p>
        </p:txBody>
      </p:sp>
      <p:sp>
        <p:nvSpPr>
          <p:cNvPr id="4" name="Text Placeholder 3"/>
          <p:cNvSpPr>
            <a:spLocks noGrp="1"/>
          </p:cNvSpPr>
          <p:nvPr userDrawn="1">
            <p:ph type="body" sz="half" idx="2"/>
          </p:nvPr>
        </p:nvSpPr>
        <p:spPr>
          <a:xfrm>
            <a:off x="629841" y="1543056"/>
            <a:ext cx="2949179" cy="2858691"/>
          </a:xfrm>
        </p:spPr>
        <p:txBody>
          <a:bodyPr/>
          <a:lstStyle>
            <a:lvl1pPr marL="0" indent="0">
              <a:buNone/>
              <a:defRPr sz="1200">
                <a:solidFill>
                  <a:srgbClr val="FFFFFF"/>
                </a:solidFill>
              </a:defRPr>
            </a:lvl1pPr>
            <a:lvl2pPr marL="342874" indent="0">
              <a:buNone/>
              <a:defRPr sz="1051"/>
            </a:lvl2pPr>
            <a:lvl3pPr marL="685750" indent="0">
              <a:buNone/>
              <a:defRPr sz="900"/>
            </a:lvl3pPr>
            <a:lvl4pPr marL="1028624" indent="0">
              <a:buNone/>
              <a:defRPr sz="751"/>
            </a:lvl4pPr>
            <a:lvl5pPr marL="1371498" indent="0">
              <a:buNone/>
              <a:defRPr sz="751"/>
            </a:lvl5pPr>
            <a:lvl6pPr marL="1714372" indent="0">
              <a:buNone/>
              <a:defRPr sz="751"/>
            </a:lvl6pPr>
            <a:lvl7pPr marL="2057246" indent="0">
              <a:buNone/>
              <a:defRPr sz="751"/>
            </a:lvl7pPr>
            <a:lvl8pPr marL="2400120" indent="0">
              <a:buNone/>
              <a:defRPr sz="751"/>
            </a:lvl8pPr>
            <a:lvl9pPr marL="2742994" indent="0">
              <a:buNone/>
              <a:defRPr sz="751"/>
            </a:lvl9pPr>
          </a:lstStyle>
          <a:p>
            <a:pPr lvl="0"/>
            <a:r>
              <a:rPr lang="en-US"/>
              <a:t>Click to edit Master text styles</a:t>
            </a:r>
          </a:p>
        </p:txBody>
      </p:sp>
      <p:pic>
        <p:nvPicPr>
          <p:cNvPr id="9" name="Picture 8">
            <a:extLst>
              <a:ext uri="{FF2B5EF4-FFF2-40B4-BE49-F238E27FC236}">
                <a16:creationId xmlns:a16="http://schemas.microsoft.com/office/drawing/2014/main" id="{D5380FF0-1D57-5C41-AAC1-C868A3A73E33}"/>
              </a:ext>
            </a:extLst>
          </p:cNvPr>
          <p:cNvPicPr>
            <a:picLocks noChangeAspect="1"/>
          </p:cNvPicPr>
          <p:nvPr userDrawn="1"/>
        </p:nvPicPr>
        <p:blipFill>
          <a:blip r:embed="rId2"/>
          <a:stretch>
            <a:fillRect/>
          </a:stretch>
        </p:blipFill>
        <p:spPr>
          <a:xfrm>
            <a:off x="7435162" y="4731027"/>
            <a:ext cx="1290175" cy="346323"/>
          </a:xfrm>
          <a:prstGeom prst="rect">
            <a:avLst/>
          </a:prstGeom>
        </p:spPr>
      </p:pic>
    </p:spTree>
    <p:extLst>
      <p:ext uri="{BB962C8B-B14F-4D97-AF65-F5344CB8AC3E}">
        <p14:creationId xmlns:p14="http://schemas.microsoft.com/office/powerpoint/2010/main" val="36899820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icture with Caption">
    <p:bg>
      <p:bgPr>
        <a:gradFill>
          <a:gsLst>
            <a:gs pos="71000">
              <a:srgbClr val="042933"/>
            </a:gs>
            <a:gs pos="100000">
              <a:srgbClr val="FFFFFF"/>
            </a:gs>
          </a:gsLst>
          <a:lin ang="0" scaled="0"/>
        </a:gradFill>
        <a:effectLst/>
      </p:bgPr>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93F8ADC7-3909-B249-88CA-6F02AB572BE9}"/>
              </a:ext>
            </a:extLst>
          </p:cNvPr>
          <p:cNvSpPr/>
          <p:nvPr/>
        </p:nvSpPr>
        <p:spPr>
          <a:xfrm>
            <a:off x="3" y="4457709"/>
            <a:ext cx="9146380" cy="685801"/>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rgbClr val="23D2C9">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2" name="Title 1"/>
          <p:cNvSpPr>
            <a:spLocks noGrp="1"/>
          </p:cNvSpPr>
          <p:nvPr>
            <p:ph type="title"/>
          </p:nvPr>
        </p:nvSpPr>
        <p:spPr>
          <a:xfrm>
            <a:off x="629841" y="342900"/>
            <a:ext cx="2949179" cy="1200150"/>
          </a:xfrm>
        </p:spPr>
        <p:txBody>
          <a:bodyPr anchor="b"/>
          <a:lstStyle>
            <a:lvl1pPr>
              <a:defRPr sz="2400">
                <a:solidFill>
                  <a:schemeClr val="bg1"/>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629841" y="1543056"/>
            <a:ext cx="2949179" cy="2858691"/>
          </a:xfrm>
        </p:spPr>
        <p:txBody>
          <a:bodyPr/>
          <a:lstStyle>
            <a:lvl1pPr marL="0" indent="0">
              <a:buNone/>
              <a:defRPr sz="1200">
                <a:solidFill>
                  <a:schemeClr val="bg1"/>
                </a:solidFill>
              </a:defRPr>
            </a:lvl1pPr>
            <a:lvl2pPr marL="342874" indent="0">
              <a:buNone/>
              <a:defRPr sz="1051"/>
            </a:lvl2pPr>
            <a:lvl3pPr marL="685750" indent="0">
              <a:buNone/>
              <a:defRPr sz="900"/>
            </a:lvl3pPr>
            <a:lvl4pPr marL="1028624" indent="0">
              <a:buNone/>
              <a:defRPr sz="751"/>
            </a:lvl4pPr>
            <a:lvl5pPr marL="1371498" indent="0">
              <a:buNone/>
              <a:defRPr sz="751"/>
            </a:lvl5pPr>
            <a:lvl6pPr marL="1714372" indent="0">
              <a:buNone/>
              <a:defRPr sz="751"/>
            </a:lvl6pPr>
            <a:lvl7pPr marL="2057246" indent="0">
              <a:buNone/>
              <a:defRPr sz="751"/>
            </a:lvl7pPr>
            <a:lvl8pPr marL="2400120" indent="0">
              <a:buNone/>
              <a:defRPr sz="751"/>
            </a:lvl8pPr>
            <a:lvl9pPr marL="2742994" indent="0">
              <a:buNone/>
              <a:defRPr sz="751"/>
            </a:lvl9pPr>
          </a:lstStyle>
          <a:p>
            <a:pPr lvl="0"/>
            <a:r>
              <a:rPr lang="en-US"/>
              <a:t>Click to edit Master text styles</a:t>
            </a:r>
          </a:p>
        </p:txBody>
      </p:sp>
      <p:sp>
        <p:nvSpPr>
          <p:cNvPr id="5" name="Date Placeholder 4"/>
          <p:cNvSpPr>
            <a:spLocks noGrp="1"/>
          </p:cNvSpPr>
          <p:nvPr>
            <p:ph type="dt" sz="half" idx="10"/>
          </p:nvPr>
        </p:nvSpPr>
        <p:spPr>
          <a:xfrm>
            <a:off x="628651" y="4767267"/>
            <a:ext cx="2057400" cy="273844"/>
          </a:xfrm>
          <a:prstGeom prst="rect">
            <a:avLst/>
          </a:prstGeom>
        </p:spPr>
        <p:txBody>
          <a:bodyPr/>
          <a:lstStyle/>
          <a:p>
            <a:fld id="{4AA59C03-2621-8D4E-8CCF-1035BB7AD627}" type="datetimeFigureOut">
              <a:rPr lang="en-US" smtClean="0"/>
              <a:t>1/22/24</a:t>
            </a:fld>
            <a:endParaRPr lang="en-US"/>
          </a:p>
        </p:txBody>
      </p:sp>
      <p:sp>
        <p:nvSpPr>
          <p:cNvPr id="13" name="Freeform 12">
            <a:extLst>
              <a:ext uri="{FF2B5EF4-FFF2-40B4-BE49-F238E27FC236}">
                <a16:creationId xmlns:a16="http://schemas.microsoft.com/office/drawing/2014/main" id="{2C7FD6FD-41E6-5A4E-A149-34EAEA2513E1}"/>
              </a:ext>
            </a:extLst>
          </p:cNvPr>
          <p:cNvSpPr/>
          <p:nvPr userDrawn="1"/>
        </p:nvSpPr>
        <p:spPr>
          <a:xfrm>
            <a:off x="-2381" y="4457709"/>
            <a:ext cx="3574257" cy="685801"/>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rgbClr val="B2B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pic>
        <p:nvPicPr>
          <p:cNvPr id="9" name="Picture 8">
            <a:extLst>
              <a:ext uri="{FF2B5EF4-FFF2-40B4-BE49-F238E27FC236}">
                <a16:creationId xmlns:a16="http://schemas.microsoft.com/office/drawing/2014/main" id="{A022957B-40DC-6547-B275-B644A59C046C}"/>
              </a:ext>
            </a:extLst>
          </p:cNvPr>
          <p:cNvPicPr>
            <a:picLocks noChangeAspect="1"/>
          </p:cNvPicPr>
          <p:nvPr userDrawn="1"/>
        </p:nvPicPr>
        <p:blipFill rotWithShape="1">
          <a:blip r:embed="rId2"/>
          <a:srcRect l="7060" t="4554" r="21521" b="14246"/>
          <a:stretch/>
        </p:blipFill>
        <p:spPr>
          <a:xfrm>
            <a:off x="3579020" y="6"/>
            <a:ext cx="5564981" cy="4457698"/>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DFBF7E7A-6FD5-6643-A3B8-E2A894164789}"/>
              </a:ext>
            </a:extLst>
          </p:cNvPr>
          <p:cNvPicPr>
            <a:picLocks noChangeAspect="1"/>
          </p:cNvPicPr>
          <p:nvPr userDrawn="1"/>
        </p:nvPicPr>
        <p:blipFill>
          <a:blip r:embed="rId3"/>
          <a:stretch>
            <a:fillRect/>
          </a:stretch>
        </p:blipFill>
        <p:spPr>
          <a:xfrm>
            <a:off x="7649737" y="4774826"/>
            <a:ext cx="1419456" cy="266285"/>
          </a:xfrm>
          <a:prstGeom prst="rect">
            <a:avLst/>
          </a:prstGeom>
        </p:spPr>
      </p:pic>
    </p:spTree>
    <p:extLst>
      <p:ext uri="{BB962C8B-B14F-4D97-AF65-F5344CB8AC3E}">
        <p14:creationId xmlns:p14="http://schemas.microsoft.com/office/powerpoint/2010/main" val="239742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619E321-96A7-5C4D-B6D9-33B5CD3717B6}"/>
              </a:ext>
            </a:extLst>
          </p:cNvPr>
          <p:cNvGrpSpPr/>
          <p:nvPr userDrawn="1"/>
        </p:nvGrpSpPr>
        <p:grpSpPr>
          <a:xfrm>
            <a:off x="0" y="4147719"/>
            <a:ext cx="9171160" cy="995782"/>
            <a:chOff x="0" y="5530291"/>
            <a:chExt cx="9171160" cy="1327709"/>
          </a:xfrm>
        </p:grpSpPr>
        <p:sp>
          <p:nvSpPr>
            <p:cNvPr id="11" name="Triangle 10">
              <a:extLst>
                <a:ext uri="{FF2B5EF4-FFF2-40B4-BE49-F238E27FC236}">
                  <a16:creationId xmlns:a16="http://schemas.microsoft.com/office/drawing/2014/main" id="{5C3C2741-E5E6-3848-971E-8FAA76002073}"/>
                </a:ext>
              </a:extLst>
            </p:cNvPr>
            <p:cNvSpPr/>
            <p:nvPr userDrawn="1"/>
          </p:nvSpPr>
          <p:spPr>
            <a:xfrm>
              <a:off x="3162128" y="5530291"/>
              <a:ext cx="6009032" cy="1325563"/>
            </a:xfrm>
            <a:prstGeom prst="triangle">
              <a:avLst/>
            </a:prstGeom>
            <a:solidFill>
              <a:srgbClr val="B2B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Triangle 11">
              <a:extLst>
                <a:ext uri="{FF2B5EF4-FFF2-40B4-BE49-F238E27FC236}">
                  <a16:creationId xmlns:a16="http://schemas.microsoft.com/office/drawing/2014/main" id="{9A5D127C-77A7-AC4B-A9F4-9C60AB7D68EA}"/>
                </a:ext>
              </a:extLst>
            </p:cNvPr>
            <p:cNvSpPr/>
            <p:nvPr userDrawn="1"/>
          </p:nvSpPr>
          <p:spPr>
            <a:xfrm>
              <a:off x="1567484" y="5532437"/>
              <a:ext cx="6009032" cy="1325563"/>
            </a:xfrm>
            <a:prstGeom prst="triangle">
              <a:avLst/>
            </a:prstGeom>
            <a:solidFill>
              <a:srgbClr val="042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3" name="Triangle 12">
              <a:extLst>
                <a:ext uri="{FF2B5EF4-FFF2-40B4-BE49-F238E27FC236}">
                  <a16:creationId xmlns:a16="http://schemas.microsoft.com/office/drawing/2014/main" id="{776D9954-862E-F040-B347-516E70375EBA}"/>
                </a:ext>
              </a:extLst>
            </p:cNvPr>
            <p:cNvSpPr/>
            <p:nvPr userDrawn="1"/>
          </p:nvSpPr>
          <p:spPr>
            <a:xfrm>
              <a:off x="0" y="5532437"/>
              <a:ext cx="6009032" cy="1325563"/>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sp>
        <p:nvSpPr>
          <p:cNvPr id="2" name="Title 1"/>
          <p:cNvSpPr>
            <a:spLocks noGrp="1"/>
          </p:cNvSpPr>
          <p:nvPr userDrawn="1">
            <p:ph type="ctrTitle"/>
          </p:nvPr>
        </p:nvSpPr>
        <p:spPr>
          <a:xfrm>
            <a:off x="685800" y="841772"/>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userDrawn="1">
            <p:ph type="subTitle" idx="1"/>
          </p:nvPr>
        </p:nvSpPr>
        <p:spPr>
          <a:xfrm>
            <a:off x="1143000" y="2701528"/>
            <a:ext cx="6858000" cy="1241822"/>
          </a:xfrm>
        </p:spPr>
        <p:txBody>
          <a:bodyPr/>
          <a:lstStyle>
            <a:lvl1pPr marL="0" indent="0" algn="ctr">
              <a:buNone/>
              <a:defRPr sz="1800"/>
            </a:lvl1pPr>
            <a:lvl2pPr marL="342874" indent="0" algn="ctr">
              <a:buNone/>
              <a:defRPr sz="1500"/>
            </a:lvl2pPr>
            <a:lvl3pPr marL="685750" indent="0" algn="ctr">
              <a:buNone/>
              <a:defRPr sz="1351"/>
            </a:lvl3pPr>
            <a:lvl4pPr marL="1028624" indent="0" algn="ctr">
              <a:buNone/>
              <a:defRPr sz="1200"/>
            </a:lvl4pPr>
            <a:lvl5pPr marL="1371498" indent="0" algn="ctr">
              <a:buNone/>
              <a:defRPr sz="1200"/>
            </a:lvl5pPr>
            <a:lvl6pPr marL="1714372" indent="0" algn="ctr">
              <a:buNone/>
              <a:defRPr sz="1200"/>
            </a:lvl6pPr>
            <a:lvl7pPr marL="2057246" indent="0" algn="ctr">
              <a:buNone/>
              <a:defRPr sz="1200"/>
            </a:lvl7pPr>
            <a:lvl8pPr marL="2400120" indent="0" algn="ctr">
              <a:buNone/>
              <a:defRPr sz="1200"/>
            </a:lvl8pPr>
            <a:lvl9pPr marL="2742994" indent="0" algn="ctr">
              <a:buNone/>
              <a:defRPr sz="1200"/>
            </a:lvl9pPr>
          </a:lstStyle>
          <a:p>
            <a:r>
              <a:rPr lang="en-US"/>
              <a:t>Click to edit Master subtitle style</a:t>
            </a:r>
            <a:endParaRPr lang="en-US" dirty="0"/>
          </a:p>
        </p:txBody>
      </p:sp>
      <p:pic>
        <p:nvPicPr>
          <p:cNvPr id="7" name="Picture 6">
            <a:extLst>
              <a:ext uri="{FF2B5EF4-FFF2-40B4-BE49-F238E27FC236}">
                <a16:creationId xmlns:a16="http://schemas.microsoft.com/office/drawing/2014/main" id="{A6DD1120-6A2F-0E4D-ABDE-E81D7CCEC019}"/>
              </a:ext>
            </a:extLst>
          </p:cNvPr>
          <p:cNvPicPr>
            <a:picLocks noChangeAspect="1"/>
          </p:cNvPicPr>
          <p:nvPr userDrawn="1"/>
        </p:nvPicPr>
        <p:blipFill>
          <a:blip r:embed="rId2"/>
          <a:stretch>
            <a:fillRect/>
          </a:stretch>
        </p:blipFill>
        <p:spPr>
          <a:xfrm>
            <a:off x="776009" y="4904189"/>
            <a:ext cx="1142001" cy="224212"/>
          </a:xfrm>
          <a:prstGeom prst="rect">
            <a:avLst/>
          </a:prstGeom>
        </p:spPr>
      </p:pic>
    </p:spTree>
    <p:extLst>
      <p:ext uri="{BB962C8B-B14F-4D97-AF65-F5344CB8AC3E}">
        <p14:creationId xmlns:p14="http://schemas.microsoft.com/office/powerpoint/2010/main" val="27070480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B2BAC5"/>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CB56F0E-8292-7840-B918-B4DDC8F4A1C9}"/>
              </a:ext>
            </a:extLst>
          </p:cNvPr>
          <p:cNvGrpSpPr/>
          <p:nvPr userDrawn="1"/>
        </p:nvGrpSpPr>
        <p:grpSpPr>
          <a:xfrm>
            <a:off x="0" y="8"/>
            <a:ext cx="9144000" cy="5143499"/>
            <a:chOff x="0" y="0"/>
            <a:chExt cx="12192000" cy="6866467"/>
          </a:xfrm>
        </p:grpSpPr>
        <p:cxnSp>
          <p:nvCxnSpPr>
            <p:cNvPr id="7" name="Straight Connector 6">
              <a:extLst>
                <a:ext uri="{FF2B5EF4-FFF2-40B4-BE49-F238E27FC236}">
                  <a16:creationId xmlns:a16="http://schemas.microsoft.com/office/drawing/2014/main" id="{6D37C802-25CB-8F4B-A4C6-25077D3C3E98}"/>
                </a:ext>
              </a:extLst>
            </p:cNvPr>
            <p:cNvCxnSpPr/>
            <p:nvPr/>
          </p:nvCxnSpPr>
          <p:spPr>
            <a:xfrm>
              <a:off x="9371012" y="8467"/>
              <a:ext cx="1219200" cy="6858000"/>
            </a:xfrm>
            <a:prstGeom prst="line">
              <a:avLst/>
            </a:prstGeom>
            <a:ln w="9525">
              <a:no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ACAB0FE8-410A-CB42-8160-7668DEDC6055}"/>
                </a:ext>
              </a:extLst>
            </p:cNvPr>
            <p:cNvCxnSpPr/>
            <p:nvPr/>
          </p:nvCxnSpPr>
          <p:spPr>
            <a:xfrm flipH="1">
              <a:off x="7425267" y="3689880"/>
              <a:ext cx="4763558" cy="3176587"/>
            </a:xfrm>
            <a:prstGeom prst="line">
              <a:avLst/>
            </a:prstGeom>
            <a:ln w="9525">
              <a:noFill/>
            </a:ln>
          </p:spPr>
          <p:style>
            <a:lnRef idx="2">
              <a:schemeClr val="accent1"/>
            </a:lnRef>
            <a:fillRef idx="0">
              <a:schemeClr val="accent1"/>
            </a:fillRef>
            <a:effectRef idx="1">
              <a:schemeClr val="accent1"/>
            </a:effectRef>
            <a:fontRef idx="minor">
              <a:schemeClr val="tx1"/>
            </a:fontRef>
          </p:style>
        </p:cxnSp>
        <p:sp>
          <p:nvSpPr>
            <p:cNvPr id="9" name="Rectangle 23">
              <a:extLst>
                <a:ext uri="{FF2B5EF4-FFF2-40B4-BE49-F238E27FC236}">
                  <a16:creationId xmlns:a16="http://schemas.microsoft.com/office/drawing/2014/main" id="{CF95225D-E914-B940-AAB3-B62BE512BA10}"/>
                </a:ext>
              </a:extLst>
            </p:cNvPr>
            <p:cNvSpPr/>
            <p:nvPr/>
          </p:nvSpPr>
          <p:spPr>
            <a:xfrm>
              <a:off x="9181476" y="0"/>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23D2C9">
                <a:alpha val="50000"/>
              </a:srgbClr>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25">
              <a:extLst>
                <a:ext uri="{FF2B5EF4-FFF2-40B4-BE49-F238E27FC236}">
                  <a16:creationId xmlns:a16="http://schemas.microsoft.com/office/drawing/2014/main" id="{13EF0630-D358-5A45-8A5B-C6F873117385}"/>
                </a:ext>
              </a:extLst>
            </p:cNvPr>
            <p:cNvSpPr/>
            <p:nvPr/>
          </p:nvSpPr>
          <p:spPr>
            <a:xfrm>
              <a:off x="9603442" y="0"/>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B2BAC2">
                <a:alpha val="20000"/>
              </a:srgbClr>
            </a:solidFill>
            <a:ln>
              <a:noFill/>
            </a:ln>
            <a:effectLst/>
          </p:spPr>
          <p:style>
            <a:lnRef idx="1">
              <a:schemeClr val="accent1"/>
            </a:lnRef>
            <a:fillRef idx="3">
              <a:schemeClr val="accent1"/>
            </a:fillRef>
            <a:effectRef idx="2">
              <a:schemeClr val="accent1"/>
            </a:effectRef>
            <a:fontRef idx="minor">
              <a:schemeClr val="lt1"/>
            </a:fontRef>
          </p:style>
        </p:sp>
        <p:sp>
          <p:nvSpPr>
            <p:cNvPr id="11" name="Isosceles Triangle 23">
              <a:extLst>
                <a:ext uri="{FF2B5EF4-FFF2-40B4-BE49-F238E27FC236}">
                  <a16:creationId xmlns:a16="http://schemas.microsoft.com/office/drawing/2014/main" id="{992BEE02-D5DA-7C43-86CA-493D807052BB}"/>
                </a:ext>
              </a:extLst>
            </p:cNvPr>
            <p:cNvSpPr/>
            <p:nvPr/>
          </p:nvSpPr>
          <p:spPr>
            <a:xfrm>
              <a:off x="8932333" y="3056467"/>
              <a:ext cx="3259667" cy="3810000"/>
            </a:xfrm>
            <a:prstGeom prst="triangle">
              <a:avLst>
                <a:gd name="adj" fmla="val 100000"/>
              </a:avLst>
            </a:prstGeom>
            <a:solidFill>
              <a:srgbClr val="052933">
                <a:alpha val="86000"/>
              </a:srgb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7">
              <a:extLst>
                <a:ext uri="{FF2B5EF4-FFF2-40B4-BE49-F238E27FC236}">
                  <a16:creationId xmlns:a16="http://schemas.microsoft.com/office/drawing/2014/main" id="{ADDC2495-D507-CF45-AC45-02C82A710770}"/>
                </a:ext>
              </a:extLst>
            </p:cNvPr>
            <p:cNvSpPr/>
            <p:nvPr/>
          </p:nvSpPr>
          <p:spPr>
            <a:xfrm>
              <a:off x="9334500" y="0"/>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23D2C9">
                <a:alpha val="37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351" dirty="0"/>
            </a:p>
          </p:txBody>
        </p:sp>
        <p:sp>
          <p:nvSpPr>
            <p:cNvPr id="13" name="Rectangle 28">
              <a:extLst>
                <a:ext uri="{FF2B5EF4-FFF2-40B4-BE49-F238E27FC236}">
                  <a16:creationId xmlns:a16="http://schemas.microsoft.com/office/drawing/2014/main" id="{7B0D7A2E-7FED-1D4C-8CB8-AB72234F89CC}"/>
                </a:ext>
              </a:extLst>
            </p:cNvPr>
            <p:cNvSpPr/>
            <p:nvPr/>
          </p:nvSpPr>
          <p:spPr>
            <a:xfrm>
              <a:off x="10898730" y="0"/>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F91317"/>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9">
              <a:extLst>
                <a:ext uri="{FF2B5EF4-FFF2-40B4-BE49-F238E27FC236}">
                  <a16:creationId xmlns:a16="http://schemas.microsoft.com/office/drawing/2014/main" id="{AD7ADF12-5389-9440-BDCE-443C807B56CE}"/>
                </a:ext>
              </a:extLst>
            </p:cNvPr>
            <p:cNvSpPr/>
            <p:nvPr/>
          </p:nvSpPr>
          <p:spPr>
            <a:xfrm>
              <a:off x="10938999" y="0"/>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B2BAC2">
                <a:alpha val="88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351" dirty="0"/>
            </a:p>
          </p:txBody>
        </p:sp>
        <p:sp>
          <p:nvSpPr>
            <p:cNvPr id="15" name="Isosceles Triangle 27">
              <a:extLst>
                <a:ext uri="{FF2B5EF4-FFF2-40B4-BE49-F238E27FC236}">
                  <a16:creationId xmlns:a16="http://schemas.microsoft.com/office/drawing/2014/main" id="{28864E90-5034-0045-9D9B-F424A80B39DF}"/>
                </a:ext>
              </a:extLst>
            </p:cNvPr>
            <p:cNvSpPr/>
            <p:nvPr/>
          </p:nvSpPr>
          <p:spPr>
            <a:xfrm>
              <a:off x="10371666" y="3598334"/>
              <a:ext cx="1817159" cy="3268133"/>
            </a:xfrm>
            <a:prstGeom prst="triangle">
              <a:avLst>
                <a:gd name="adj" fmla="val 100000"/>
              </a:avLst>
            </a:prstGeom>
            <a:solidFill>
              <a:srgbClr val="24D4C9">
                <a:alpha val="63000"/>
              </a:srgb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28">
              <a:extLst>
                <a:ext uri="{FF2B5EF4-FFF2-40B4-BE49-F238E27FC236}">
                  <a16:creationId xmlns:a16="http://schemas.microsoft.com/office/drawing/2014/main" id="{FC62F551-8FBF-4D4D-98EB-76B27FC950D9}"/>
                </a:ext>
              </a:extLst>
            </p:cNvPr>
            <p:cNvSpPr/>
            <p:nvPr/>
          </p:nvSpPr>
          <p:spPr>
            <a:xfrm>
              <a:off x="0" y="4021667"/>
              <a:ext cx="448733" cy="2844800"/>
            </a:xfrm>
            <a:prstGeom prst="triangle">
              <a:avLst>
                <a:gd name="adj" fmla="val 0"/>
              </a:avLst>
            </a:prstGeom>
            <a:solidFill>
              <a:srgbClr val="23D2C9"/>
            </a:solidFill>
            <a:ln>
              <a:noFill/>
            </a:ln>
            <a:effectLst/>
          </p:spPr>
          <p:style>
            <a:lnRef idx="1">
              <a:schemeClr val="accent1"/>
            </a:lnRef>
            <a:fillRef idx="3">
              <a:schemeClr val="accent1"/>
            </a:fillRef>
            <a:effectRef idx="2">
              <a:schemeClr val="accent1"/>
            </a:effectRef>
            <a:fontRef idx="minor">
              <a:schemeClr val="lt1"/>
            </a:fontRef>
          </p:style>
        </p:sp>
      </p:grpSp>
      <p:grpSp>
        <p:nvGrpSpPr>
          <p:cNvPr id="41" name="Group 40">
            <a:extLst>
              <a:ext uri="{FF2B5EF4-FFF2-40B4-BE49-F238E27FC236}">
                <a16:creationId xmlns:a16="http://schemas.microsoft.com/office/drawing/2014/main" id="{1BD7601E-3910-3D46-A009-F262BD8CC719}"/>
              </a:ext>
            </a:extLst>
          </p:cNvPr>
          <p:cNvGrpSpPr/>
          <p:nvPr userDrawn="1"/>
        </p:nvGrpSpPr>
        <p:grpSpPr>
          <a:xfrm>
            <a:off x="790072" y="677150"/>
            <a:ext cx="6262153" cy="3224748"/>
            <a:chOff x="835044" y="1235181"/>
            <a:chExt cx="5029799" cy="3403598"/>
          </a:xfrm>
        </p:grpSpPr>
        <p:grpSp>
          <p:nvGrpSpPr>
            <p:cNvPr id="39" name="Group 38">
              <a:extLst>
                <a:ext uri="{FF2B5EF4-FFF2-40B4-BE49-F238E27FC236}">
                  <a16:creationId xmlns:a16="http://schemas.microsoft.com/office/drawing/2014/main" id="{EEF7F668-2665-C949-B6EE-A23B8B80BB3A}"/>
                </a:ext>
              </a:extLst>
            </p:cNvPr>
            <p:cNvGrpSpPr/>
            <p:nvPr userDrawn="1"/>
          </p:nvGrpSpPr>
          <p:grpSpPr>
            <a:xfrm>
              <a:off x="835044" y="1235182"/>
              <a:ext cx="2961204" cy="3403597"/>
              <a:chOff x="1429126" y="1213674"/>
              <a:chExt cx="2961204" cy="3403597"/>
            </a:xfrm>
          </p:grpSpPr>
          <p:sp>
            <p:nvSpPr>
              <p:cNvPr id="35" name="Terminator 34">
                <a:extLst>
                  <a:ext uri="{FF2B5EF4-FFF2-40B4-BE49-F238E27FC236}">
                    <a16:creationId xmlns:a16="http://schemas.microsoft.com/office/drawing/2014/main" id="{5A60BC89-DACA-6643-A479-2BFD6BAB1228}"/>
                  </a:ext>
                </a:extLst>
              </p:cNvPr>
              <p:cNvSpPr/>
              <p:nvPr userDrawn="1"/>
            </p:nvSpPr>
            <p:spPr>
              <a:xfrm>
                <a:off x="1429126" y="1213674"/>
                <a:ext cx="2961203" cy="672175"/>
              </a:xfrm>
              <a:prstGeom prst="flowChartTerminator">
                <a:avLst/>
              </a:prstGeom>
              <a:solidFill>
                <a:srgbClr val="052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24D4C9"/>
                    </a:solidFill>
                  </a:rPr>
                  <a:t>Click to edit</a:t>
                </a:r>
                <a:r>
                  <a:rPr lang="en-US" sz="1351" dirty="0"/>
                  <a:t>	</a:t>
                </a:r>
              </a:p>
            </p:txBody>
          </p:sp>
          <p:sp>
            <p:nvSpPr>
              <p:cNvPr id="36" name="Terminator 35">
                <a:extLst>
                  <a:ext uri="{FF2B5EF4-FFF2-40B4-BE49-F238E27FC236}">
                    <a16:creationId xmlns:a16="http://schemas.microsoft.com/office/drawing/2014/main" id="{C667B92C-C514-8E49-B234-10B89E902451}"/>
                  </a:ext>
                </a:extLst>
              </p:cNvPr>
              <p:cNvSpPr/>
              <p:nvPr userDrawn="1"/>
            </p:nvSpPr>
            <p:spPr>
              <a:xfrm>
                <a:off x="1429127" y="2124148"/>
                <a:ext cx="2961203" cy="672175"/>
              </a:xfrm>
              <a:prstGeom prst="flowChartTerminator">
                <a:avLst/>
              </a:prstGeom>
              <a:solidFill>
                <a:srgbClr val="24D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052933"/>
                    </a:solidFill>
                  </a:rPr>
                  <a:t>Click to edit</a:t>
                </a:r>
              </a:p>
            </p:txBody>
          </p:sp>
          <p:sp>
            <p:nvSpPr>
              <p:cNvPr id="37" name="Terminator 36">
                <a:extLst>
                  <a:ext uri="{FF2B5EF4-FFF2-40B4-BE49-F238E27FC236}">
                    <a16:creationId xmlns:a16="http://schemas.microsoft.com/office/drawing/2014/main" id="{D64D6905-004F-2148-ABBC-38926EA7C34A}"/>
                  </a:ext>
                </a:extLst>
              </p:cNvPr>
              <p:cNvSpPr/>
              <p:nvPr userDrawn="1"/>
            </p:nvSpPr>
            <p:spPr>
              <a:xfrm>
                <a:off x="1429127" y="3034622"/>
                <a:ext cx="2961203" cy="672175"/>
              </a:xfrm>
              <a:prstGeom prst="flowChartTerminator">
                <a:avLst/>
              </a:prstGeom>
              <a:solidFill>
                <a:srgbClr val="052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24D4C9"/>
                    </a:solidFill>
                  </a:rPr>
                  <a:t>Click to edit</a:t>
                </a:r>
              </a:p>
            </p:txBody>
          </p:sp>
          <p:sp>
            <p:nvSpPr>
              <p:cNvPr id="38" name="Terminator 37">
                <a:extLst>
                  <a:ext uri="{FF2B5EF4-FFF2-40B4-BE49-F238E27FC236}">
                    <a16:creationId xmlns:a16="http://schemas.microsoft.com/office/drawing/2014/main" id="{F16B0991-A418-E94D-A0C3-04AAC8866759}"/>
                  </a:ext>
                </a:extLst>
              </p:cNvPr>
              <p:cNvSpPr/>
              <p:nvPr userDrawn="1"/>
            </p:nvSpPr>
            <p:spPr>
              <a:xfrm>
                <a:off x="1429127" y="3945096"/>
                <a:ext cx="2961203" cy="672175"/>
              </a:xfrm>
              <a:prstGeom prst="flowChartTerminator">
                <a:avLst/>
              </a:prstGeom>
              <a:solidFill>
                <a:srgbClr val="24D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052933"/>
                    </a:solidFill>
                  </a:rPr>
                  <a:t>Click to edit</a:t>
                </a:r>
              </a:p>
            </p:txBody>
          </p:sp>
        </p:grpSp>
        <p:sp>
          <p:nvSpPr>
            <p:cNvPr id="40" name="Terminator 39">
              <a:extLst>
                <a:ext uri="{FF2B5EF4-FFF2-40B4-BE49-F238E27FC236}">
                  <a16:creationId xmlns:a16="http://schemas.microsoft.com/office/drawing/2014/main" id="{8D61135B-92CA-1B41-9D1F-0C54D6B1D4AA}"/>
                </a:ext>
              </a:extLst>
            </p:cNvPr>
            <p:cNvSpPr/>
            <p:nvPr userDrawn="1"/>
          </p:nvSpPr>
          <p:spPr>
            <a:xfrm>
              <a:off x="3902754" y="1235181"/>
              <a:ext cx="1962089" cy="3403598"/>
            </a:xfrm>
            <a:prstGeom prst="flowChartTerminator">
              <a:avLst/>
            </a:prstGeom>
            <a:solidFill>
              <a:srgbClr val="052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24D4C9"/>
                  </a:solidFill>
                </a:rPr>
                <a:t>Add image</a:t>
              </a:r>
            </a:p>
            <a:p>
              <a:pPr algn="ctr"/>
              <a:r>
                <a:rPr lang="en-US" sz="2100" dirty="0">
                  <a:solidFill>
                    <a:srgbClr val="24D4C9"/>
                  </a:solidFill>
                </a:rPr>
                <a:t>Or text</a:t>
              </a:r>
            </a:p>
          </p:txBody>
        </p:sp>
      </p:grpSp>
      <p:pic>
        <p:nvPicPr>
          <p:cNvPr id="20" name="Picture 19">
            <a:extLst>
              <a:ext uri="{FF2B5EF4-FFF2-40B4-BE49-F238E27FC236}">
                <a16:creationId xmlns:a16="http://schemas.microsoft.com/office/drawing/2014/main" id="{0749666B-EBD7-C949-8393-460A985D9D76}"/>
              </a:ext>
            </a:extLst>
          </p:cNvPr>
          <p:cNvPicPr>
            <a:picLocks noChangeAspect="1"/>
          </p:cNvPicPr>
          <p:nvPr userDrawn="1"/>
        </p:nvPicPr>
        <p:blipFill>
          <a:blip r:embed="rId2"/>
          <a:stretch>
            <a:fillRect/>
          </a:stretch>
        </p:blipFill>
        <p:spPr>
          <a:xfrm>
            <a:off x="522693" y="4678154"/>
            <a:ext cx="1372554" cy="377065"/>
          </a:xfrm>
          <a:prstGeom prst="rect">
            <a:avLst/>
          </a:prstGeom>
        </p:spPr>
      </p:pic>
    </p:spTree>
    <p:extLst>
      <p:ext uri="{BB962C8B-B14F-4D97-AF65-F5344CB8AC3E}">
        <p14:creationId xmlns:p14="http://schemas.microsoft.com/office/powerpoint/2010/main" val="1389722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rgbClr val="24D4C9"/>
        </a:solidFill>
        <a:effectLst/>
      </p:bgPr>
    </p:bg>
    <p:spTree>
      <p:nvGrpSpPr>
        <p:cNvPr id="1" name=""/>
        <p:cNvGrpSpPr/>
        <p:nvPr/>
      </p:nvGrpSpPr>
      <p:grpSpPr>
        <a:xfrm>
          <a:off x="0" y="0"/>
          <a:ext cx="0" cy="0"/>
          <a:chOff x="0" y="0"/>
          <a:chExt cx="0" cy="0"/>
        </a:xfrm>
      </p:grpSpPr>
      <p:sp>
        <p:nvSpPr>
          <p:cNvPr id="10" name="Rectangle 25">
            <a:extLst>
              <a:ext uri="{FF2B5EF4-FFF2-40B4-BE49-F238E27FC236}">
                <a16:creationId xmlns:a16="http://schemas.microsoft.com/office/drawing/2014/main" id="{13EF0630-D358-5A45-8A5B-C6F873117385}"/>
              </a:ext>
            </a:extLst>
          </p:cNvPr>
          <p:cNvSpPr/>
          <p:nvPr/>
        </p:nvSpPr>
        <p:spPr>
          <a:xfrm>
            <a:off x="7202585" y="8"/>
            <a:ext cx="1941419" cy="5143499"/>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52933"/>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351" dirty="0"/>
          </a:p>
        </p:txBody>
      </p:sp>
      <p:cxnSp>
        <p:nvCxnSpPr>
          <p:cNvPr id="7" name="Straight Connector 6">
            <a:extLst>
              <a:ext uri="{FF2B5EF4-FFF2-40B4-BE49-F238E27FC236}">
                <a16:creationId xmlns:a16="http://schemas.microsoft.com/office/drawing/2014/main" id="{6D37C802-25CB-8F4B-A4C6-25077D3C3E98}"/>
              </a:ext>
            </a:extLst>
          </p:cNvPr>
          <p:cNvCxnSpPr/>
          <p:nvPr/>
        </p:nvCxnSpPr>
        <p:spPr>
          <a:xfrm>
            <a:off x="7028259" y="6349"/>
            <a:ext cx="914400" cy="5137157"/>
          </a:xfrm>
          <a:prstGeom prst="line">
            <a:avLst/>
          </a:prstGeom>
          <a:ln w="9525">
            <a:no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ACAB0FE8-410A-CB42-8160-7668DEDC6055}"/>
              </a:ext>
            </a:extLst>
          </p:cNvPr>
          <p:cNvCxnSpPr/>
          <p:nvPr/>
        </p:nvCxnSpPr>
        <p:spPr>
          <a:xfrm flipH="1">
            <a:off x="5568952" y="2763998"/>
            <a:ext cx="3572669" cy="2379503"/>
          </a:xfrm>
          <a:prstGeom prst="line">
            <a:avLst/>
          </a:prstGeom>
          <a:ln w="9525">
            <a:noFill/>
          </a:ln>
        </p:spPr>
        <p:style>
          <a:lnRef idx="2">
            <a:schemeClr val="accent1"/>
          </a:lnRef>
          <a:fillRef idx="0">
            <a:schemeClr val="accent1"/>
          </a:fillRef>
          <a:effectRef idx="1">
            <a:schemeClr val="accent1"/>
          </a:effectRef>
          <a:fontRef idx="minor">
            <a:schemeClr val="tx1"/>
          </a:fontRef>
        </p:style>
      </p:cxnSp>
      <p:sp>
        <p:nvSpPr>
          <p:cNvPr id="12" name="Rectangle 27">
            <a:extLst>
              <a:ext uri="{FF2B5EF4-FFF2-40B4-BE49-F238E27FC236}">
                <a16:creationId xmlns:a16="http://schemas.microsoft.com/office/drawing/2014/main" id="{ADDC2495-D507-CF45-AC45-02C82A710770}"/>
              </a:ext>
            </a:extLst>
          </p:cNvPr>
          <p:cNvSpPr/>
          <p:nvPr/>
        </p:nvSpPr>
        <p:spPr>
          <a:xfrm>
            <a:off x="7000880" y="8"/>
            <a:ext cx="2140745" cy="5143499"/>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B2BAC5"/>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351" dirty="0"/>
          </a:p>
        </p:txBody>
      </p:sp>
      <p:sp>
        <p:nvSpPr>
          <p:cNvPr id="9" name="Rectangle 23">
            <a:extLst>
              <a:ext uri="{FF2B5EF4-FFF2-40B4-BE49-F238E27FC236}">
                <a16:creationId xmlns:a16="http://schemas.microsoft.com/office/drawing/2014/main" id="{CF95225D-E914-B940-AAB3-B62BE512BA10}"/>
              </a:ext>
            </a:extLst>
          </p:cNvPr>
          <p:cNvSpPr/>
          <p:nvPr/>
        </p:nvSpPr>
        <p:spPr>
          <a:xfrm>
            <a:off x="6885699" y="6351"/>
            <a:ext cx="2255512" cy="5143499"/>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052933">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351" dirty="0"/>
          </a:p>
        </p:txBody>
      </p:sp>
      <p:sp>
        <p:nvSpPr>
          <p:cNvPr id="13" name="Rectangle 28">
            <a:extLst>
              <a:ext uri="{FF2B5EF4-FFF2-40B4-BE49-F238E27FC236}">
                <a16:creationId xmlns:a16="http://schemas.microsoft.com/office/drawing/2014/main" id="{7B0D7A2E-7FED-1D4C-8CB8-AB72234F89CC}"/>
              </a:ext>
            </a:extLst>
          </p:cNvPr>
          <p:cNvSpPr/>
          <p:nvPr/>
        </p:nvSpPr>
        <p:spPr>
          <a:xfrm>
            <a:off x="8174049" y="8"/>
            <a:ext cx="967571" cy="5143499"/>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F91317"/>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9">
            <a:extLst>
              <a:ext uri="{FF2B5EF4-FFF2-40B4-BE49-F238E27FC236}">
                <a16:creationId xmlns:a16="http://schemas.microsoft.com/office/drawing/2014/main" id="{AD7ADF12-5389-9440-BDCE-443C807B56CE}"/>
              </a:ext>
            </a:extLst>
          </p:cNvPr>
          <p:cNvSpPr/>
          <p:nvPr/>
        </p:nvSpPr>
        <p:spPr>
          <a:xfrm>
            <a:off x="8197916" y="6351"/>
            <a:ext cx="937369" cy="5143499"/>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24D4C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351" dirty="0"/>
          </a:p>
        </p:txBody>
      </p:sp>
      <p:sp>
        <p:nvSpPr>
          <p:cNvPr id="15" name="Isosceles Triangle 27">
            <a:extLst>
              <a:ext uri="{FF2B5EF4-FFF2-40B4-BE49-F238E27FC236}">
                <a16:creationId xmlns:a16="http://schemas.microsoft.com/office/drawing/2014/main" id="{28864E90-5034-0045-9D9B-F424A80B39DF}"/>
              </a:ext>
            </a:extLst>
          </p:cNvPr>
          <p:cNvSpPr/>
          <p:nvPr/>
        </p:nvSpPr>
        <p:spPr>
          <a:xfrm>
            <a:off x="7778752" y="2695430"/>
            <a:ext cx="1362869" cy="2448077"/>
          </a:xfrm>
          <a:prstGeom prst="triangle">
            <a:avLst>
              <a:gd name="adj" fmla="val 100000"/>
            </a:avLst>
          </a:prstGeom>
          <a:solidFill>
            <a:srgbClr val="B2BAC5">
              <a:alpha val="84000"/>
            </a:srgb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28">
            <a:extLst>
              <a:ext uri="{FF2B5EF4-FFF2-40B4-BE49-F238E27FC236}">
                <a16:creationId xmlns:a16="http://schemas.microsoft.com/office/drawing/2014/main" id="{FC62F551-8FBF-4D4D-98EB-76B27FC950D9}"/>
              </a:ext>
            </a:extLst>
          </p:cNvPr>
          <p:cNvSpPr/>
          <p:nvPr/>
        </p:nvSpPr>
        <p:spPr>
          <a:xfrm>
            <a:off x="3" y="3012537"/>
            <a:ext cx="336551" cy="2130969"/>
          </a:xfrm>
          <a:prstGeom prst="triangle">
            <a:avLst>
              <a:gd name="adj" fmla="val 0"/>
            </a:avLst>
          </a:prstGeom>
          <a:solidFill>
            <a:srgbClr val="F91317"/>
          </a:solidFill>
          <a:ln>
            <a:noFill/>
          </a:ln>
          <a:effectLst/>
        </p:spPr>
        <p:style>
          <a:lnRef idx="1">
            <a:schemeClr val="accent1"/>
          </a:lnRef>
          <a:fillRef idx="3">
            <a:schemeClr val="accent1"/>
          </a:fillRef>
          <a:effectRef idx="2">
            <a:schemeClr val="accent1"/>
          </a:effectRef>
          <a:fontRef idx="minor">
            <a:schemeClr val="lt1"/>
          </a:fontRef>
        </p:style>
      </p:sp>
      <p:sp>
        <p:nvSpPr>
          <p:cNvPr id="18" name="Trapezoid 17">
            <a:extLst>
              <a:ext uri="{FF2B5EF4-FFF2-40B4-BE49-F238E27FC236}">
                <a16:creationId xmlns:a16="http://schemas.microsoft.com/office/drawing/2014/main" id="{83BE83D3-3AAE-0648-A0AC-FE5AD5E5EBBD}"/>
              </a:ext>
            </a:extLst>
          </p:cNvPr>
          <p:cNvSpPr/>
          <p:nvPr userDrawn="1"/>
        </p:nvSpPr>
        <p:spPr>
          <a:xfrm>
            <a:off x="878923" y="640637"/>
            <a:ext cx="6007184" cy="1008263"/>
          </a:xfrm>
          <a:prstGeom prst="trapezoid">
            <a:avLst/>
          </a:prstGeom>
          <a:solidFill>
            <a:srgbClr val="052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9" name="TextBox 18">
            <a:extLst>
              <a:ext uri="{FF2B5EF4-FFF2-40B4-BE49-F238E27FC236}">
                <a16:creationId xmlns:a16="http://schemas.microsoft.com/office/drawing/2014/main" id="{1629162A-59A3-5840-A8E5-2B82E90AC635}"/>
              </a:ext>
            </a:extLst>
          </p:cNvPr>
          <p:cNvSpPr txBox="1"/>
          <p:nvPr userDrawn="1"/>
        </p:nvSpPr>
        <p:spPr>
          <a:xfrm>
            <a:off x="1293530" y="937018"/>
            <a:ext cx="5177563" cy="415498"/>
          </a:xfrm>
          <a:prstGeom prst="rect">
            <a:avLst/>
          </a:prstGeom>
          <a:noFill/>
        </p:spPr>
        <p:txBody>
          <a:bodyPr wrap="square" rtlCol="0" anchor="ctr">
            <a:spAutoFit/>
          </a:bodyPr>
          <a:lstStyle/>
          <a:p>
            <a:pPr algn="ctr"/>
            <a:r>
              <a:rPr lang="en-US" sz="2100" dirty="0">
                <a:solidFill>
                  <a:srgbClr val="B2BAC5"/>
                </a:solidFill>
              </a:rPr>
              <a:t>Click to edit text</a:t>
            </a:r>
          </a:p>
        </p:txBody>
      </p:sp>
      <p:sp>
        <p:nvSpPr>
          <p:cNvPr id="21" name="Snip Single Corner Rectangle 20">
            <a:extLst>
              <a:ext uri="{FF2B5EF4-FFF2-40B4-BE49-F238E27FC236}">
                <a16:creationId xmlns:a16="http://schemas.microsoft.com/office/drawing/2014/main" id="{3F8BA31D-98BD-6B48-9430-D9C952E45558}"/>
              </a:ext>
            </a:extLst>
          </p:cNvPr>
          <p:cNvSpPr/>
          <p:nvPr userDrawn="1"/>
        </p:nvSpPr>
        <p:spPr>
          <a:xfrm>
            <a:off x="4091265" y="1883913"/>
            <a:ext cx="2794435" cy="2257236"/>
          </a:xfrm>
          <a:prstGeom prst="snip1Rect">
            <a:avLst/>
          </a:prstGeom>
          <a:solidFill>
            <a:srgbClr val="B2BAC5"/>
          </a:solidFill>
          <a:ln>
            <a:solidFill>
              <a:srgbClr val="B2BAC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351" dirty="0">
                <a:solidFill>
                  <a:srgbClr val="052933"/>
                </a:solidFill>
              </a:rPr>
              <a:t>Click to edit text</a:t>
            </a:r>
          </a:p>
          <a:p>
            <a:pPr algn="ctr"/>
            <a:endParaRPr lang="en-US" sz="1351" dirty="0">
              <a:solidFill>
                <a:srgbClr val="052933"/>
              </a:solidFill>
            </a:endParaRPr>
          </a:p>
          <a:p>
            <a:pPr marL="214303" lvl="0" indent="-214303" algn="l">
              <a:buClr>
                <a:srgbClr val="F91317"/>
              </a:buClr>
              <a:buFont typeface="Arial" panose="020B0604020202020204" pitchFamily="34" charset="0"/>
              <a:buChar char="•"/>
            </a:pPr>
            <a:r>
              <a:rPr lang="en-US" sz="1351" dirty="0">
                <a:solidFill>
                  <a:srgbClr val="052933"/>
                </a:solidFill>
              </a:rPr>
              <a:t>Level 1</a:t>
            </a:r>
          </a:p>
          <a:p>
            <a:pPr marL="557185" lvl="1" indent="-214303" algn="l">
              <a:buClr>
                <a:srgbClr val="F91317"/>
              </a:buClr>
              <a:buFont typeface="Arial" panose="020B0604020202020204" pitchFamily="34" charset="0"/>
              <a:buChar char="•"/>
            </a:pPr>
            <a:r>
              <a:rPr lang="en-US" sz="1351" dirty="0">
                <a:solidFill>
                  <a:srgbClr val="052933"/>
                </a:solidFill>
              </a:rPr>
              <a:t>Level 2</a:t>
            </a:r>
          </a:p>
          <a:p>
            <a:pPr marL="900068" lvl="2" indent="-214303" algn="l">
              <a:buClr>
                <a:srgbClr val="F91317"/>
              </a:buClr>
              <a:buFont typeface="Arial" panose="020B0604020202020204" pitchFamily="34" charset="0"/>
              <a:buChar char="•"/>
            </a:pPr>
            <a:r>
              <a:rPr lang="en-US" sz="1351" dirty="0">
                <a:solidFill>
                  <a:srgbClr val="052933"/>
                </a:solidFill>
              </a:rPr>
              <a:t>Level 3</a:t>
            </a:r>
          </a:p>
        </p:txBody>
      </p:sp>
      <p:sp>
        <p:nvSpPr>
          <p:cNvPr id="22" name="Snip Single Corner Rectangle 21">
            <a:extLst>
              <a:ext uri="{FF2B5EF4-FFF2-40B4-BE49-F238E27FC236}">
                <a16:creationId xmlns:a16="http://schemas.microsoft.com/office/drawing/2014/main" id="{5B7CD9B3-A1C2-3B4D-B141-24BD4B66EBEA}"/>
              </a:ext>
            </a:extLst>
          </p:cNvPr>
          <p:cNvSpPr/>
          <p:nvPr userDrawn="1"/>
        </p:nvSpPr>
        <p:spPr>
          <a:xfrm flipH="1">
            <a:off x="878925" y="1883913"/>
            <a:ext cx="2794433" cy="2257236"/>
          </a:xfrm>
          <a:prstGeom prst="snip1Rect">
            <a:avLst/>
          </a:prstGeom>
          <a:solidFill>
            <a:srgbClr val="B2BAC5"/>
          </a:solidFill>
          <a:ln>
            <a:solidFill>
              <a:srgbClr val="B2BAC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351" dirty="0">
                <a:solidFill>
                  <a:srgbClr val="052933"/>
                </a:solidFill>
              </a:rPr>
              <a:t>Click to edit text</a:t>
            </a:r>
          </a:p>
          <a:p>
            <a:pPr algn="l"/>
            <a:endParaRPr lang="en-US" sz="1351" dirty="0">
              <a:solidFill>
                <a:srgbClr val="052933"/>
              </a:solidFill>
            </a:endParaRPr>
          </a:p>
          <a:p>
            <a:pPr marL="214303" indent="-214303" algn="l">
              <a:buClr>
                <a:srgbClr val="F91317"/>
              </a:buClr>
              <a:buFont typeface="Arial" panose="020B0604020202020204" pitchFamily="34" charset="0"/>
              <a:buChar char="•"/>
            </a:pPr>
            <a:r>
              <a:rPr lang="en-US" sz="1351" dirty="0">
                <a:solidFill>
                  <a:srgbClr val="052933"/>
                </a:solidFill>
              </a:rPr>
              <a:t>1</a:t>
            </a:r>
            <a:r>
              <a:rPr lang="en-US" sz="1351" baseline="30000" dirty="0">
                <a:solidFill>
                  <a:srgbClr val="052933"/>
                </a:solidFill>
              </a:rPr>
              <a:t>st</a:t>
            </a:r>
            <a:r>
              <a:rPr lang="en-US" sz="1351" dirty="0">
                <a:solidFill>
                  <a:srgbClr val="052933"/>
                </a:solidFill>
              </a:rPr>
              <a:t> Level</a:t>
            </a:r>
          </a:p>
          <a:p>
            <a:pPr marL="214303" indent="-214303" algn="l">
              <a:buClr>
                <a:srgbClr val="F91317"/>
              </a:buClr>
              <a:buFont typeface="Arial" panose="020B0604020202020204" pitchFamily="34" charset="0"/>
              <a:buChar char="•"/>
            </a:pPr>
            <a:r>
              <a:rPr lang="en-US" sz="1351" dirty="0">
                <a:solidFill>
                  <a:srgbClr val="052933"/>
                </a:solidFill>
              </a:rPr>
              <a:t>2</a:t>
            </a:r>
            <a:r>
              <a:rPr lang="en-US" sz="1351" baseline="30000" dirty="0">
                <a:solidFill>
                  <a:srgbClr val="052933"/>
                </a:solidFill>
              </a:rPr>
              <a:t>nd</a:t>
            </a:r>
            <a:r>
              <a:rPr lang="en-US" sz="1351" dirty="0">
                <a:solidFill>
                  <a:srgbClr val="052933"/>
                </a:solidFill>
              </a:rPr>
              <a:t> Level</a:t>
            </a:r>
          </a:p>
          <a:p>
            <a:pPr marL="214303" indent="-214303" algn="l">
              <a:buClr>
                <a:srgbClr val="F91317"/>
              </a:buClr>
              <a:buFont typeface="Arial" panose="020B0604020202020204" pitchFamily="34" charset="0"/>
              <a:buChar char="•"/>
            </a:pPr>
            <a:r>
              <a:rPr lang="en-US" sz="1351" dirty="0">
                <a:solidFill>
                  <a:srgbClr val="052933"/>
                </a:solidFill>
              </a:rPr>
              <a:t>3</a:t>
            </a:r>
            <a:r>
              <a:rPr lang="en-US" sz="1351" baseline="30000" dirty="0">
                <a:solidFill>
                  <a:srgbClr val="052933"/>
                </a:solidFill>
              </a:rPr>
              <a:t>rd</a:t>
            </a:r>
            <a:r>
              <a:rPr lang="en-US" sz="1351" dirty="0">
                <a:solidFill>
                  <a:srgbClr val="052933"/>
                </a:solidFill>
              </a:rPr>
              <a:t> Level</a:t>
            </a:r>
          </a:p>
          <a:p>
            <a:pPr algn="ctr"/>
            <a:endParaRPr lang="en-US" sz="1351" dirty="0"/>
          </a:p>
        </p:txBody>
      </p:sp>
      <p:sp>
        <p:nvSpPr>
          <p:cNvPr id="11" name="Isosceles Triangle 23">
            <a:extLst>
              <a:ext uri="{FF2B5EF4-FFF2-40B4-BE49-F238E27FC236}">
                <a16:creationId xmlns:a16="http://schemas.microsoft.com/office/drawing/2014/main" id="{992BEE02-D5DA-7C43-86CA-493D807052BB}"/>
              </a:ext>
            </a:extLst>
          </p:cNvPr>
          <p:cNvSpPr/>
          <p:nvPr/>
        </p:nvSpPr>
        <p:spPr>
          <a:xfrm>
            <a:off x="6699253" y="2289525"/>
            <a:ext cx="2444751" cy="2853976"/>
          </a:xfrm>
          <a:prstGeom prst="triangle">
            <a:avLst>
              <a:gd name="adj" fmla="val 100000"/>
            </a:avLst>
          </a:prstGeom>
          <a:solidFill>
            <a:srgbClr val="052933">
              <a:alpha val="41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351" dirty="0"/>
          </a:p>
        </p:txBody>
      </p:sp>
      <p:pic>
        <p:nvPicPr>
          <p:cNvPr id="17" name="Picture 16">
            <a:extLst>
              <a:ext uri="{FF2B5EF4-FFF2-40B4-BE49-F238E27FC236}">
                <a16:creationId xmlns:a16="http://schemas.microsoft.com/office/drawing/2014/main" id="{8A8F82EB-F1BF-CE41-81C8-C61EE50BC45F}"/>
              </a:ext>
            </a:extLst>
          </p:cNvPr>
          <p:cNvPicPr>
            <a:picLocks noChangeAspect="1"/>
          </p:cNvPicPr>
          <p:nvPr userDrawn="1"/>
        </p:nvPicPr>
        <p:blipFill>
          <a:blip r:embed="rId2"/>
          <a:stretch>
            <a:fillRect/>
          </a:stretch>
        </p:blipFill>
        <p:spPr>
          <a:xfrm>
            <a:off x="607253" y="4655852"/>
            <a:ext cx="1372554" cy="377065"/>
          </a:xfrm>
          <a:prstGeom prst="rect">
            <a:avLst/>
          </a:prstGeom>
        </p:spPr>
      </p:pic>
    </p:spTree>
    <p:extLst>
      <p:ext uri="{BB962C8B-B14F-4D97-AF65-F5344CB8AC3E}">
        <p14:creationId xmlns:p14="http://schemas.microsoft.com/office/powerpoint/2010/main" val="21613666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rgbClr val="05293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189B5-0DEA-F84E-9A2C-062F401F1FF7}"/>
              </a:ext>
            </a:extLst>
          </p:cNvPr>
          <p:cNvSpPr>
            <a:spLocks noGrp="1"/>
          </p:cNvSpPr>
          <p:nvPr>
            <p:ph type="title"/>
          </p:nvPr>
        </p:nvSpPr>
        <p:spPr>
          <a:xfrm>
            <a:off x="628651" y="604050"/>
            <a:ext cx="6397228" cy="663970"/>
          </a:xfrm>
        </p:spPr>
        <p:txBody>
          <a:bodyPr>
            <a:normAutofit/>
          </a:bodyPr>
          <a:lstStyle>
            <a:lvl1pPr>
              <a:defRPr sz="3000">
                <a:solidFill>
                  <a:srgbClr val="24D4C9"/>
                </a:solidFill>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6D37C802-25CB-8F4B-A4C6-25077D3C3E98}"/>
              </a:ext>
            </a:extLst>
          </p:cNvPr>
          <p:cNvCxnSpPr/>
          <p:nvPr/>
        </p:nvCxnSpPr>
        <p:spPr>
          <a:xfrm>
            <a:off x="7028259" y="6349"/>
            <a:ext cx="914400" cy="51371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ACAB0FE8-410A-CB42-8160-7668DEDC6055}"/>
              </a:ext>
            </a:extLst>
          </p:cNvPr>
          <p:cNvCxnSpPr/>
          <p:nvPr/>
        </p:nvCxnSpPr>
        <p:spPr>
          <a:xfrm flipH="1">
            <a:off x="5568952" y="2763998"/>
            <a:ext cx="3572669" cy="2379503"/>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grpSp>
        <p:nvGrpSpPr>
          <p:cNvPr id="20" name="Group 19">
            <a:extLst>
              <a:ext uri="{FF2B5EF4-FFF2-40B4-BE49-F238E27FC236}">
                <a16:creationId xmlns:a16="http://schemas.microsoft.com/office/drawing/2014/main" id="{D453806E-A8ED-E947-9867-01CB8F3BFB4D}"/>
              </a:ext>
            </a:extLst>
          </p:cNvPr>
          <p:cNvGrpSpPr/>
          <p:nvPr userDrawn="1"/>
        </p:nvGrpSpPr>
        <p:grpSpPr>
          <a:xfrm>
            <a:off x="6699255" y="1"/>
            <a:ext cx="2444751" cy="5149842"/>
            <a:chOff x="6699250" y="1"/>
            <a:chExt cx="2444751" cy="6866456"/>
          </a:xfrm>
        </p:grpSpPr>
        <p:sp>
          <p:nvSpPr>
            <p:cNvPr id="11" name="Isosceles Triangle 23">
              <a:extLst>
                <a:ext uri="{FF2B5EF4-FFF2-40B4-BE49-F238E27FC236}">
                  <a16:creationId xmlns:a16="http://schemas.microsoft.com/office/drawing/2014/main" id="{992BEE02-D5DA-7C43-86CA-493D807052BB}"/>
                </a:ext>
              </a:extLst>
            </p:cNvPr>
            <p:cNvSpPr/>
            <p:nvPr/>
          </p:nvSpPr>
          <p:spPr>
            <a:xfrm>
              <a:off x="6699250" y="3052699"/>
              <a:ext cx="2444750" cy="3805301"/>
            </a:xfrm>
            <a:prstGeom prst="triangle">
              <a:avLst>
                <a:gd name="adj" fmla="val 100000"/>
              </a:avLst>
            </a:prstGeom>
            <a:solidFill>
              <a:srgbClr val="B2BAC2">
                <a:alpha val="72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351" dirty="0"/>
            </a:p>
          </p:txBody>
        </p:sp>
        <p:sp>
          <p:nvSpPr>
            <p:cNvPr id="9" name="Rectangle 23">
              <a:extLst>
                <a:ext uri="{FF2B5EF4-FFF2-40B4-BE49-F238E27FC236}">
                  <a16:creationId xmlns:a16="http://schemas.microsoft.com/office/drawing/2014/main" id="{CF95225D-E914-B940-AAB3-B62BE512BA10}"/>
                </a:ext>
              </a:extLst>
            </p:cNvPr>
            <p:cNvSpPr/>
            <p:nvPr/>
          </p:nvSpPr>
          <p:spPr>
            <a:xfrm>
              <a:off x="6886107" y="1"/>
              <a:ext cx="2255512" cy="6857999"/>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23D2C9">
                <a:alpha val="30000"/>
              </a:srgbClr>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25">
              <a:extLst>
                <a:ext uri="{FF2B5EF4-FFF2-40B4-BE49-F238E27FC236}">
                  <a16:creationId xmlns:a16="http://schemas.microsoft.com/office/drawing/2014/main" id="{13EF0630-D358-5A45-8A5B-C6F873117385}"/>
                </a:ext>
              </a:extLst>
            </p:cNvPr>
            <p:cNvSpPr/>
            <p:nvPr/>
          </p:nvSpPr>
          <p:spPr>
            <a:xfrm>
              <a:off x="7202582" y="1"/>
              <a:ext cx="1941419" cy="6857999"/>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B2BAC2">
                <a:alpha val="20000"/>
              </a:srgb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7">
              <a:extLst>
                <a:ext uri="{FF2B5EF4-FFF2-40B4-BE49-F238E27FC236}">
                  <a16:creationId xmlns:a16="http://schemas.microsoft.com/office/drawing/2014/main" id="{ADDC2495-D507-CF45-AC45-02C82A710770}"/>
                </a:ext>
              </a:extLst>
            </p:cNvPr>
            <p:cNvSpPr/>
            <p:nvPr/>
          </p:nvSpPr>
          <p:spPr>
            <a:xfrm>
              <a:off x="7000875" y="1"/>
              <a:ext cx="2140745" cy="6857999"/>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23D2C9">
                <a:alpha val="47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351" dirty="0"/>
            </a:p>
          </p:txBody>
        </p:sp>
        <p:sp>
          <p:nvSpPr>
            <p:cNvPr id="13" name="Rectangle 28">
              <a:extLst>
                <a:ext uri="{FF2B5EF4-FFF2-40B4-BE49-F238E27FC236}">
                  <a16:creationId xmlns:a16="http://schemas.microsoft.com/office/drawing/2014/main" id="{7B0D7A2E-7FED-1D4C-8CB8-AB72234F89CC}"/>
                </a:ext>
              </a:extLst>
            </p:cNvPr>
            <p:cNvSpPr/>
            <p:nvPr/>
          </p:nvSpPr>
          <p:spPr>
            <a:xfrm>
              <a:off x="8174048" y="1"/>
              <a:ext cx="967571" cy="6857999"/>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F91317"/>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9">
              <a:extLst>
                <a:ext uri="{FF2B5EF4-FFF2-40B4-BE49-F238E27FC236}">
                  <a16:creationId xmlns:a16="http://schemas.microsoft.com/office/drawing/2014/main" id="{AD7ADF12-5389-9440-BDCE-443C807B56CE}"/>
                </a:ext>
              </a:extLst>
            </p:cNvPr>
            <p:cNvSpPr/>
            <p:nvPr/>
          </p:nvSpPr>
          <p:spPr>
            <a:xfrm>
              <a:off x="8204250" y="8458"/>
              <a:ext cx="937369" cy="6857999"/>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B2BAC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351" dirty="0"/>
            </a:p>
          </p:txBody>
        </p:sp>
        <p:sp>
          <p:nvSpPr>
            <p:cNvPr id="15" name="Isosceles Triangle 27">
              <a:extLst>
                <a:ext uri="{FF2B5EF4-FFF2-40B4-BE49-F238E27FC236}">
                  <a16:creationId xmlns:a16="http://schemas.microsoft.com/office/drawing/2014/main" id="{28864E90-5034-0045-9D9B-F424A80B39DF}"/>
                </a:ext>
              </a:extLst>
            </p:cNvPr>
            <p:cNvSpPr/>
            <p:nvPr/>
          </p:nvSpPr>
          <p:spPr>
            <a:xfrm>
              <a:off x="7778750" y="3593897"/>
              <a:ext cx="1362869" cy="3264103"/>
            </a:xfrm>
            <a:prstGeom prst="triangle">
              <a:avLst>
                <a:gd name="adj" fmla="val 100000"/>
              </a:avLst>
            </a:prstGeom>
            <a:solidFill>
              <a:srgbClr val="24D4C9">
                <a:alpha val="86000"/>
              </a:srgbClr>
            </a:solidFill>
            <a:ln>
              <a:noFill/>
            </a:ln>
            <a:effectLst/>
          </p:spPr>
          <p:style>
            <a:lnRef idx="1">
              <a:schemeClr val="accent1"/>
            </a:lnRef>
            <a:fillRef idx="3">
              <a:schemeClr val="accent1"/>
            </a:fillRef>
            <a:effectRef idx="2">
              <a:schemeClr val="accent1"/>
            </a:effectRef>
            <a:fontRef idx="minor">
              <a:schemeClr val="lt1"/>
            </a:fontRef>
          </p:style>
        </p:sp>
      </p:grpSp>
      <p:sp>
        <p:nvSpPr>
          <p:cNvPr id="16" name="Isosceles Triangle 28">
            <a:extLst>
              <a:ext uri="{FF2B5EF4-FFF2-40B4-BE49-F238E27FC236}">
                <a16:creationId xmlns:a16="http://schemas.microsoft.com/office/drawing/2014/main" id="{FC62F551-8FBF-4D4D-98EB-76B27FC950D9}"/>
              </a:ext>
            </a:extLst>
          </p:cNvPr>
          <p:cNvSpPr/>
          <p:nvPr/>
        </p:nvSpPr>
        <p:spPr>
          <a:xfrm>
            <a:off x="3" y="3012537"/>
            <a:ext cx="336551" cy="2130969"/>
          </a:xfrm>
          <a:prstGeom prst="triangle">
            <a:avLst>
              <a:gd name="adj" fmla="val 0"/>
            </a:avLst>
          </a:prstGeom>
          <a:solidFill>
            <a:srgbClr val="F91317">
              <a:alpha val="85000"/>
            </a:srgbClr>
          </a:solidFill>
          <a:ln>
            <a:noFill/>
          </a:ln>
          <a:effectLst/>
        </p:spPr>
        <p:style>
          <a:lnRef idx="1">
            <a:schemeClr val="accent1"/>
          </a:lnRef>
          <a:fillRef idx="3">
            <a:schemeClr val="accent1"/>
          </a:fillRef>
          <a:effectRef idx="2">
            <a:schemeClr val="accent1"/>
          </a:effectRef>
          <a:fontRef idx="minor">
            <a:schemeClr val="lt1"/>
          </a:fontRef>
        </p:style>
      </p:sp>
      <p:pic>
        <p:nvPicPr>
          <p:cNvPr id="17" name="Picture 16">
            <a:extLst>
              <a:ext uri="{FF2B5EF4-FFF2-40B4-BE49-F238E27FC236}">
                <a16:creationId xmlns:a16="http://schemas.microsoft.com/office/drawing/2014/main" id="{1130278E-7A14-F641-87EB-982378391AA4}"/>
              </a:ext>
            </a:extLst>
          </p:cNvPr>
          <p:cNvPicPr>
            <a:picLocks noChangeAspect="1"/>
          </p:cNvPicPr>
          <p:nvPr userDrawn="1"/>
        </p:nvPicPr>
        <p:blipFill>
          <a:blip r:embed="rId2"/>
          <a:stretch>
            <a:fillRect/>
          </a:stretch>
        </p:blipFill>
        <p:spPr>
          <a:xfrm>
            <a:off x="451322" y="4627100"/>
            <a:ext cx="1372357" cy="375757"/>
          </a:xfrm>
          <a:prstGeom prst="rect">
            <a:avLst/>
          </a:prstGeom>
        </p:spPr>
      </p:pic>
    </p:spTree>
    <p:extLst>
      <p:ext uri="{BB962C8B-B14F-4D97-AF65-F5344CB8AC3E}">
        <p14:creationId xmlns:p14="http://schemas.microsoft.com/office/powerpoint/2010/main" val="40719958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4_Title Slide">
    <p:bg>
      <p:bgPr>
        <a:solidFill>
          <a:srgbClr val="24D3CA"/>
        </a:solidFill>
        <a:effectLst/>
      </p:bgPr>
    </p:bg>
    <p:spTree>
      <p:nvGrpSpPr>
        <p:cNvPr id="1" name=""/>
        <p:cNvGrpSpPr/>
        <p:nvPr/>
      </p:nvGrpSpPr>
      <p:grpSpPr>
        <a:xfrm>
          <a:off x="0" y="0"/>
          <a:ext cx="0" cy="0"/>
          <a:chOff x="0" y="0"/>
          <a:chExt cx="0" cy="0"/>
        </a:xfrm>
      </p:grpSpPr>
      <p:grpSp>
        <p:nvGrpSpPr>
          <p:cNvPr id="66" name="Group 65"/>
          <p:cNvGrpSpPr/>
          <p:nvPr/>
        </p:nvGrpSpPr>
        <p:grpSpPr>
          <a:xfrm>
            <a:off x="1" y="4285"/>
            <a:ext cx="2305051" cy="5143501"/>
            <a:chOff x="0" y="0"/>
            <a:chExt cx="2305051" cy="6858001"/>
          </a:xfrm>
          <a:gradFill flip="none" rotWithShape="1">
            <a:gsLst>
              <a:gs pos="17000">
                <a:srgbClr val="052933"/>
              </a:gs>
              <a:gs pos="70000">
                <a:srgbClr val="B2BAC5"/>
              </a:gs>
            </a:gsLst>
            <a:lin ang="5400000" scaled="0"/>
            <a:tileRect/>
          </a:gradFill>
        </p:grpSpPr>
        <p:sp>
          <p:nvSpPr>
            <p:cNvPr id="67"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68"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9"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0"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71"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2"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3"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4"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5"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6"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7"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8"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9"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0"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1"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2"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3"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4"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5"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6"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7"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8"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9"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0"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1"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2"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3"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4"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5"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96"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7"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8"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9"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0"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1"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2"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3"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4"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5"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6"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7"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08"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9"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0"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1"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2"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3"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4"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5"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6"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7"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8"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9"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0"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900244" y="841772"/>
            <a:ext cx="6593681" cy="1790700"/>
          </a:xfrm>
        </p:spPr>
        <p:txBody>
          <a:bodyPr anchor="b">
            <a:normAutofit/>
          </a:bodyPr>
          <a:lstStyle>
            <a:lvl1pPr algn="l">
              <a:defRPr sz="3600">
                <a:solidFill>
                  <a:srgbClr val="052933"/>
                </a:solidFill>
              </a:defRPr>
            </a:lvl1pPr>
          </a:lstStyle>
          <a:p>
            <a:r>
              <a:rPr lang="en-US"/>
              <a:t>Click to edit Master title style</a:t>
            </a:r>
            <a:endParaRPr lang="en-US" dirty="0"/>
          </a:p>
        </p:txBody>
      </p:sp>
      <p:sp>
        <p:nvSpPr>
          <p:cNvPr id="3" name="Subtitle 2"/>
          <p:cNvSpPr>
            <a:spLocks noGrp="1"/>
          </p:cNvSpPr>
          <p:nvPr>
            <p:ph type="subTitle" idx="1"/>
          </p:nvPr>
        </p:nvSpPr>
        <p:spPr>
          <a:xfrm>
            <a:off x="1900244" y="2701528"/>
            <a:ext cx="6593681" cy="1241822"/>
          </a:xfrm>
        </p:spPr>
        <p:txBody>
          <a:bodyPr>
            <a:normAutofit/>
          </a:bodyPr>
          <a:lstStyle>
            <a:lvl1pPr marL="0" indent="0" algn="l">
              <a:buNone/>
              <a:defRPr sz="1500" cap="all" baseline="0">
                <a:solidFill>
                  <a:srgbClr val="052933"/>
                </a:solidFill>
              </a:defRPr>
            </a:lvl1pPr>
            <a:lvl2pPr marL="342882" indent="0" algn="ctr">
              <a:buNone/>
              <a:defRPr sz="1500"/>
            </a:lvl2pPr>
            <a:lvl3pPr marL="685766" indent="0" algn="ctr">
              <a:buNone/>
              <a:defRPr sz="1351"/>
            </a:lvl3pPr>
            <a:lvl4pPr marL="1028649" indent="0" algn="ctr">
              <a:buNone/>
              <a:defRPr sz="1200"/>
            </a:lvl4pPr>
            <a:lvl5pPr marL="1371532" indent="0" algn="ctr">
              <a:buNone/>
              <a:defRPr sz="1200"/>
            </a:lvl5pPr>
            <a:lvl6pPr marL="1714414" indent="0" algn="ctr">
              <a:buNone/>
              <a:defRPr sz="1200"/>
            </a:lvl6pPr>
            <a:lvl7pPr marL="2057298" indent="0" algn="ctr">
              <a:buNone/>
              <a:defRPr sz="1200"/>
            </a:lvl7pPr>
            <a:lvl8pPr marL="2400180" indent="0" algn="ctr">
              <a:buNone/>
              <a:defRPr sz="1200"/>
            </a:lvl8pPr>
            <a:lvl9pPr marL="2743062" indent="0" algn="ctr">
              <a:buNone/>
              <a:defRPr sz="1200"/>
            </a:lvl9pPr>
          </a:lstStyle>
          <a:p>
            <a:r>
              <a:rPr lang="en-US"/>
              <a:t>Click to edit Master subtitle style</a:t>
            </a:r>
            <a:endParaRPr lang="en-US" dirty="0"/>
          </a:p>
        </p:txBody>
      </p:sp>
      <p:grpSp>
        <p:nvGrpSpPr>
          <p:cNvPr id="10" name="Group 9">
            <a:extLst>
              <a:ext uri="{FF2B5EF4-FFF2-40B4-BE49-F238E27FC236}">
                <a16:creationId xmlns:a16="http://schemas.microsoft.com/office/drawing/2014/main" id="{51E38820-B7F3-E641-8BEF-9E1483CE208A}"/>
              </a:ext>
            </a:extLst>
          </p:cNvPr>
          <p:cNvGrpSpPr>
            <a:grpSpLocks noChangeAspect="1"/>
          </p:cNvGrpSpPr>
          <p:nvPr userDrawn="1"/>
        </p:nvGrpSpPr>
        <p:grpSpPr>
          <a:xfrm>
            <a:off x="2243059" y="-3309"/>
            <a:ext cx="6905280" cy="4669818"/>
            <a:chOff x="2243058" y="-4412"/>
            <a:chExt cx="6905280" cy="6226424"/>
          </a:xfrm>
        </p:grpSpPr>
        <p:sp>
          <p:nvSpPr>
            <p:cNvPr id="6" name="Oval 5">
              <a:extLst>
                <a:ext uri="{FF2B5EF4-FFF2-40B4-BE49-F238E27FC236}">
                  <a16:creationId xmlns:a16="http://schemas.microsoft.com/office/drawing/2014/main" id="{D86092B1-72A2-9E44-8498-FDC713077248}"/>
                </a:ext>
              </a:extLst>
            </p:cNvPr>
            <p:cNvSpPr>
              <a:spLocks noChangeAspect="1"/>
            </p:cNvSpPr>
            <p:nvPr userDrawn="1"/>
          </p:nvSpPr>
          <p:spPr>
            <a:xfrm>
              <a:off x="7225705" y="-4412"/>
              <a:ext cx="1920240" cy="1920240"/>
            </a:xfrm>
            <a:prstGeom prst="ellipse">
              <a:avLst/>
            </a:prstGeom>
            <a:solidFill>
              <a:srgbClr val="F91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8" name="L-Shape 7">
              <a:extLst>
                <a:ext uri="{FF2B5EF4-FFF2-40B4-BE49-F238E27FC236}">
                  <a16:creationId xmlns:a16="http://schemas.microsoft.com/office/drawing/2014/main" id="{75C68592-2263-F640-B8DC-87492337F19E}"/>
                </a:ext>
              </a:extLst>
            </p:cNvPr>
            <p:cNvSpPr/>
            <p:nvPr userDrawn="1"/>
          </p:nvSpPr>
          <p:spPr>
            <a:xfrm rot="10800000">
              <a:off x="8587712" y="-4412"/>
              <a:ext cx="560626" cy="6226424"/>
            </a:xfrm>
            <a:prstGeom prst="corner">
              <a:avLst/>
            </a:prstGeom>
            <a:gradFill>
              <a:gsLst>
                <a:gs pos="26000">
                  <a:srgbClr val="B2BAC5"/>
                </a:gs>
                <a:gs pos="0">
                  <a:srgbClr val="24D4C9"/>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65" name="L-Shape 64">
              <a:extLst>
                <a:ext uri="{FF2B5EF4-FFF2-40B4-BE49-F238E27FC236}">
                  <a16:creationId xmlns:a16="http://schemas.microsoft.com/office/drawing/2014/main" id="{0953F501-71BB-A940-9C0C-932782A8863D}"/>
                </a:ext>
              </a:extLst>
            </p:cNvPr>
            <p:cNvSpPr/>
            <p:nvPr userDrawn="1"/>
          </p:nvSpPr>
          <p:spPr>
            <a:xfrm rot="5400000" flipV="1">
              <a:off x="5424901" y="-3186255"/>
              <a:ext cx="533690" cy="6897376"/>
            </a:xfrm>
            <a:prstGeom prst="corner">
              <a:avLst>
                <a:gd name="adj1" fmla="val 50000"/>
                <a:gd name="adj2" fmla="val 53247"/>
              </a:avLst>
            </a:prstGeom>
            <a:gradFill flip="none" rotWithShape="1">
              <a:gsLst>
                <a:gs pos="43000">
                  <a:srgbClr val="B2BAC5"/>
                </a:gs>
                <a:gs pos="100000">
                  <a:srgbClr val="24D3CA"/>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grpSp>
        <p:nvGrpSpPr>
          <p:cNvPr id="121" name="Group 120">
            <a:extLst>
              <a:ext uri="{FF2B5EF4-FFF2-40B4-BE49-F238E27FC236}">
                <a16:creationId xmlns:a16="http://schemas.microsoft.com/office/drawing/2014/main" id="{5D74CC21-9AC7-834F-BAB6-6093EFCF922F}"/>
              </a:ext>
            </a:extLst>
          </p:cNvPr>
          <p:cNvGrpSpPr/>
          <p:nvPr userDrawn="1"/>
        </p:nvGrpSpPr>
        <p:grpSpPr>
          <a:xfrm>
            <a:off x="1" y="625"/>
            <a:ext cx="2305051" cy="5143501"/>
            <a:chOff x="0" y="0"/>
            <a:chExt cx="2305051" cy="6858001"/>
          </a:xfrm>
          <a:gradFill flip="none" rotWithShape="1">
            <a:gsLst>
              <a:gs pos="17000">
                <a:srgbClr val="052933"/>
              </a:gs>
              <a:gs pos="70000">
                <a:srgbClr val="B2BAC5"/>
              </a:gs>
            </a:gsLst>
            <a:lin ang="5400000" scaled="0"/>
            <a:tileRect/>
          </a:gradFill>
        </p:grpSpPr>
        <p:sp>
          <p:nvSpPr>
            <p:cNvPr id="122" name="Rectangle 5">
              <a:extLst>
                <a:ext uri="{FF2B5EF4-FFF2-40B4-BE49-F238E27FC236}">
                  <a16:creationId xmlns:a16="http://schemas.microsoft.com/office/drawing/2014/main" id="{78955021-6FF4-2E46-9951-E1FEE0FB2C88}"/>
                </a:ext>
              </a:extLst>
            </p:cNvPr>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23" name="Freeform 6">
              <a:extLst>
                <a:ext uri="{FF2B5EF4-FFF2-40B4-BE49-F238E27FC236}">
                  <a16:creationId xmlns:a16="http://schemas.microsoft.com/office/drawing/2014/main" id="{86293B9F-3E4C-C142-8E90-386F2FEFEB14}"/>
                </a:ext>
              </a:extLst>
            </p:cNvPr>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4" name="Freeform 7">
              <a:extLst>
                <a:ext uri="{FF2B5EF4-FFF2-40B4-BE49-F238E27FC236}">
                  <a16:creationId xmlns:a16="http://schemas.microsoft.com/office/drawing/2014/main" id="{416ADCE8-64EB-1C4B-A3CD-E448D36B20A9}"/>
                </a:ext>
              </a:extLst>
            </p:cNvPr>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5" name="Rectangle 8">
              <a:extLst>
                <a:ext uri="{FF2B5EF4-FFF2-40B4-BE49-F238E27FC236}">
                  <a16:creationId xmlns:a16="http://schemas.microsoft.com/office/drawing/2014/main" id="{83548D84-D7C7-034B-B09E-D5D09DBEE964}"/>
                </a:ext>
              </a:extLst>
            </p:cNvPr>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26" name="Freeform 9">
              <a:extLst>
                <a:ext uri="{FF2B5EF4-FFF2-40B4-BE49-F238E27FC236}">
                  <a16:creationId xmlns:a16="http://schemas.microsoft.com/office/drawing/2014/main" id="{7EAAF0B8-825B-FB4D-BA55-5CA7097B2ED6}"/>
                </a:ext>
              </a:extLst>
            </p:cNvPr>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7" name="Freeform 10">
              <a:extLst>
                <a:ext uri="{FF2B5EF4-FFF2-40B4-BE49-F238E27FC236}">
                  <a16:creationId xmlns:a16="http://schemas.microsoft.com/office/drawing/2014/main" id="{FAFDA01A-F90B-0844-8F94-A662B818B715}"/>
                </a:ext>
              </a:extLst>
            </p:cNvPr>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8" name="Freeform 11">
              <a:extLst>
                <a:ext uri="{FF2B5EF4-FFF2-40B4-BE49-F238E27FC236}">
                  <a16:creationId xmlns:a16="http://schemas.microsoft.com/office/drawing/2014/main" id="{19404523-2068-F645-819A-E54E92959260}"/>
                </a:ext>
              </a:extLst>
            </p:cNvPr>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9" name="Freeform 12">
              <a:extLst>
                <a:ext uri="{FF2B5EF4-FFF2-40B4-BE49-F238E27FC236}">
                  <a16:creationId xmlns:a16="http://schemas.microsoft.com/office/drawing/2014/main" id="{765D84A6-7707-C041-BB24-A9BFBA384B7F}"/>
                </a:ext>
              </a:extLst>
            </p:cNvPr>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0" name="Freeform 13">
              <a:extLst>
                <a:ext uri="{FF2B5EF4-FFF2-40B4-BE49-F238E27FC236}">
                  <a16:creationId xmlns:a16="http://schemas.microsoft.com/office/drawing/2014/main" id="{691AA58B-0111-F743-9408-C51C1AF4E645}"/>
                </a:ext>
              </a:extLst>
            </p:cNvPr>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1" name="Freeform 14">
              <a:extLst>
                <a:ext uri="{FF2B5EF4-FFF2-40B4-BE49-F238E27FC236}">
                  <a16:creationId xmlns:a16="http://schemas.microsoft.com/office/drawing/2014/main" id="{ECC3FA23-2FB0-4B48-99F2-91C99F715518}"/>
                </a:ext>
              </a:extLst>
            </p:cNvPr>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2" name="Freeform 15">
              <a:extLst>
                <a:ext uri="{FF2B5EF4-FFF2-40B4-BE49-F238E27FC236}">
                  <a16:creationId xmlns:a16="http://schemas.microsoft.com/office/drawing/2014/main" id="{2B71743D-7AAE-704F-86D6-C12F79964604}"/>
                </a:ext>
              </a:extLst>
            </p:cNvPr>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3" name="Freeform 16">
              <a:extLst>
                <a:ext uri="{FF2B5EF4-FFF2-40B4-BE49-F238E27FC236}">
                  <a16:creationId xmlns:a16="http://schemas.microsoft.com/office/drawing/2014/main" id="{6144DD33-1FDF-5648-BAF0-7B89C1BBCF8B}"/>
                </a:ext>
              </a:extLst>
            </p:cNvPr>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4" name="Freeform 17">
              <a:extLst>
                <a:ext uri="{FF2B5EF4-FFF2-40B4-BE49-F238E27FC236}">
                  <a16:creationId xmlns:a16="http://schemas.microsoft.com/office/drawing/2014/main" id="{0A8382C3-D1FA-9F43-8518-ADE3B72B0C87}"/>
                </a:ext>
              </a:extLst>
            </p:cNvPr>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5" name="Freeform 18">
              <a:extLst>
                <a:ext uri="{FF2B5EF4-FFF2-40B4-BE49-F238E27FC236}">
                  <a16:creationId xmlns:a16="http://schemas.microsoft.com/office/drawing/2014/main" id="{36CC4CA6-D27F-2B44-B7AA-AC0EC028BF7C}"/>
                </a:ext>
              </a:extLst>
            </p:cNvPr>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6" name="Freeform 19">
              <a:extLst>
                <a:ext uri="{FF2B5EF4-FFF2-40B4-BE49-F238E27FC236}">
                  <a16:creationId xmlns:a16="http://schemas.microsoft.com/office/drawing/2014/main" id="{B216C76D-620B-B34F-9800-79DB06BA9954}"/>
                </a:ext>
              </a:extLst>
            </p:cNvPr>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7" name="Freeform 20">
              <a:extLst>
                <a:ext uri="{FF2B5EF4-FFF2-40B4-BE49-F238E27FC236}">
                  <a16:creationId xmlns:a16="http://schemas.microsoft.com/office/drawing/2014/main" id="{D517CAE8-332F-E841-B52C-E063DD477C16}"/>
                </a:ext>
              </a:extLst>
            </p:cNvPr>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8" name="Freeform 21">
              <a:extLst>
                <a:ext uri="{FF2B5EF4-FFF2-40B4-BE49-F238E27FC236}">
                  <a16:creationId xmlns:a16="http://schemas.microsoft.com/office/drawing/2014/main" id="{971F51C5-3AA7-4443-9865-E96D28B68213}"/>
                </a:ext>
              </a:extLst>
            </p:cNvPr>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9" name="Freeform 22">
              <a:extLst>
                <a:ext uri="{FF2B5EF4-FFF2-40B4-BE49-F238E27FC236}">
                  <a16:creationId xmlns:a16="http://schemas.microsoft.com/office/drawing/2014/main" id="{32E1EC62-2343-1740-89C6-77EF8B5BCC9C}"/>
                </a:ext>
              </a:extLst>
            </p:cNvPr>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0" name="Freeform 23">
              <a:extLst>
                <a:ext uri="{FF2B5EF4-FFF2-40B4-BE49-F238E27FC236}">
                  <a16:creationId xmlns:a16="http://schemas.microsoft.com/office/drawing/2014/main" id="{5F79B977-BBE6-D448-923E-26E509095530}"/>
                </a:ext>
              </a:extLst>
            </p:cNvPr>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1" name="Freeform 24">
              <a:extLst>
                <a:ext uri="{FF2B5EF4-FFF2-40B4-BE49-F238E27FC236}">
                  <a16:creationId xmlns:a16="http://schemas.microsoft.com/office/drawing/2014/main" id="{30C78499-6AA2-E442-9243-D50AB7D808A7}"/>
                </a:ext>
              </a:extLst>
            </p:cNvPr>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2" name="Freeform 25">
              <a:extLst>
                <a:ext uri="{FF2B5EF4-FFF2-40B4-BE49-F238E27FC236}">
                  <a16:creationId xmlns:a16="http://schemas.microsoft.com/office/drawing/2014/main" id="{71FBBE0F-4E5D-1842-8C67-465A24D38E0B}"/>
                </a:ext>
              </a:extLst>
            </p:cNvPr>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3" name="Freeform 26">
              <a:extLst>
                <a:ext uri="{FF2B5EF4-FFF2-40B4-BE49-F238E27FC236}">
                  <a16:creationId xmlns:a16="http://schemas.microsoft.com/office/drawing/2014/main" id="{E8E09EA9-393C-E944-AD40-C1D1D9F9BBA8}"/>
                </a:ext>
              </a:extLst>
            </p:cNvPr>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4" name="Freeform 27">
              <a:extLst>
                <a:ext uri="{FF2B5EF4-FFF2-40B4-BE49-F238E27FC236}">
                  <a16:creationId xmlns:a16="http://schemas.microsoft.com/office/drawing/2014/main" id="{F947FF2C-F455-E547-95BB-0CB8176C25AA}"/>
                </a:ext>
              </a:extLst>
            </p:cNvPr>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5" name="Freeform 28">
              <a:extLst>
                <a:ext uri="{FF2B5EF4-FFF2-40B4-BE49-F238E27FC236}">
                  <a16:creationId xmlns:a16="http://schemas.microsoft.com/office/drawing/2014/main" id="{8D8EEC02-7394-9247-AEEA-C591343847E5}"/>
                </a:ext>
              </a:extLst>
            </p:cNvPr>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6" name="Freeform 29">
              <a:extLst>
                <a:ext uri="{FF2B5EF4-FFF2-40B4-BE49-F238E27FC236}">
                  <a16:creationId xmlns:a16="http://schemas.microsoft.com/office/drawing/2014/main" id="{1EABDC2A-D621-744E-96A2-A811DE4A7450}"/>
                </a:ext>
              </a:extLst>
            </p:cNvPr>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7" name="Freeform 30">
              <a:extLst>
                <a:ext uri="{FF2B5EF4-FFF2-40B4-BE49-F238E27FC236}">
                  <a16:creationId xmlns:a16="http://schemas.microsoft.com/office/drawing/2014/main" id="{FD3E40B3-37BE-6D4A-A67A-2F45F4B84F82}"/>
                </a:ext>
              </a:extLst>
            </p:cNvPr>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8" name="Freeform 31">
              <a:extLst>
                <a:ext uri="{FF2B5EF4-FFF2-40B4-BE49-F238E27FC236}">
                  <a16:creationId xmlns:a16="http://schemas.microsoft.com/office/drawing/2014/main" id="{81B3924D-8FA0-E546-A22E-C9DC78443E04}"/>
                </a:ext>
              </a:extLst>
            </p:cNvPr>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9" name="Freeform 32">
              <a:extLst>
                <a:ext uri="{FF2B5EF4-FFF2-40B4-BE49-F238E27FC236}">
                  <a16:creationId xmlns:a16="http://schemas.microsoft.com/office/drawing/2014/main" id="{42B35544-C8AF-3F46-841A-3C25C8550686}"/>
                </a:ext>
              </a:extLst>
            </p:cNvPr>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0" name="Rectangle 33">
              <a:extLst>
                <a:ext uri="{FF2B5EF4-FFF2-40B4-BE49-F238E27FC236}">
                  <a16:creationId xmlns:a16="http://schemas.microsoft.com/office/drawing/2014/main" id="{3884E22F-9F9C-6942-BAF1-33A9FA731A73}"/>
                </a:ext>
              </a:extLst>
            </p:cNvPr>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51" name="Freeform 34">
              <a:extLst>
                <a:ext uri="{FF2B5EF4-FFF2-40B4-BE49-F238E27FC236}">
                  <a16:creationId xmlns:a16="http://schemas.microsoft.com/office/drawing/2014/main" id="{B1D8D25D-A8F6-BC44-A236-774B69971CAC}"/>
                </a:ext>
              </a:extLst>
            </p:cNvPr>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2" name="Freeform 35">
              <a:extLst>
                <a:ext uri="{FF2B5EF4-FFF2-40B4-BE49-F238E27FC236}">
                  <a16:creationId xmlns:a16="http://schemas.microsoft.com/office/drawing/2014/main" id="{BEB6E36F-FF48-3042-BA02-FEC8F0FE7BE6}"/>
                </a:ext>
              </a:extLst>
            </p:cNvPr>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3" name="Freeform 36">
              <a:extLst>
                <a:ext uri="{FF2B5EF4-FFF2-40B4-BE49-F238E27FC236}">
                  <a16:creationId xmlns:a16="http://schemas.microsoft.com/office/drawing/2014/main" id="{6F07192E-2173-D244-8514-B7D46D2E73F3}"/>
                </a:ext>
              </a:extLst>
            </p:cNvPr>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4" name="Freeform 37">
              <a:extLst>
                <a:ext uri="{FF2B5EF4-FFF2-40B4-BE49-F238E27FC236}">
                  <a16:creationId xmlns:a16="http://schemas.microsoft.com/office/drawing/2014/main" id="{B2153A04-6C29-5C4F-A834-A1773CDFF33A}"/>
                </a:ext>
              </a:extLst>
            </p:cNvPr>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5" name="Freeform 38">
              <a:extLst>
                <a:ext uri="{FF2B5EF4-FFF2-40B4-BE49-F238E27FC236}">
                  <a16:creationId xmlns:a16="http://schemas.microsoft.com/office/drawing/2014/main" id="{93E78D9D-FFB0-A148-A0F9-92FD6D2B1D0B}"/>
                </a:ext>
              </a:extLst>
            </p:cNvPr>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6" name="Freeform 39">
              <a:extLst>
                <a:ext uri="{FF2B5EF4-FFF2-40B4-BE49-F238E27FC236}">
                  <a16:creationId xmlns:a16="http://schemas.microsoft.com/office/drawing/2014/main" id="{27677C3B-299F-6A4E-948A-0106049577AE}"/>
                </a:ext>
              </a:extLst>
            </p:cNvPr>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7" name="Freeform 40">
              <a:extLst>
                <a:ext uri="{FF2B5EF4-FFF2-40B4-BE49-F238E27FC236}">
                  <a16:creationId xmlns:a16="http://schemas.microsoft.com/office/drawing/2014/main" id="{3C7FA204-2F28-C34B-B423-C9C017B2F83A}"/>
                </a:ext>
              </a:extLst>
            </p:cNvPr>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8" name="Freeform 41">
              <a:extLst>
                <a:ext uri="{FF2B5EF4-FFF2-40B4-BE49-F238E27FC236}">
                  <a16:creationId xmlns:a16="http://schemas.microsoft.com/office/drawing/2014/main" id="{F1C656EE-8371-C945-95B1-D6022DFC2A2D}"/>
                </a:ext>
              </a:extLst>
            </p:cNvPr>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9" name="Freeform 42">
              <a:extLst>
                <a:ext uri="{FF2B5EF4-FFF2-40B4-BE49-F238E27FC236}">
                  <a16:creationId xmlns:a16="http://schemas.microsoft.com/office/drawing/2014/main" id="{468BA1D8-D04C-1C43-A12E-3948762B97DA}"/>
                </a:ext>
              </a:extLst>
            </p:cNvPr>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0" name="Freeform 43">
              <a:extLst>
                <a:ext uri="{FF2B5EF4-FFF2-40B4-BE49-F238E27FC236}">
                  <a16:creationId xmlns:a16="http://schemas.microsoft.com/office/drawing/2014/main" id="{950A2046-140A-B041-A1F6-E18AA2C50F36}"/>
                </a:ext>
              </a:extLst>
            </p:cNvPr>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1" name="Freeform 44">
              <a:extLst>
                <a:ext uri="{FF2B5EF4-FFF2-40B4-BE49-F238E27FC236}">
                  <a16:creationId xmlns:a16="http://schemas.microsoft.com/office/drawing/2014/main" id="{FD7E25E1-1682-8841-BC9A-B6FC1F9F2A37}"/>
                </a:ext>
              </a:extLst>
            </p:cNvPr>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2" name="Rectangle 45">
              <a:extLst>
                <a:ext uri="{FF2B5EF4-FFF2-40B4-BE49-F238E27FC236}">
                  <a16:creationId xmlns:a16="http://schemas.microsoft.com/office/drawing/2014/main" id="{17F16E9A-127A-8041-8654-0B939F868EB1}"/>
                </a:ext>
              </a:extLst>
            </p:cNvPr>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3" name="Freeform 46">
              <a:extLst>
                <a:ext uri="{FF2B5EF4-FFF2-40B4-BE49-F238E27FC236}">
                  <a16:creationId xmlns:a16="http://schemas.microsoft.com/office/drawing/2014/main" id="{97D93F64-D5BE-324B-A09D-2BEB8CE4A6AF}"/>
                </a:ext>
              </a:extLst>
            </p:cNvPr>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4" name="Freeform 47">
              <a:extLst>
                <a:ext uri="{FF2B5EF4-FFF2-40B4-BE49-F238E27FC236}">
                  <a16:creationId xmlns:a16="http://schemas.microsoft.com/office/drawing/2014/main" id="{42BEC1F7-2541-7044-B4AE-00AFD7DB4C5F}"/>
                </a:ext>
              </a:extLst>
            </p:cNvPr>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5" name="Freeform 48">
              <a:extLst>
                <a:ext uri="{FF2B5EF4-FFF2-40B4-BE49-F238E27FC236}">
                  <a16:creationId xmlns:a16="http://schemas.microsoft.com/office/drawing/2014/main" id="{DBCAAD3B-087A-2046-9AEF-42E18EBD16A8}"/>
                </a:ext>
              </a:extLst>
            </p:cNvPr>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6" name="Freeform 49">
              <a:extLst>
                <a:ext uri="{FF2B5EF4-FFF2-40B4-BE49-F238E27FC236}">
                  <a16:creationId xmlns:a16="http://schemas.microsoft.com/office/drawing/2014/main" id="{C9BB63C0-75DB-FD42-A4AA-79089F6C39A4}"/>
                </a:ext>
              </a:extLst>
            </p:cNvPr>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7" name="Freeform 50">
              <a:extLst>
                <a:ext uri="{FF2B5EF4-FFF2-40B4-BE49-F238E27FC236}">
                  <a16:creationId xmlns:a16="http://schemas.microsoft.com/office/drawing/2014/main" id="{8A9460C5-CBD5-F44F-9BD4-39FD095EF1A8}"/>
                </a:ext>
              </a:extLst>
            </p:cNvPr>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8" name="Freeform 51">
              <a:extLst>
                <a:ext uri="{FF2B5EF4-FFF2-40B4-BE49-F238E27FC236}">
                  <a16:creationId xmlns:a16="http://schemas.microsoft.com/office/drawing/2014/main" id="{CBA7F1A0-3B81-E64E-AF7C-AD7317325A30}"/>
                </a:ext>
              </a:extLst>
            </p:cNvPr>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9" name="Freeform 52">
              <a:extLst>
                <a:ext uri="{FF2B5EF4-FFF2-40B4-BE49-F238E27FC236}">
                  <a16:creationId xmlns:a16="http://schemas.microsoft.com/office/drawing/2014/main" id="{C586B272-606A-2F4F-B469-F57AFA7B9532}"/>
                </a:ext>
              </a:extLst>
            </p:cNvPr>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0" name="Freeform 53">
              <a:extLst>
                <a:ext uri="{FF2B5EF4-FFF2-40B4-BE49-F238E27FC236}">
                  <a16:creationId xmlns:a16="http://schemas.microsoft.com/office/drawing/2014/main" id="{9D498E09-CB72-AC4E-91A9-D96C05973916}"/>
                </a:ext>
              </a:extLst>
            </p:cNvPr>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1" name="Freeform 54">
              <a:extLst>
                <a:ext uri="{FF2B5EF4-FFF2-40B4-BE49-F238E27FC236}">
                  <a16:creationId xmlns:a16="http://schemas.microsoft.com/office/drawing/2014/main" id="{F3261CB6-4F65-4743-840B-182D79C84E9C}"/>
                </a:ext>
              </a:extLst>
            </p:cNvPr>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2" name="Freeform 55">
              <a:extLst>
                <a:ext uri="{FF2B5EF4-FFF2-40B4-BE49-F238E27FC236}">
                  <a16:creationId xmlns:a16="http://schemas.microsoft.com/office/drawing/2014/main" id="{C7A0F486-EE04-7045-B514-2B3C20C0972D}"/>
                </a:ext>
              </a:extLst>
            </p:cNvPr>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3" name="Freeform 56">
              <a:extLst>
                <a:ext uri="{FF2B5EF4-FFF2-40B4-BE49-F238E27FC236}">
                  <a16:creationId xmlns:a16="http://schemas.microsoft.com/office/drawing/2014/main" id="{626855E3-9C45-AA40-B73A-F840B135F17C}"/>
                </a:ext>
              </a:extLst>
            </p:cNvPr>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4" name="Freeform 57">
              <a:extLst>
                <a:ext uri="{FF2B5EF4-FFF2-40B4-BE49-F238E27FC236}">
                  <a16:creationId xmlns:a16="http://schemas.microsoft.com/office/drawing/2014/main" id="{D2B5B214-0A8E-BE41-AE64-13EA7A16EC02}"/>
                </a:ext>
              </a:extLst>
            </p:cNvPr>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5" name="Freeform 58">
              <a:extLst>
                <a:ext uri="{FF2B5EF4-FFF2-40B4-BE49-F238E27FC236}">
                  <a16:creationId xmlns:a16="http://schemas.microsoft.com/office/drawing/2014/main" id="{7CA20B1A-0368-F94B-A00C-975C20E2E2F1}"/>
                </a:ext>
              </a:extLst>
            </p:cNvPr>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pic>
        <p:nvPicPr>
          <p:cNvPr id="176" name="Picture 175" descr="Shape&#10;&#10;Description automatically generated with medium confidence">
            <a:extLst>
              <a:ext uri="{FF2B5EF4-FFF2-40B4-BE49-F238E27FC236}">
                <a16:creationId xmlns:a16="http://schemas.microsoft.com/office/drawing/2014/main" id="{6198B230-FB91-8C46-A47A-B320C19B6558}"/>
              </a:ext>
            </a:extLst>
          </p:cNvPr>
          <p:cNvPicPr>
            <a:picLocks noChangeAspect="1"/>
          </p:cNvPicPr>
          <p:nvPr userDrawn="1"/>
        </p:nvPicPr>
        <p:blipFill>
          <a:blip r:embed="rId2"/>
          <a:stretch>
            <a:fillRect/>
          </a:stretch>
        </p:blipFill>
        <p:spPr>
          <a:xfrm>
            <a:off x="7649737" y="4774826"/>
            <a:ext cx="1419456" cy="266285"/>
          </a:xfrm>
          <a:prstGeom prst="rect">
            <a:avLst/>
          </a:prstGeom>
        </p:spPr>
      </p:pic>
    </p:spTree>
    <p:extLst>
      <p:ext uri="{BB962C8B-B14F-4D97-AF65-F5344CB8AC3E}">
        <p14:creationId xmlns:p14="http://schemas.microsoft.com/office/powerpoint/2010/main" val="1076287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5_Title Slide">
    <p:bg>
      <p:bgPr>
        <a:solidFill>
          <a:srgbClr val="052933"/>
        </a:solidFill>
        <a:effectLst/>
      </p:bgPr>
    </p:bg>
    <p:spTree>
      <p:nvGrpSpPr>
        <p:cNvPr id="1" name=""/>
        <p:cNvGrpSpPr/>
        <p:nvPr/>
      </p:nvGrpSpPr>
      <p:grpSpPr>
        <a:xfrm>
          <a:off x="0" y="0"/>
          <a:ext cx="0" cy="0"/>
          <a:chOff x="0" y="0"/>
          <a:chExt cx="0" cy="0"/>
        </a:xfrm>
      </p:grpSpPr>
      <p:grpSp>
        <p:nvGrpSpPr>
          <p:cNvPr id="66" name="Group 65"/>
          <p:cNvGrpSpPr/>
          <p:nvPr/>
        </p:nvGrpSpPr>
        <p:grpSpPr>
          <a:xfrm>
            <a:off x="1" y="7"/>
            <a:ext cx="2305051" cy="5143501"/>
            <a:chOff x="0" y="0"/>
            <a:chExt cx="2305051" cy="6858001"/>
          </a:xfrm>
          <a:gradFill flip="none" rotWithShape="1">
            <a:gsLst>
              <a:gs pos="17000">
                <a:srgbClr val="F91317"/>
              </a:gs>
              <a:gs pos="81000">
                <a:srgbClr val="B2BAC5"/>
              </a:gs>
            </a:gsLst>
            <a:lin ang="5400000" scaled="0"/>
            <a:tileRect/>
          </a:gradFill>
        </p:grpSpPr>
        <p:sp>
          <p:nvSpPr>
            <p:cNvPr id="67"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68"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9"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0"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71"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2"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3"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4"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5"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6"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7"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8"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9"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0"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1"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2"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3"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4"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5"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6"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7"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8"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9"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0"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1"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2"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3"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4"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5"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96"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7"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8"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9"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0"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1"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2"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3"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4"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5"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6"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7"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08"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9"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0"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1"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2"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3"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4"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5"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6"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7"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8"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9"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0"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900244" y="841772"/>
            <a:ext cx="6593681" cy="1790700"/>
          </a:xfrm>
        </p:spPr>
        <p:txBody>
          <a:bodyPr anchor="b">
            <a:normAutofit/>
          </a:bodyPr>
          <a:lstStyle>
            <a:lvl1pPr algn="l">
              <a:defRPr sz="36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900244" y="2701528"/>
            <a:ext cx="6593681" cy="1241822"/>
          </a:xfrm>
        </p:spPr>
        <p:txBody>
          <a:bodyPr>
            <a:normAutofit/>
          </a:bodyPr>
          <a:lstStyle>
            <a:lvl1pPr marL="0" indent="0" algn="l">
              <a:buNone/>
              <a:defRPr sz="1500" cap="all" baseline="0">
                <a:solidFill>
                  <a:schemeClr val="bg1"/>
                </a:solidFill>
              </a:defRPr>
            </a:lvl1pPr>
            <a:lvl2pPr marL="342882" indent="0" algn="ctr">
              <a:buNone/>
              <a:defRPr sz="1500"/>
            </a:lvl2pPr>
            <a:lvl3pPr marL="685766" indent="0" algn="ctr">
              <a:buNone/>
              <a:defRPr sz="1351"/>
            </a:lvl3pPr>
            <a:lvl4pPr marL="1028649" indent="0" algn="ctr">
              <a:buNone/>
              <a:defRPr sz="1200"/>
            </a:lvl4pPr>
            <a:lvl5pPr marL="1371532" indent="0" algn="ctr">
              <a:buNone/>
              <a:defRPr sz="1200"/>
            </a:lvl5pPr>
            <a:lvl6pPr marL="1714414" indent="0" algn="ctr">
              <a:buNone/>
              <a:defRPr sz="1200"/>
            </a:lvl6pPr>
            <a:lvl7pPr marL="2057298" indent="0" algn="ctr">
              <a:buNone/>
              <a:defRPr sz="1200"/>
            </a:lvl7pPr>
            <a:lvl8pPr marL="2400180" indent="0" algn="ctr">
              <a:buNone/>
              <a:defRPr sz="1200"/>
            </a:lvl8pPr>
            <a:lvl9pPr marL="2743062" indent="0" algn="ctr">
              <a:buNone/>
              <a:defRPr sz="1200"/>
            </a:lvl9pPr>
          </a:lstStyle>
          <a:p>
            <a:r>
              <a:rPr lang="en-US"/>
              <a:t>Click to edit Master subtitle style</a:t>
            </a:r>
            <a:endParaRPr lang="en-US" dirty="0"/>
          </a:p>
        </p:txBody>
      </p:sp>
      <p:grpSp>
        <p:nvGrpSpPr>
          <p:cNvPr id="10" name="Group 9">
            <a:extLst>
              <a:ext uri="{FF2B5EF4-FFF2-40B4-BE49-F238E27FC236}">
                <a16:creationId xmlns:a16="http://schemas.microsoft.com/office/drawing/2014/main" id="{51E38820-B7F3-E641-8BEF-9E1483CE208A}"/>
              </a:ext>
            </a:extLst>
          </p:cNvPr>
          <p:cNvGrpSpPr>
            <a:grpSpLocks noChangeAspect="1"/>
          </p:cNvGrpSpPr>
          <p:nvPr userDrawn="1"/>
        </p:nvGrpSpPr>
        <p:grpSpPr>
          <a:xfrm>
            <a:off x="2232779" y="3385"/>
            <a:ext cx="6905280" cy="4669818"/>
            <a:chOff x="2232698" y="101"/>
            <a:chExt cx="6905280" cy="6226424"/>
          </a:xfrm>
        </p:grpSpPr>
        <p:sp>
          <p:nvSpPr>
            <p:cNvPr id="6" name="Oval 5">
              <a:extLst>
                <a:ext uri="{FF2B5EF4-FFF2-40B4-BE49-F238E27FC236}">
                  <a16:creationId xmlns:a16="http://schemas.microsoft.com/office/drawing/2014/main" id="{D86092B1-72A2-9E44-8498-FDC713077248}"/>
                </a:ext>
              </a:extLst>
            </p:cNvPr>
            <p:cNvSpPr>
              <a:spLocks noChangeAspect="1"/>
            </p:cNvSpPr>
            <p:nvPr userDrawn="1"/>
          </p:nvSpPr>
          <p:spPr>
            <a:xfrm>
              <a:off x="7215345" y="101"/>
              <a:ext cx="1920240" cy="1920240"/>
            </a:xfrm>
            <a:prstGeom prst="ellipse">
              <a:avLst/>
            </a:prstGeom>
            <a:solidFill>
              <a:srgbClr val="24D3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8" name="L-Shape 7">
              <a:extLst>
                <a:ext uri="{FF2B5EF4-FFF2-40B4-BE49-F238E27FC236}">
                  <a16:creationId xmlns:a16="http://schemas.microsoft.com/office/drawing/2014/main" id="{75C68592-2263-F640-B8DC-87492337F19E}"/>
                </a:ext>
              </a:extLst>
            </p:cNvPr>
            <p:cNvSpPr/>
            <p:nvPr userDrawn="1"/>
          </p:nvSpPr>
          <p:spPr>
            <a:xfrm rot="10800000">
              <a:off x="8577352" y="101"/>
              <a:ext cx="560626" cy="6226424"/>
            </a:xfrm>
            <a:prstGeom prst="corner">
              <a:avLst/>
            </a:prstGeom>
            <a:gradFill>
              <a:gsLst>
                <a:gs pos="74000">
                  <a:srgbClr val="B2BAC5"/>
                </a:gs>
                <a:gs pos="19000">
                  <a:srgbClr val="05293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65" name="L-Shape 64">
              <a:extLst>
                <a:ext uri="{FF2B5EF4-FFF2-40B4-BE49-F238E27FC236}">
                  <a16:creationId xmlns:a16="http://schemas.microsoft.com/office/drawing/2014/main" id="{0953F501-71BB-A940-9C0C-932782A8863D}"/>
                </a:ext>
              </a:extLst>
            </p:cNvPr>
            <p:cNvSpPr/>
            <p:nvPr userDrawn="1"/>
          </p:nvSpPr>
          <p:spPr>
            <a:xfrm rot="5400000" flipV="1">
              <a:off x="5414541" y="-3181742"/>
              <a:ext cx="533690" cy="6897376"/>
            </a:xfrm>
            <a:prstGeom prst="corner">
              <a:avLst>
                <a:gd name="adj1" fmla="val 50000"/>
                <a:gd name="adj2" fmla="val 53247"/>
              </a:avLst>
            </a:prstGeom>
            <a:gradFill flip="none" rotWithShape="1">
              <a:gsLst>
                <a:gs pos="73000">
                  <a:srgbClr val="052933"/>
                </a:gs>
                <a:gs pos="21000">
                  <a:srgbClr val="B2BAC5"/>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pic>
        <p:nvPicPr>
          <p:cNvPr id="121" name="Picture 120">
            <a:extLst>
              <a:ext uri="{FF2B5EF4-FFF2-40B4-BE49-F238E27FC236}">
                <a16:creationId xmlns:a16="http://schemas.microsoft.com/office/drawing/2014/main" id="{ED9E83B9-BA46-4447-8E6E-64294BDA27A4}"/>
              </a:ext>
            </a:extLst>
          </p:cNvPr>
          <p:cNvPicPr>
            <a:picLocks noChangeAspect="1"/>
          </p:cNvPicPr>
          <p:nvPr userDrawn="1"/>
        </p:nvPicPr>
        <p:blipFill>
          <a:blip r:embed="rId2"/>
          <a:stretch>
            <a:fillRect/>
          </a:stretch>
        </p:blipFill>
        <p:spPr>
          <a:xfrm>
            <a:off x="7419492" y="4625585"/>
            <a:ext cx="1443691" cy="395288"/>
          </a:xfrm>
          <a:prstGeom prst="rect">
            <a:avLst/>
          </a:prstGeom>
        </p:spPr>
      </p:pic>
    </p:spTree>
    <p:extLst>
      <p:ext uri="{BB962C8B-B14F-4D97-AF65-F5344CB8AC3E}">
        <p14:creationId xmlns:p14="http://schemas.microsoft.com/office/powerpoint/2010/main" val="1038984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2_Content with Capti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57B3749-E36D-A441-BBA8-AAE06CF78363}"/>
              </a:ext>
            </a:extLst>
          </p:cNvPr>
          <p:cNvSpPr/>
          <p:nvPr userDrawn="1"/>
        </p:nvSpPr>
        <p:spPr>
          <a:xfrm>
            <a:off x="3977640" y="0"/>
            <a:ext cx="5166360" cy="5143500"/>
          </a:xfrm>
          <a:prstGeom prst="rect">
            <a:avLst/>
          </a:prstGeom>
          <a:solidFill>
            <a:srgbClr val="B2BAC5"/>
          </a:solidFill>
          <a:ln>
            <a:solidFill>
              <a:srgbClr val="B2BA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8" name="Rectangle 7" title="Background Shape"/>
          <p:cNvSpPr/>
          <p:nvPr/>
        </p:nvSpPr>
        <p:spPr>
          <a:xfrm>
            <a:off x="0" y="282"/>
            <a:ext cx="3977640" cy="5143218"/>
          </a:xfrm>
          <a:prstGeom prst="rect">
            <a:avLst/>
          </a:prstGeom>
          <a:solidFill>
            <a:srgbClr val="23D2C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9" y="514356"/>
            <a:ext cx="2891791" cy="1618413"/>
          </a:xfrm>
        </p:spPr>
        <p:txBody>
          <a:bodyPr anchor="t">
            <a:noAutofit/>
          </a:bodyPr>
          <a:lstStyle>
            <a:lvl1pPr>
              <a:lnSpc>
                <a:spcPct val="84000"/>
              </a:lnSpc>
              <a:defRPr sz="33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92015" y="514351"/>
            <a:ext cx="3909060" cy="3881438"/>
          </a:xfrm>
        </p:spPr>
        <p:txBody>
          <a:bodyPr>
            <a:normAutofit/>
          </a:bodyPr>
          <a:lstStyle>
            <a:lvl1pPr>
              <a:buClr>
                <a:srgbClr val="F91317"/>
              </a:buClr>
              <a:defRPr sz="1800"/>
            </a:lvl1pPr>
            <a:lvl2pPr>
              <a:buClr>
                <a:srgbClr val="F91317"/>
              </a:buClr>
              <a:defRPr sz="1800"/>
            </a:lvl2pPr>
            <a:lvl3pPr>
              <a:buClr>
                <a:srgbClr val="F91317"/>
              </a:buClr>
              <a:defRPr sz="1800"/>
            </a:lvl3pPr>
            <a:lvl4pPr>
              <a:buClr>
                <a:srgbClr val="F91317"/>
              </a:buClr>
              <a:defRPr sz="1800"/>
            </a:lvl4pPr>
            <a:lvl5pPr>
              <a:buClr>
                <a:srgbClr val="F91317"/>
              </a:buClr>
              <a:defRPr sz="18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42929" y="2142258"/>
            <a:ext cx="2891791" cy="2258292"/>
          </a:xfrm>
        </p:spPr>
        <p:txBody>
          <a:bodyPr>
            <a:normAutofit/>
          </a:bodyPr>
          <a:lstStyle>
            <a:lvl1pPr marL="0" indent="0">
              <a:lnSpc>
                <a:spcPct val="113000"/>
              </a:lnSpc>
              <a:spcBef>
                <a:spcPts val="0"/>
              </a:spcBef>
              <a:spcAft>
                <a:spcPts val="1125"/>
              </a:spcAft>
              <a:buNone/>
              <a:defRPr sz="1800"/>
            </a:lvl1pPr>
            <a:lvl2pPr marL="257162" indent="0">
              <a:buNone/>
              <a:defRPr sz="788"/>
            </a:lvl2pPr>
            <a:lvl3pPr marL="514326" indent="0">
              <a:buNone/>
              <a:defRPr sz="675"/>
            </a:lvl3pPr>
            <a:lvl4pPr marL="771487" indent="0">
              <a:buNone/>
              <a:defRPr sz="563"/>
            </a:lvl4pPr>
            <a:lvl5pPr marL="1028649" indent="0">
              <a:buNone/>
              <a:defRPr sz="563"/>
            </a:lvl5pPr>
            <a:lvl6pPr marL="1285811" indent="0">
              <a:buNone/>
              <a:defRPr sz="563"/>
            </a:lvl6pPr>
            <a:lvl7pPr marL="1542973" indent="0">
              <a:buNone/>
              <a:defRPr sz="563"/>
            </a:lvl7pPr>
            <a:lvl8pPr marL="1800135" indent="0">
              <a:buNone/>
              <a:defRPr sz="563"/>
            </a:lvl8pPr>
            <a:lvl9pPr marL="2057298" indent="0">
              <a:buNone/>
              <a:defRPr sz="563"/>
            </a:lvl9pPr>
          </a:lstStyle>
          <a:p>
            <a:pPr lvl="0"/>
            <a:r>
              <a:rPr lang="en-US"/>
              <a:t>Click to edit Master text styles</a:t>
            </a:r>
          </a:p>
        </p:txBody>
      </p:sp>
      <p:sp>
        <p:nvSpPr>
          <p:cNvPr id="9" name="Rectangle 8"/>
          <p:cNvSpPr/>
          <p:nvPr/>
        </p:nvSpPr>
        <p:spPr>
          <a:xfrm>
            <a:off x="3977641" y="282"/>
            <a:ext cx="171451"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1" y="282"/>
            <a:ext cx="171451" cy="5143500"/>
          </a:xfrm>
          <a:prstGeom prst="rect">
            <a:avLst/>
          </a:prstGeom>
          <a:solidFill>
            <a:srgbClr val="042933"/>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descr="Shape&#10;&#10;Description automatically generated with medium confidence">
            <a:extLst>
              <a:ext uri="{FF2B5EF4-FFF2-40B4-BE49-F238E27FC236}">
                <a16:creationId xmlns:a16="http://schemas.microsoft.com/office/drawing/2014/main" id="{A2CE0AAC-3E74-9140-9448-FAFA5B4B9ADB}"/>
              </a:ext>
            </a:extLst>
          </p:cNvPr>
          <p:cNvPicPr>
            <a:picLocks noChangeAspect="1"/>
          </p:cNvPicPr>
          <p:nvPr userDrawn="1"/>
        </p:nvPicPr>
        <p:blipFill>
          <a:blip r:embed="rId2"/>
          <a:stretch>
            <a:fillRect/>
          </a:stretch>
        </p:blipFill>
        <p:spPr>
          <a:xfrm>
            <a:off x="542929" y="4817327"/>
            <a:ext cx="1351416" cy="253521"/>
          </a:xfrm>
          <a:prstGeom prst="rect">
            <a:avLst/>
          </a:prstGeom>
        </p:spPr>
      </p:pic>
    </p:spTree>
    <p:extLst>
      <p:ext uri="{BB962C8B-B14F-4D97-AF65-F5344CB8AC3E}">
        <p14:creationId xmlns:p14="http://schemas.microsoft.com/office/powerpoint/2010/main" val="7436847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2B4D4-0265-A242-973F-144E315FDCFC}"/>
              </a:ext>
            </a:extLst>
          </p:cNvPr>
          <p:cNvSpPr>
            <a:spLocks noGrp="1"/>
          </p:cNvSpPr>
          <p:nvPr>
            <p:ph type="title"/>
          </p:nvPr>
        </p:nvSpPr>
        <p:spPr>
          <a:xfrm>
            <a:off x="628651" y="3671153"/>
            <a:ext cx="7886700" cy="581337"/>
          </a:xfrm>
        </p:spPr>
        <p:txBody>
          <a:bodyPr>
            <a:normAutofit/>
          </a:bodyPr>
          <a:lstStyle>
            <a:lvl1pPr algn="ctr">
              <a:defRPr sz="2700" b="1"/>
            </a:lvl1pPr>
          </a:lstStyle>
          <a:p>
            <a:r>
              <a:rPr lang="en-US"/>
              <a:t>Click to edit Master title style</a:t>
            </a:r>
            <a:endParaRPr lang="en-US" dirty="0"/>
          </a:p>
        </p:txBody>
      </p:sp>
      <p:pic>
        <p:nvPicPr>
          <p:cNvPr id="4" name="Picture 3">
            <a:extLst>
              <a:ext uri="{FF2B5EF4-FFF2-40B4-BE49-F238E27FC236}">
                <a16:creationId xmlns:a16="http://schemas.microsoft.com/office/drawing/2014/main" id="{44029570-A0EA-9241-B373-D520887571B9}"/>
              </a:ext>
            </a:extLst>
          </p:cNvPr>
          <p:cNvPicPr>
            <a:picLocks noChangeAspect="1"/>
          </p:cNvPicPr>
          <p:nvPr userDrawn="1"/>
        </p:nvPicPr>
        <p:blipFill>
          <a:blip r:embed="rId2"/>
          <a:stretch>
            <a:fillRect/>
          </a:stretch>
        </p:blipFill>
        <p:spPr>
          <a:xfrm>
            <a:off x="3592433" y="1580527"/>
            <a:ext cx="1959143" cy="1758989"/>
          </a:xfrm>
          <a:prstGeom prst="rect">
            <a:avLst/>
          </a:prstGeom>
        </p:spPr>
      </p:pic>
      <p:grpSp>
        <p:nvGrpSpPr>
          <p:cNvPr id="8" name="Group 7">
            <a:extLst>
              <a:ext uri="{FF2B5EF4-FFF2-40B4-BE49-F238E27FC236}">
                <a16:creationId xmlns:a16="http://schemas.microsoft.com/office/drawing/2014/main" id="{F9C9F86F-2053-7B47-A45D-34EDD86B3365}"/>
              </a:ext>
            </a:extLst>
          </p:cNvPr>
          <p:cNvGrpSpPr/>
          <p:nvPr userDrawn="1"/>
        </p:nvGrpSpPr>
        <p:grpSpPr>
          <a:xfrm>
            <a:off x="363341" y="273111"/>
            <a:ext cx="8417327" cy="3380252"/>
            <a:chOff x="363337" y="364146"/>
            <a:chExt cx="8417326" cy="4507003"/>
          </a:xfrm>
          <a:solidFill>
            <a:srgbClr val="052933"/>
          </a:solidFill>
        </p:grpSpPr>
        <p:sp>
          <p:nvSpPr>
            <p:cNvPr id="6" name="Right Triangle 5">
              <a:extLst>
                <a:ext uri="{FF2B5EF4-FFF2-40B4-BE49-F238E27FC236}">
                  <a16:creationId xmlns:a16="http://schemas.microsoft.com/office/drawing/2014/main" id="{B8A138A7-64C3-9745-BA4E-2627BFEFC28D}"/>
                </a:ext>
              </a:extLst>
            </p:cNvPr>
            <p:cNvSpPr/>
            <p:nvPr userDrawn="1"/>
          </p:nvSpPr>
          <p:spPr>
            <a:xfrm rot="5400000">
              <a:off x="370603" y="356881"/>
              <a:ext cx="4492472" cy="4507003"/>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7" name="Right Triangle 6">
              <a:extLst>
                <a:ext uri="{FF2B5EF4-FFF2-40B4-BE49-F238E27FC236}">
                  <a16:creationId xmlns:a16="http://schemas.microsoft.com/office/drawing/2014/main" id="{28B18BCE-71A0-6B4D-9577-0F21CC3563D7}"/>
                </a:ext>
              </a:extLst>
            </p:cNvPr>
            <p:cNvSpPr/>
            <p:nvPr userDrawn="1"/>
          </p:nvSpPr>
          <p:spPr>
            <a:xfrm rot="10800000">
              <a:off x="4288191" y="364146"/>
              <a:ext cx="4492472" cy="4507003"/>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sp>
        <p:nvSpPr>
          <p:cNvPr id="9" name="TextBox 8">
            <a:extLst>
              <a:ext uri="{FF2B5EF4-FFF2-40B4-BE49-F238E27FC236}">
                <a16:creationId xmlns:a16="http://schemas.microsoft.com/office/drawing/2014/main" id="{4758304C-BF20-094E-9D18-57F774E6DF29}"/>
              </a:ext>
            </a:extLst>
          </p:cNvPr>
          <p:cNvSpPr txBox="1"/>
          <p:nvPr userDrawn="1"/>
        </p:nvSpPr>
        <p:spPr>
          <a:xfrm rot="18903181">
            <a:off x="650737" y="1187041"/>
            <a:ext cx="3687555" cy="300210"/>
          </a:xfrm>
          <a:prstGeom prst="rect">
            <a:avLst/>
          </a:prstGeom>
          <a:noFill/>
        </p:spPr>
        <p:txBody>
          <a:bodyPr wrap="square" rtlCol="0">
            <a:spAutoFit/>
          </a:bodyPr>
          <a:lstStyle/>
          <a:p>
            <a:pPr algn="ctr"/>
            <a:r>
              <a:rPr lang="en-US" sz="1351" dirty="0">
                <a:solidFill>
                  <a:schemeClr val="bg1"/>
                </a:solidFill>
              </a:rPr>
              <a:t>Click to edit master text</a:t>
            </a:r>
          </a:p>
        </p:txBody>
      </p:sp>
      <p:sp>
        <p:nvSpPr>
          <p:cNvPr id="10" name="TextBox 9">
            <a:extLst>
              <a:ext uri="{FF2B5EF4-FFF2-40B4-BE49-F238E27FC236}">
                <a16:creationId xmlns:a16="http://schemas.microsoft.com/office/drawing/2014/main" id="{74C48506-330C-DF47-A3ED-A1FB0F75B53B}"/>
              </a:ext>
            </a:extLst>
          </p:cNvPr>
          <p:cNvSpPr txBox="1"/>
          <p:nvPr userDrawn="1"/>
        </p:nvSpPr>
        <p:spPr>
          <a:xfrm rot="2726377">
            <a:off x="5442670" y="1278939"/>
            <a:ext cx="2765666" cy="300210"/>
          </a:xfrm>
          <a:prstGeom prst="rect">
            <a:avLst/>
          </a:prstGeom>
          <a:noFill/>
        </p:spPr>
        <p:txBody>
          <a:bodyPr wrap="square" rtlCol="0">
            <a:spAutoFit/>
          </a:bodyPr>
          <a:lstStyle/>
          <a:p>
            <a:pPr algn="ctr"/>
            <a:r>
              <a:rPr lang="en-US" sz="1351" dirty="0">
                <a:solidFill>
                  <a:schemeClr val="bg1"/>
                </a:solidFill>
              </a:rPr>
              <a:t>Click to edit master text</a:t>
            </a:r>
          </a:p>
        </p:txBody>
      </p:sp>
      <p:sp>
        <p:nvSpPr>
          <p:cNvPr id="11" name="Rectangle 10">
            <a:extLst>
              <a:ext uri="{FF2B5EF4-FFF2-40B4-BE49-F238E27FC236}">
                <a16:creationId xmlns:a16="http://schemas.microsoft.com/office/drawing/2014/main" id="{BC3AC6A1-90C1-EB41-BE94-E642ED42D327}"/>
              </a:ext>
            </a:extLst>
          </p:cNvPr>
          <p:cNvSpPr/>
          <p:nvPr userDrawn="1"/>
        </p:nvSpPr>
        <p:spPr>
          <a:xfrm>
            <a:off x="0" y="4400936"/>
            <a:ext cx="9144000" cy="742571"/>
          </a:xfrm>
          <a:prstGeom prst="rect">
            <a:avLst/>
          </a:prstGeom>
          <a:solidFill>
            <a:srgbClr val="B2BA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4" name="Picture 13">
            <a:extLst>
              <a:ext uri="{FF2B5EF4-FFF2-40B4-BE49-F238E27FC236}">
                <a16:creationId xmlns:a16="http://schemas.microsoft.com/office/drawing/2014/main" id="{00D45A81-3680-DF4D-9509-32D6B460509C}"/>
              </a:ext>
            </a:extLst>
          </p:cNvPr>
          <p:cNvPicPr>
            <a:picLocks noChangeAspect="1"/>
          </p:cNvPicPr>
          <p:nvPr userDrawn="1"/>
        </p:nvPicPr>
        <p:blipFill>
          <a:blip r:embed="rId3"/>
          <a:stretch>
            <a:fillRect/>
          </a:stretch>
        </p:blipFill>
        <p:spPr>
          <a:xfrm>
            <a:off x="354506" y="4629030"/>
            <a:ext cx="1458025" cy="400545"/>
          </a:xfrm>
          <a:prstGeom prst="rect">
            <a:avLst/>
          </a:prstGeom>
        </p:spPr>
      </p:pic>
    </p:spTree>
    <p:extLst>
      <p:ext uri="{BB962C8B-B14F-4D97-AF65-F5344CB8AC3E}">
        <p14:creationId xmlns:p14="http://schemas.microsoft.com/office/powerpoint/2010/main" val="30674342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rgbClr val="05293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2B4D4-0265-A242-973F-144E315FDCFC}"/>
              </a:ext>
            </a:extLst>
          </p:cNvPr>
          <p:cNvSpPr>
            <a:spLocks noGrp="1"/>
          </p:cNvSpPr>
          <p:nvPr>
            <p:ph type="title"/>
          </p:nvPr>
        </p:nvSpPr>
        <p:spPr>
          <a:xfrm>
            <a:off x="628651" y="3745450"/>
            <a:ext cx="7886700" cy="536552"/>
          </a:xfrm>
        </p:spPr>
        <p:txBody>
          <a:bodyPr>
            <a:normAutofit/>
          </a:bodyPr>
          <a:lstStyle>
            <a:lvl1pPr algn="ctr">
              <a:defRPr sz="2700" b="1">
                <a:solidFill>
                  <a:schemeClr val="bg1"/>
                </a:solidFill>
              </a:defRPr>
            </a:lvl1pPr>
          </a:lstStyle>
          <a:p>
            <a:r>
              <a:rPr lang="en-US"/>
              <a:t>Click to edit Master title style</a:t>
            </a:r>
            <a:endParaRPr lang="en-US" dirty="0"/>
          </a:p>
        </p:txBody>
      </p:sp>
      <p:pic>
        <p:nvPicPr>
          <p:cNvPr id="4" name="Picture 3">
            <a:extLst>
              <a:ext uri="{FF2B5EF4-FFF2-40B4-BE49-F238E27FC236}">
                <a16:creationId xmlns:a16="http://schemas.microsoft.com/office/drawing/2014/main" id="{44029570-A0EA-9241-B373-D520887571B9}"/>
              </a:ext>
            </a:extLst>
          </p:cNvPr>
          <p:cNvPicPr>
            <a:picLocks noChangeAspect="1"/>
          </p:cNvPicPr>
          <p:nvPr userDrawn="1"/>
        </p:nvPicPr>
        <p:blipFill>
          <a:blip r:embed="rId2"/>
          <a:stretch>
            <a:fillRect/>
          </a:stretch>
        </p:blipFill>
        <p:spPr>
          <a:xfrm>
            <a:off x="3592433" y="1580527"/>
            <a:ext cx="1959143" cy="1758989"/>
          </a:xfrm>
          <a:prstGeom prst="rect">
            <a:avLst/>
          </a:prstGeom>
          <a:solidFill>
            <a:srgbClr val="052933"/>
          </a:solidFill>
        </p:spPr>
      </p:pic>
      <p:grpSp>
        <p:nvGrpSpPr>
          <p:cNvPr id="8" name="Group 7">
            <a:extLst>
              <a:ext uri="{FF2B5EF4-FFF2-40B4-BE49-F238E27FC236}">
                <a16:creationId xmlns:a16="http://schemas.microsoft.com/office/drawing/2014/main" id="{F9C9F86F-2053-7B47-A45D-34EDD86B3365}"/>
              </a:ext>
            </a:extLst>
          </p:cNvPr>
          <p:cNvGrpSpPr/>
          <p:nvPr userDrawn="1"/>
        </p:nvGrpSpPr>
        <p:grpSpPr>
          <a:xfrm>
            <a:off x="363341" y="273111"/>
            <a:ext cx="8417327" cy="3380252"/>
            <a:chOff x="363337" y="364146"/>
            <a:chExt cx="8417326" cy="4507003"/>
          </a:xfrm>
          <a:solidFill>
            <a:srgbClr val="24D4C9"/>
          </a:solidFill>
        </p:grpSpPr>
        <p:sp>
          <p:nvSpPr>
            <p:cNvPr id="6" name="Right Triangle 5">
              <a:extLst>
                <a:ext uri="{FF2B5EF4-FFF2-40B4-BE49-F238E27FC236}">
                  <a16:creationId xmlns:a16="http://schemas.microsoft.com/office/drawing/2014/main" id="{B8A138A7-64C3-9745-BA4E-2627BFEFC28D}"/>
                </a:ext>
              </a:extLst>
            </p:cNvPr>
            <p:cNvSpPr/>
            <p:nvPr userDrawn="1"/>
          </p:nvSpPr>
          <p:spPr>
            <a:xfrm rot="5400000">
              <a:off x="370603" y="356881"/>
              <a:ext cx="4492472" cy="4507003"/>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7" name="Right Triangle 6">
              <a:extLst>
                <a:ext uri="{FF2B5EF4-FFF2-40B4-BE49-F238E27FC236}">
                  <a16:creationId xmlns:a16="http://schemas.microsoft.com/office/drawing/2014/main" id="{28B18BCE-71A0-6B4D-9577-0F21CC3563D7}"/>
                </a:ext>
              </a:extLst>
            </p:cNvPr>
            <p:cNvSpPr/>
            <p:nvPr userDrawn="1"/>
          </p:nvSpPr>
          <p:spPr>
            <a:xfrm rot="10800000">
              <a:off x="4288191" y="364146"/>
              <a:ext cx="4492472" cy="4507003"/>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sp>
        <p:nvSpPr>
          <p:cNvPr id="9" name="TextBox 8">
            <a:extLst>
              <a:ext uri="{FF2B5EF4-FFF2-40B4-BE49-F238E27FC236}">
                <a16:creationId xmlns:a16="http://schemas.microsoft.com/office/drawing/2014/main" id="{4758304C-BF20-094E-9D18-57F774E6DF29}"/>
              </a:ext>
            </a:extLst>
          </p:cNvPr>
          <p:cNvSpPr txBox="1"/>
          <p:nvPr userDrawn="1"/>
        </p:nvSpPr>
        <p:spPr>
          <a:xfrm rot="18903181">
            <a:off x="650737" y="1187041"/>
            <a:ext cx="3687555" cy="300210"/>
          </a:xfrm>
          <a:prstGeom prst="rect">
            <a:avLst/>
          </a:prstGeom>
          <a:noFill/>
        </p:spPr>
        <p:txBody>
          <a:bodyPr wrap="square" rtlCol="0">
            <a:spAutoFit/>
          </a:bodyPr>
          <a:lstStyle/>
          <a:p>
            <a:pPr algn="ctr"/>
            <a:r>
              <a:rPr lang="en-US" sz="1351" dirty="0">
                <a:solidFill>
                  <a:srgbClr val="052933"/>
                </a:solidFill>
              </a:rPr>
              <a:t>Click to edit master text</a:t>
            </a:r>
          </a:p>
        </p:txBody>
      </p:sp>
      <p:sp>
        <p:nvSpPr>
          <p:cNvPr id="10" name="TextBox 9">
            <a:extLst>
              <a:ext uri="{FF2B5EF4-FFF2-40B4-BE49-F238E27FC236}">
                <a16:creationId xmlns:a16="http://schemas.microsoft.com/office/drawing/2014/main" id="{74C48506-330C-DF47-A3ED-A1FB0F75B53B}"/>
              </a:ext>
            </a:extLst>
          </p:cNvPr>
          <p:cNvSpPr txBox="1"/>
          <p:nvPr userDrawn="1"/>
        </p:nvSpPr>
        <p:spPr>
          <a:xfrm rot="2726377">
            <a:off x="5442670" y="1278939"/>
            <a:ext cx="2765666" cy="300210"/>
          </a:xfrm>
          <a:prstGeom prst="rect">
            <a:avLst/>
          </a:prstGeom>
          <a:noFill/>
        </p:spPr>
        <p:txBody>
          <a:bodyPr wrap="square" rtlCol="0">
            <a:spAutoFit/>
          </a:bodyPr>
          <a:lstStyle/>
          <a:p>
            <a:pPr algn="ctr"/>
            <a:r>
              <a:rPr lang="en-US" sz="1351" dirty="0">
                <a:solidFill>
                  <a:srgbClr val="052933"/>
                </a:solidFill>
              </a:rPr>
              <a:t>Click to edit master text</a:t>
            </a:r>
          </a:p>
        </p:txBody>
      </p:sp>
      <p:sp>
        <p:nvSpPr>
          <p:cNvPr id="11" name="Rectangle 10">
            <a:extLst>
              <a:ext uri="{FF2B5EF4-FFF2-40B4-BE49-F238E27FC236}">
                <a16:creationId xmlns:a16="http://schemas.microsoft.com/office/drawing/2014/main" id="{BC3AC6A1-90C1-EB41-BE94-E642ED42D327}"/>
              </a:ext>
            </a:extLst>
          </p:cNvPr>
          <p:cNvSpPr/>
          <p:nvPr userDrawn="1"/>
        </p:nvSpPr>
        <p:spPr>
          <a:xfrm>
            <a:off x="0" y="4400936"/>
            <a:ext cx="9144000" cy="742571"/>
          </a:xfrm>
          <a:prstGeom prst="rect">
            <a:avLst/>
          </a:prstGeom>
          <a:solidFill>
            <a:srgbClr val="B2BA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3" name="Picture 12">
            <a:extLst>
              <a:ext uri="{FF2B5EF4-FFF2-40B4-BE49-F238E27FC236}">
                <a16:creationId xmlns:a16="http://schemas.microsoft.com/office/drawing/2014/main" id="{786ABCFB-555F-B04B-860C-36E8ABDC0F8C}"/>
              </a:ext>
            </a:extLst>
          </p:cNvPr>
          <p:cNvPicPr>
            <a:picLocks noChangeAspect="1"/>
          </p:cNvPicPr>
          <p:nvPr userDrawn="1"/>
        </p:nvPicPr>
        <p:blipFill>
          <a:blip r:embed="rId3"/>
          <a:stretch>
            <a:fillRect/>
          </a:stretch>
        </p:blipFill>
        <p:spPr>
          <a:xfrm>
            <a:off x="354506" y="4629030"/>
            <a:ext cx="1458025" cy="400545"/>
          </a:xfrm>
          <a:prstGeom prst="rect">
            <a:avLst/>
          </a:prstGeom>
        </p:spPr>
      </p:pic>
    </p:spTree>
    <p:extLst>
      <p:ext uri="{BB962C8B-B14F-4D97-AF65-F5344CB8AC3E}">
        <p14:creationId xmlns:p14="http://schemas.microsoft.com/office/powerpoint/2010/main" val="4852225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513BF7B-6781-2F44-B95F-46E8E8DDFCBA}"/>
              </a:ext>
            </a:extLst>
          </p:cNvPr>
          <p:cNvSpPr>
            <a:spLocks noGrp="1"/>
          </p:cNvSpPr>
          <p:nvPr>
            <p:ph type="body" sz="quarter" idx="10" hasCustomPrompt="1"/>
          </p:nvPr>
        </p:nvSpPr>
        <p:spPr>
          <a:xfrm>
            <a:off x="503859" y="261273"/>
            <a:ext cx="8136283" cy="731797"/>
          </a:xfrm>
          <a:prstGeom prst="rect">
            <a:avLst/>
          </a:prstGeom>
        </p:spPr>
        <p:txBody>
          <a:bodyPr anchor="b"/>
          <a:lstStyle>
            <a:lvl1pPr marL="0" indent="0">
              <a:buNone/>
              <a:defRPr sz="2400" b="1" i="0">
                <a:latin typeface="Helvetica" pitchFamily="2" charset="0"/>
              </a:defRPr>
            </a:lvl1pPr>
          </a:lstStyle>
          <a:p>
            <a:pPr lvl="0"/>
            <a:r>
              <a:rPr lang="en-US" dirty="0"/>
              <a:t>Blank Content Slide</a:t>
            </a:r>
          </a:p>
        </p:txBody>
      </p:sp>
      <p:sp>
        <p:nvSpPr>
          <p:cNvPr id="3" name="Date Placeholder 3">
            <a:extLst>
              <a:ext uri="{FF2B5EF4-FFF2-40B4-BE49-F238E27FC236}">
                <a16:creationId xmlns:a16="http://schemas.microsoft.com/office/drawing/2014/main" id="{45EB1F3C-9F29-2643-92D2-59EA6304D728}"/>
              </a:ext>
            </a:extLst>
          </p:cNvPr>
          <p:cNvSpPr>
            <a:spLocks noGrp="1"/>
          </p:cNvSpPr>
          <p:nvPr>
            <p:ph type="dt" sz="half" idx="11"/>
          </p:nvPr>
        </p:nvSpPr>
        <p:spPr>
          <a:xfrm>
            <a:off x="6457950" y="4767264"/>
            <a:ext cx="2057400" cy="273844"/>
          </a:xfrm>
          <a:prstGeom prst="rect">
            <a:avLst/>
          </a:prstGeom>
        </p:spPr>
        <p:txBody>
          <a:bodyPr/>
          <a:lstStyle/>
          <a:p>
            <a:fld id="{9C3DCBA6-4D75-7A45-9180-8DB4C9AFAB82}" type="datetimeFigureOut">
              <a:rPr lang="en-US" smtClean="0"/>
              <a:t>1/22/24</a:t>
            </a:fld>
            <a:endParaRPr lang="en-US" dirty="0"/>
          </a:p>
        </p:txBody>
      </p:sp>
      <p:sp>
        <p:nvSpPr>
          <p:cNvPr id="5" name="Footer Placeholder 4">
            <a:extLst>
              <a:ext uri="{FF2B5EF4-FFF2-40B4-BE49-F238E27FC236}">
                <a16:creationId xmlns:a16="http://schemas.microsoft.com/office/drawing/2014/main" id="{0CBFEE37-EDC1-9640-BFD9-8287BB575237}"/>
              </a:ext>
            </a:extLst>
          </p:cNvPr>
          <p:cNvSpPr>
            <a:spLocks noGrp="1"/>
          </p:cNvSpPr>
          <p:nvPr>
            <p:ph type="ftr" sz="quarter" idx="12"/>
          </p:nvPr>
        </p:nvSpPr>
        <p:spPr>
          <a:xfrm>
            <a:off x="3028950" y="4767265"/>
            <a:ext cx="3086100" cy="273844"/>
          </a:xfrm>
          <a:prstGeom prst="rect">
            <a:avLst/>
          </a:prstGeom>
        </p:spPr>
        <p:txBody>
          <a:bodyPr/>
          <a:lstStyle/>
          <a:p>
            <a:endParaRPr lang="en-US" dirty="0"/>
          </a:p>
        </p:txBody>
      </p:sp>
    </p:spTree>
    <p:extLst>
      <p:ext uri="{BB962C8B-B14F-4D97-AF65-F5344CB8AC3E}">
        <p14:creationId xmlns:p14="http://schemas.microsoft.com/office/powerpoint/2010/main" val="7241106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513BF7B-6781-2F44-B95F-46E8E8DDFCBA}"/>
              </a:ext>
            </a:extLst>
          </p:cNvPr>
          <p:cNvSpPr>
            <a:spLocks noGrp="1"/>
          </p:cNvSpPr>
          <p:nvPr>
            <p:ph type="body" sz="quarter" idx="10" hasCustomPrompt="1"/>
          </p:nvPr>
        </p:nvSpPr>
        <p:spPr>
          <a:xfrm>
            <a:off x="503860" y="261274"/>
            <a:ext cx="8136283" cy="731797"/>
          </a:xfrm>
          <a:prstGeom prst="rect">
            <a:avLst/>
          </a:prstGeom>
        </p:spPr>
        <p:txBody>
          <a:bodyPr anchor="b"/>
          <a:lstStyle>
            <a:lvl1pPr marL="0" indent="0">
              <a:buNone/>
              <a:defRPr sz="2400" b="1" i="0">
                <a:latin typeface="Helvetica" pitchFamily="2" charset="0"/>
              </a:defRPr>
            </a:lvl1pPr>
          </a:lstStyle>
          <a:p>
            <a:pPr lvl="0"/>
            <a:r>
              <a:rPr lang="en-US" dirty="0"/>
              <a:t>Blank Content Slide</a:t>
            </a:r>
          </a:p>
        </p:txBody>
      </p:sp>
      <p:sp>
        <p:nvSpPr>
          <p:cNvPr id="3" name="Date Placeholder 3">
            <a:extLst>
              <a:ext uri="{FF2B5EF4-FFF2-40B4-BE49-F238E27FC236}">
                <a16:creationId xmlns:a16="http://schemas.microsoft.com/office/drawing/2014/main" id="{305D840F-6A8E-5241-A255-BD6F340BFF66}"/>
              </a:ext>
            </a:extLst>
          </p:cNvPr>
          <p:cNvSpPr>
            <a:spLocks noGrp="1"/>
          </p:cNvSpPr>
          <p:nvPr>
            <p:ph type="dt" sz="half" idx="11"/>
          </p:nvPr>
        </p:nvSpPr>
        <p:spPr>
          <a:xfrm>
            <a:off x="6457950" y="4767264"/>
            <a:ext cx="2057400" cy="273844"/>
          </a:xfrm>
          <a:prstGeom prst="rect">
            <a:avLst/>
          </a:prstGeom>
        </p:spPr>
        <p:txBody>
          <a:bodyPr/>
          <a:lstStyle/>
          <a:p>
            <a:fld id="{9C3DCBA6-4D75-7A45-9180-8DB4C9AFAB82}" type="datetimeFigureOut">
              <a:rPr lang="en-US" smtClean="0"/>
              <a:t>1/22/24</a:t>
            </a:fld>
            <a:endParaRPr lang="en-US" dirty="0"/>
          </a:p>
        </p:txBody>
      </p:sp>
      <p:sp>
        <p:nvSpPr>
          <p:cNvPr id="5" name="Footer Placeholder 4">
            <a:extLst>
              <a:ext uri="{FF2B5EF4-FFF2-40B4-BE49-F238E27FC236}">
                <a16:creationId xmlns:a16="http://schemas.microsoft.com/office/drawing/2014/main" id="{ABC3B106-FC18-3F48-A9C4-8E4EEE46B775}"/>
              </a:ext>
            </a:extLst>
          </p:cNvPr>
          <p:cNvSpPr>
            <a:spLocks noGrp="1"/>
          </p:cNvSpPr>
          <p:nvPr>
            <p:ph type="ftr" sz="quarter" idx="12"/>
          </p:nvPr>
        </p:nvSpPr>
        <p:spPr>
          <a:xfrm>
            <a:off x="3028950" y="4767265"/>
            <a:ext cx="3086100" cy="273844"/>
          </a:xfrm>
          <a:prstGeom prst="rect">
            <a:avLst/>
          </a:prstGeom>
        </p:spPr>
        <p:txBody>
          <a:bodyPr/>
          <a:lstStyle/>
          <a:p>
            <a:endParaRPr lang="en-US" dirty="0"/>
          </a:p>
        </p:txBody>
      </p:sp>
    </p:spTree>
    <p:extLst>
      <p:ext uri="{BB962C8B-B14F-4D97-AF65-F5344CB8AC3E}">
        <p14:creationId xmlns:p14="http://schemas.microsoft.com/office/powerpoint/2010/main" val="461814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F39705B-9CA4-6244-A49A-45F157A81589}"/>
              </a:ext>
            </a:extLst>
          </p:cNvPr>
          <p:cNvSpPr/>
          <p:nvPr userDrawn="1"/>
        </p:nvSpPr>
        <p:spPr>
          <a:xfrm>
            <a:off x="0" y="0"/>
            <a:ext cx="9144000" cy="5143500"/>
          </a:xfrm>
          <a:prstGeom prst="rect">
            <a:avLst/>
          </a:prstGeom>
          <a:solidFill>
            <a:srgbClr val="24D4C9"/>
          </a:solidFill>
          <a:ln>
            <a:solidFill>
              <a:srgbClr val="24D4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4" name="Rectangle 13">
            <a:extLst>
              <a:ext uri="{FF2B5EF4-FFF2-40B4-BE49-F238E27FC236}">
                <a16:creationId xmlns:a16="http://schemas.microsoft.com/office/drawing/2014/main" id="{806C506C-2317-6A44-B19D-D82681A18896}"/>
              </a:ext>
            </a:extLst>
          </p:cNvPr>
          <p:cNvSpPr/>
          <p:nvPr userDrawn="1"/>
        </p:nvSpPr>
        <p:spPr>
          <a:xfrm>
            <a:off x="145337" y="102390"/>
            <a:ext cx="8853331" cy="4938720"/>
          </a:xfrm>
          <a:prstGeom prst="rect">
            <a:avLst/>
          </a:prstGeom>
          <a:solidFill>
            <a:srgbClr val="B2BAC5"/>
          </a:solidFill>
          <a:ln>
            <a:solidFill>
              <a:srgbClr val="B2BA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0" name="Title 1">
            <a:extLst>
              <a:ext uri="{FF2B5EF4-FFF2-40B4-BE49-F238E27FC236}">
                <a16:creationId xmlns:a16="http://schemas.microsoft.com/office/drawing/2014/main" id="{AF4BCECE-2FDE-E042-B443-49BAAA19595B}"/>
              </a:ext>
            </a:extLst>
          </p:cNvPr>
          <p:cNvSpPr>
            <a:spLocks noGrp="1"/>
          </p:cNvSpPr>
          <p:nvPr>
            <p:ph type="title"/>
          </p:nvPr>
        </p:nvSpPr>
        <p:spPr>
          <a:xfrm>
            <a:off x="731520" y="481946"/>
            <a:ext cx="7680960" cy="1028700"/>
          </a:xfrm>
          <a:solidFill>
            <a:srgbClr val="052933"/>
          </a:solidFill>
          <a:ln>
            <a:solidFill>
              <a:srgbClr val="052933"/>
            </a:solidFill>
          </a:ln>
        </p:spPr>
        <p:txBody>
          <a:bodyPr/>
          <a:lstStyle>
            <a:lvl1pPr>
              <a:buClr>
                <a:srgbClr val="F91317"/>
              </a:buClr>
              <a:defRPr>
                <a:solidFill>
                  <a:srgbClr val="24D4C9"/>
                </a:solidFill>
              </a:defRPr>
            </a:lvl1pPr>
          </a:lstStyle>
          <a:p>
            <a:r>
              <a:rPr lang="en-US"/>
              <a:t>Click to edit Master title style</a:t>
            </a:r>
            <a:endParaRPr lang="en-US" dirty="0"/>
          </a:p>
        </p:txBody>
      </p:sp>
      <p:sp>
        <p:nvSpPr>
          <p:cNvPr id="11" name="Content Placeholder 2">
            <a:extLst>
              <a:ext uri="{FF2B5EF4-FFF2-40B4-BE49-F238E27FC236}">
                <a16:creationId xmlns:a16="http://schemas.microsoft.com/office/drawing/2014/main" id="{A4EF00F4-EF9F-FB45-9FDB-8124363B855C}"/>
              </a:ext>
            </a:extLst>
          </p:cNvPr>
          <p:cNvSpPr>
            <a:spLocks noGrp="1"/>
          </p:cNvSpPr>
          <p:nvPr>
            <p:ph idx="1"/>
          </p:nvPr>
        </p:nvSpPr>
        <p:spPr>
          <a:xfrm>
            <a:off x="731520" y="1577340"/>
            <a:ext cx="7680960" cy="2948940"/>
          </a:xfrm>
          <a:solidFill>
            <a:srgbClr val="052933"/>
          </a:solidFill>
          <a:ln>
            <a:solidFill>
              <a:srgbClr val="052933"/>
            </a:solidFill>
          </a:ln>
        </p:spPr>
        <p:txBody>
          <a:bodyPr/>
          <a:lstStyle>
            <a:lvl1pPr>
              <a:buClr>
                <a:srgbClr val="F91317"/>
              </a:buClr>
              <a:defRPr>
                <a:solidFill>
                  <a:srgbClr val="24D4C9"/>
                </a:solidFill>
              </a:defRPr>
            </a:lvl1pPr>
            <a:lvl2pPr>
              <a:buClr>
                <a:srgbClr val="F91317"/>
              </a:buClr>
              <a:defRPr>
                <a:solidFill>
                  <a:srgbClr val="24D4C9"/>
                </a:solidFill>
              </a:defRPr>
            </a:lvl2pPr>
            <a:lvl3pPr>
              <a:buClr>
                <a:srgbClr val="F91317"/>
              </a:buClr>
              <a:defRPr>
                <a:solidFill>
                  <a:srgbClr val="24D4C9"/>
                </a:solidFill>
              </a:defRPr>
            </a:lvl3pPr>
            <a:lvl4pPr>
              <a:buClr>
                <a:srgbClr val="F91317"/>
              </a:buClr>
              <a:defRPr>
                <a:solidFill>
                  <a:srgbClr val="24D4C9"/>
                </a:solidFill>
              </a:defRPr>
            </a:lvl4pPr>
            <a:lvl5pPr>
              <a:buClr>
                <a:srgbClr val="F91317"/>
              </a:buClr>
              <a:defRPr>
                <a:solidFill>
                  <a:srgbClr val="24D4C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a:extLst>
              <a:ext uri="{FF2B5EF4-FFF2-40B4-BE49-F238E27FC236}">
                <a16:creationId xmlns:a16="http://schemas.microsoft.com/office/drawing/2014/main" id="{73AE018F-68A6-574F-80BA-AB27E722BC0B}"/>
              </a:ext>
            </a:extLst>
          </p:cNvPr>
          <p:cNvPicPr>
            <a:picLocks noChangeAspect="1"/>
          </p:cNvPicPr>
          <p:nvPr userDrawn="1"/>
        </p:nvPicPr>
        <p:blipFill>
          <a:blip r:embed="rId2"/>
          <a:stretch>
            <a:fillRect/>
          </a:stretch>
        </p:blipFill>
        <p:spPr>
          <a:xfrm>
            <a:off x="6951100" y="4091068"/>
            <a:ext cx="1369242" cy="374904"/>
          </a:xfrm>
          <a:prstGeom prst="rect">
            <a:avLst/>
          </a:prstGeom>
        </p:spPr>
      </p:pic>
    </p:spTree>
    <p:extLst>
      <p:ext uri="{BB962C8B-B14F-4D97-AF65-F5344CB8AC3E}">
        <p14:creationId xmlns:p14="http://schemas.microsoft.com/office/powerpoint/2010/main" val="30787921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513BF7B-6781-2F44-B95F-46E8E8DDFCBA}"/>
              </a:ext>
            </a:extLst>
          </p:cNvPr>
          <p:cNvSpPr>
            <a:spLocks noGrp="1"/>
          </p:cNvSpPr>
          <p:nvPr>
            <p:ph type="body" sz="quarter" idx="10" hasCustomPrompt="1"/>
          </p:nvPr>
        </p:nvSpPr>
        <p:spPr>
          <a:xfrm>
            <a:off x="503859" y="261273"/>
            <a:ext cx="8136283" cy="731797"/>
          </a:xfrm>
          <a:prstGeom prst="rect">
            <a:avLst/>
          </a:prstGeom>
        </p:spPr>
        <p:txBody>
          <a:bodyPr anchor="b"/>
          <a:lstStyle>
            <a:lvl1pPr marL="0" indent="0">
              <a:buNone/>
              <a:defRPr sz="2400" b="1" i="0">
                <a:latin typeface="Helvetica" pitchFamily="2" charset="0"/>
              </a:defRPr>
            </a:lvl1pPr>
          </a:lstStyle>
          <a:p>
            <a:pPr lvl="0"/>
            <a:r>
              <a:rPr lang="en-US" dirty="0"/>
              <a:t>Blank Content Slide</a:t>
            </a:r>
          </a:p>
        </p:txBody>
      </p:sp>
      <p:sp>
        <p:nvSpPr>
          <p:cNvPr id="3" name="Date Placeholder 3">
            <a:extLst>
              <a:ext uri="{FF2B5EF4-FFF2-40B4-BE49-F238E27FC236}">
                <a16:creationId xmlns:a16="http://schemas.microsoft.com/office/drawing/2014/main" id="{45EB1F3C-9F29-2643-92D2-59EA6304D728}"/>
              </a:ext>
            </a:extLst>
          </p:cNvPr>
          <p:cNvSpPr>
            <a:spLocks noGrp="1"/>
          </p:cNvSpPr>
          <p:nvPr>
            <p:ph type="dt" sz="half" idx="11"/>
          </p:nvPr>
        </p:nvSpPr>
        <p:spPr>
          <a:xfrm>
            <a:off x="6457950" y="4767264"/>
            <a:ext cx="2057400" cy="273844"/>
          </a:xfrm>
          <a:prstGeom prst="rect">
            <a:avLst/>
          </a:prstGeom>
        </p:spPr>
        <p:txBody>
          <a:bodyPr/>
          <a:lstStyle/>
          <a:p>
            <a:fld id="{9C3DCBA6-4D75-7A45-9180-8DB4C9AFAB82}" type="datetimeFigureOut">
              <a:rPr lang="en-US" smtClean="0"/>
              <a:t>1/22/24</a:t>
            </a:fld>
            <a:endParaRPr lang="en-US" dirty="0"/>
          </a:p>
        </p:txBody>
      </p:sp>
      <p:sp>
        <p:nvSpPr>
          <p:cNvPr id="5" name="Footer Placeholder 4">
            <a:extLst>
              <a:ext uri="{FF2B5EF4-FFF2-40B4-BE49-F238E27FC236}">
                <a16:creationId xmlns:a16="http://schemas.microsoft.com/office/drawing/2014/main" id="{0CBFEE37-EDC1-9640-BFD9-8287BB575237}"/>
              </a:ext>
            </a:extLst>
          </p:cNvPr>
          <p:cNvSpPr>
            <a:spLocks noGrp="1"/>
          </p:cNvSpPr>
          <p:nvPr>
            <p:ph type="ftr" sz="quarter" idx="12"/>
          </p:nvPr>
        </p:nvSpPr>
        <p:spPr>
          <a:xfrm>
            <a:off x="3028950" y="4767265"/>
            <a:ext cx="3086100" cy="273844"/>
          </a:xfrm>
          <a:prstGeom prst="rect">
            <a:avLst/>
          </a:prstGeom>
        </p:spPr>
        <p:txBody>
          <a:bodyPr/>
          <a:lstStyle/>
          <a:p>
            <a:endParaRPr lang="en-US" dirty="0"/>
          </a:p>
        </p:txBody>
      </p:sp>
    </p:spTree>
    <p:extLst>
      <p:ext uri="{BB962C8B-B14F-4D97-AF65-F5344CB8AC3E}">
        <p14:creationId xmlns:p14="http://schemas.microsoft.com/office/powerpoint/2010/main" val="40851396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513BF7B-6781-2F44-B95F-46E8E8DDFCBA}"/>
              </a:ext>
            </a:extLst>
          </p:cNvPr>
          <p:cNvSpPr>
            <a:spLocks noGrp="1"/>
          </p:cNvSpPr>
          <p:nvPr>
            <p:ph type="body" sz="quarter" idx="10" hasCustomPrompt="1"/>
          </p:nvPr>
        </p:nvSpPr>
        <p:spPr>
          <a:xfrm>
            <a:off x="503859" y="261273"/>
            <a:ext cx="8136283" cy="731797"/>
          </a:xfrm>
          <a:prstGeom prst="rect">
            <a:avLst/>
          </a:prstGeom>
        </p:spPr>
        <p:txBody>
          <a:bodyPr anchor="b"/>
          <a:lstStyle>
            <a:lvl1pPr marL="0" indent="0">
              <a:buNone/>
              <a:defRPr sz="2400" b="1" i="0">
                <a:latin typeface="Helvetica" pitchFamily="2" charset="0"/>
              </a:defRPr>
            </a:lvl1pPr>
          </a:lstStyle>
          <a:p>
            <a:pPr lvl="0"/>
            <a:r>
              <a:rPr lang="en-US" dirty="0"/>
              <a:t>Blank Content Slide</a:t>
            </a:r>
          </a:p>
        </p:txBody>
      </p:sp>
      <p:sp>
        <p:nvSpPr>
          <p:cNvPr id="3" name="Date Placeholder 3">
            <a:extLst>
              <a:ext uri="{FF2B5EF4-FFF2-40B4-BE49-F238E27FC236}">
                <a16:creationId xmlns:a16="http://schemas.microsoft.com/office/drawing/2014/main" id="{45EB1F3C-9F29-2643-92D2-59EA6304D728}"/>
              </a:ext>
            </a:extLst>
          </p:cNvPr>
          <p:cNvSpPr>
            <a:spLocks noGrp="1"/>
          </p:cNvSpPr>
          <p:nvPr>
            <p:ph type="dt" sz="half" idx="11"/>
          </p:nvPr>
        </p:nvSpPr>
        <p:spPr>
          <a:xfrm>
            <a:off x="6457950" y="4767264"/>
            <a:ext cx="2057400" cy="273844"/>
          </a:xfrm>
          <a:prstGeom prst="rect">
            <a:avLst/>
          </a:prstGeom>
        </p:spPr>
        <p:txBody>
          <a:bodyPr/>
          <a:lstStyle/>
          <a:p>
            <a:fld id="{9C3DCBA6-4D75-7A45-9180-8DB4C9AFAB82}" type="datetimeFigureOut">
              <a:rPr lang="en-US" smtClean="0"/>
              <a:t>1/22/24</a:t>
            </a:fld>
            <a:endParaRPr lang="en-US" dirty="0"/>
          </a:p>
        </p:txBody>
      </p:sp>
      <p:sp>
        <p:nvSpPr>
          <p:cNvPr id="5" name="Footer Placeholder 4">
            <a:extLst>
              <a:ext uri="{FF2B5EF4-FFF2-40B4-BE49-F238E27FC236}">
                <a16:creationId xmlns:a16="http://schemas.microsoft.com/office/drawing/2014/main" id="{0CBFEE37-EDC1-9640-BFD9-8287BB575237}"/>
              </a:ext>
            </a:extLst>
          </p:cNvPr>
          <p:cNvSpPr>
            <a:spLocks noGrp="1"/>
          </p:cNvSpPr>
          <p:nvPr>
            <p:ph type="ftr" sz="quarter" idx="12"/>
          </p:nvPr>
        </p:nvSpPr>
        <p:spPr>
          <a:xfrm>
            <a:off x="3028950" y="4767265"/>
            <a:ext cx="3086100" cy="273844"/>
          </a:xfrm>
          <a:prstGeom prst="rect">
            <a:avLst/>
          </a:prstGeom>
        </p:spPr>
        <p:txBody>
          <a:bodyPr/>
          <a:lstStyle/>
          <a:p>
            <a:endParaRPr lang="en-US" dirty="0"/>
          </a:p>
        </p:txBody>
      </p:sp>
    </p:spTree>
    <p:extLst>
      <p:ext uri="{BB962C8B-B14F-4D97-AF65-F5344CB8AC3E}">
        <p14:creationId xmlns:p14="http://schemas.microsoft.com/office/powerpoint/2010/main" val="13563716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513BF7B-6781-2F44-B95F-46E8E8DDFCBA}"/>
              </a:ext>
            </a:extLst>
          </p:cNvPr>
          <p:cNvSpPr>
            <a:spLocks noGrp="1"/>
          </p:cNvSpPr>
          <p:nvPr>
            <p:ph type="body" sz="quarter" idx="10" hasCustomPrompt="1"/>
          </p:nvPr>
        </p:nvSpPr>
        <p:spPr>
          <a:xfrm>
            <a:off x="503859" y="261273"/>
            <a:ext cx="8136283" cy="731797"/>
          </a:xfrm>
          <a:prstGeom prst="rect">
            <a:avLst/>
          </a:prstGeom>
        </p:spPr>
        <p:txBody>
          <a:bodyPr anchor="b"/>
          <a:lstStyle>
            <a:lvl1pPr marL="0" indent="0">
              <a:buNone/>
              <a:defRPr sz="2400" b="1" i="0">
                <a:latin typeface="Helvetica" pitchFamily="2" charset="0"/>
              </a:defRPr>
            </a:lvl1pPr>
          </a:lstStyle>
          <a:p>
            <a:pPr lvl="0"/>
            <a:r>
              <a:rPr lang="en-US" dirty="0"/>
              <a:t>Blank Content Slide</a:t>
            </a:r>
          </a:p>
        </p:txBody>
      </p:sp>
      <p:sp>
        <p:nvSpPr>
          <p:cNvPr id="3" name="Date Placeholder 3">
            <a:extLst>
              <a:ext uri="{FF2B5EF4-FFF2-40B4-BE49-F238E27FC236}">
                <a16:creationId xmlns:a16="http://schemas.microsoft.com/office/drawing/2014/main" id="{45EB1F3C-9F29-2643-92D2-59EA6304D728}"/>
              </a:ext>
            </a:extLst>
          </p:cNvPr>
          <p:cNvSpPr>
            <a:spLocks noGrp="1"/>
          </p:cNvSpPr>
          <p:nvPr>
            <p:ph type="dt" sz="half" idx="11"/>
          </p:nvPr>
        </p:nvSpPr>
        <p:spPr>
          <a:xfrm>
            <a:off x="6457950" y="4767264"/>
            <a:ext cx="2057400" cy="273844"/>
          </a:xfrm>
          <a:prstGeom prst="rect">
            <a:avLst/>
          </a:prstGeom>
        </p:spPr>
        <p:txBody>
          <a:bodyPr/>
          <a:lstStyle/>
          <a:p>
            <a:fld id="{9C3DCBA6-4D75-7A45-9180-8DB4C9AFAB82}" type="datetimeFigureOut">
              <a:rPr lang="en-US" smtClean="0"/>
              <a:t>1/22/24</a:t>
            </a:fld>
            <a:endParaRPr lang="en-US" dirty="0"/>
          </a:p>
        </p:txBody>
      </p:sp>
      <p:sp>
        <p:nvSpPr>
          <p:cNvPr id="5" name="Footer Placeholder 4">
            <a:extLst>
              <a:ext uri="{FF2B5EF4-FFF2-40B4-BE49-F238E27FC236}">
                <a16:creationId xmlns:a16="http://schemas.microsoft.com/office/drawing/2014/main" id="{0CBFEE37-EDC1-9640-BFD9-8287BB575237}"/>
              </a:ext>
            </a:extLst>
          </p:cNvPr>
          <p:cNvSpPr>
            <a:spLocks noGrp="1"/>
          </p:cNvSpPr>
          <p:nvPr>
            <p:ph type="ftr" sz="quarter" idx="12"/>
          </p:nvPr>
        </p:nvSpPr>
        <p:spPr>
          <a:xfrm>
            <a:off x="3028950" y="4767265"/>
            <a:ext cx="3086100" cy="273844"/>
          </a:xfrm>
          <a:prstGeom prst="rect">
            <a:avLst/>
          </a:prstGeom>
        </p:spPr>
        <p:txBody>
          <a:bodyPr/>
          <a:lstStyle/>
          <a:p>
            <a:endParaRPr lang="en-US" dirty="0"/>
          </a:p>
        </p:txBody>
      </p:sp>
    </p:spTree>
    <p:extLst>
      <p:ext uri="{BB962C8B-B14F-4D97-AF65-F5344CB8AC3E}">
        <p14:creationId xmlns:p14="http://schemas.microsoft.com/office/powerpoint/2010/main" val="7404050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D85A6-A4E6-4160-BE43-8146A98946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A24A80-0792-4B3B-BB5A-8B2BD91095A7}"/>
              </a:ext>
            </a:extLst>
          </p:cNvPr>
          <p:cNvSpPr>
            <a:spLocks noGrp="1"/>
          </p:cNvSpPr>
          <p:nvPr>
            <p:ph type="dt" sz="half" idx="10"/>
          </p:nvPr>
        </p:nvSpPr>
        <p:spPr/>
        <p:txBody>
          <a:bodyPr/>
          <a:lstStyle/>
          <a:p>
            <a:fld id="{3F9AFA87-1417-4992-ABD9-27C3BC8CC883}" type="datetimeFigureOut">
              <a:rPr lang="en-US" smtClean="0"/>
              <a:t>1/22/24</a:t>
            </a:fld>
            <a:endParaRPr lang="en-US"/>
          </a:p>
        </p:txBody>
      </p:sp>
      <p:sp>
        <p:nvSpPr>
          <p:cNvPr id="4" name="Footer Placeholder 3">
            <a:extLst>
              <a:ext uri="{FF2B5EF4-FFF2-40B4-BE49-F238E27FC236}">
                <a16:creationId xmlns:a16="http://schemas.microsoft.com/office/drawing/2014/main" id="{4526116E-7A6D-485F-9FA2-25F94D4F40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09ADCC-C5F2-4D90-B153-93DF55858291}"/>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18130503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46C78-A717-4E1F-A742-FD5AECA03B4B}"/>
              </a:ext>
            </a:extLst>
          </p:cNvPr>
          <p:cNvSpPr>
            <a:spLocks noGrp="1"/>
          </p:cNvSpPr>
          <p:nvPr>
            <p:ph type="title"/>
          </p:nvPr>
        </p:nvSpPr>
        <p:spPr>
          <a:xfrm>
            <a:off x="1138428" y="1138428"/>
            <a:ext cx="6858000" cy="2139553"/>
          </a:xfrm>
        </p:spPr>
        <p:txBody>
          <a:bodyPr anchor="b"/>
          <a:lstStyle>
            <a:lvl1pPr>
              <a:defRPr sz="45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DA1270D-CCAE-4437-A0C0-052D111DFC80}"/>
              </a:ext>
            </a:extLst>
          </p:cNvPr>
          <p:cNvSpPr>
            <a:spLocks noGrp="1"/>
          </p:cNvSpPr>
          <p:nvPr>
            <p:ph type="body" idx="1"/>
          </p:nvPr>
        </p:nvSpPr>
        <p:spPr>
          <a:xfrm>
            <a:off x="1138428" y="3429001"/>
            <a:ext cx="68580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9F006A-7EEE-4DB0-8F92-D34C0D46C38E}"/>
              </a:ext>
            </a:extLst>
          </p:cNvPr>
          <p:cNvSpPr>
            <a:spLocks noGrp="1"/>
          </p:cNvSpPr>
          <p:nvPr>
            <p:ph type="dt" sz="half" idx="10"/>
          </p:nvPr>
        </p:nvSpPr>
        <p:spPr/>
        <p:txBody>
          <a:bodyPr/>
          <a:lstStyle/>
          <a:p>
            <a:fld id="{3F9AFA87-1417-4992-ABD9-27C3BC8CC883}" type="datetimeFigureOut">
              <a:rPr lang="en-US" smtClean="0"/>
              <a:t>1/22/24</a:t>
            </a:fld>
            <a:endParaRPr lang="en-US"/>
          </a:p>
        </p:txBody>
      </p:sp>
      <p:sp>
        <p:nvSpPr>
          <p:cNvPr id="5" name="Footer Placeholder 4">
            <a:extLst>
              <a:ext uri="{FF2B5EF4-FFF2-40B4-BE49-F238E27FC236}">
                <a16:creationId xmlns:a16="http://schemas.microsoft.com/office/drawing/2014/main" id="{FDA3F2ED-2B0E-44A9-8603-286CA06345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4D801C-6B4E-40B6-9D6E-558192264D2E}"/>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2166751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51AF013-D53D-C749-A470-AC6CB1043841}"/>
              </a:ext>
            </a:extLst>
          </p:cNvPr>
          <p:cNvGrpSpPr/>
          <p:nvPr userDrawn="1"/>
        </p:nvGrpSpPr>
        <p:grpSpPr>
          <a:xfrm>
            <a:off x="0" y="4165258"/>
            <a:ext cx="9144000" cy="994172"/>
            <a:chOff x="0" y="5553671"/>
            <a:chExt cx="9144000" cy="1325563"/>
          </a:xfrm>
        </p:grpSpPr>
        <p:sp>
          <p:nvSpPr>
            <p:cNvPr id="11" name="Triangle 10">
              <a:extLst>
                <a:ext uri="{FF2B5EF4-FFF2-40B4-BE49-F238E27FC236}">
                  <a16:creationId xmlns:a16="http://schemas.microsoft.com/office/drawing/2014/main" id="{5C3C2741-E5E6-3848-971E-8FAA76002073}"/>
                </a:ext>
              </a:extLst>
            </p:cNvPr>
            <p:cNvSpPr/>
            <p:nvPr userDrawn="1"/>
          </p:nvSpPr>
          <p:spPr>
            <a:xfrm>
              <a:off x="0" y="5553671"/>
              <a:ext cx="6009032" cy="1325563"/>
            </a:xfrm>
            <a:prstGeom prst="triangle">
              <a:avLst/>
            </a:prstGeom>
            <a:solidFill>
              <a:srgbClr val="042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Triangle 11">
              <a:extLst>
                <a:ext uri="{FF2B5EF4-FFF2-40B4-BE49-F238E27FC236}">
                  <a16:creationId xmlns:a16="http://schemas.microsoft.com/office/drawing/2014/main" id="{9A5D127C-77A7-AC4B-A9F4-9C60AB7D68EA}"/>
                </a:ext>
              </a:extLst>
            </p:cNvPr>
            <p:cNvSpPr/>
            <p:nvPr userDrawn="1"/>
          </p:nvSpPr>
          <p:spPr>
            <a:xfrm>
              <a:off x="1567484" y="5553671"/>
              <a:ext cx="6009032" cy="1325563"/>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3" name="Triangle 12">
              <a:extLst>
                <a:ext uri="{FF2B5EF4-FFF2-40B4-BE49-F238E27FC236}">
                  <a16:creationId xmlns:a16="http://schemas.microsoft.com/office/drawing/2014/main" id="{776D9954-862E-F040-B347-516E70375EBA}"/>
                </a:ext>
              </a:extLst>
            </p:cNvPr>
            <p:cNvSpPr/>
            <p:nvPr userDrawn="1"/>
          </p:nvSpPr>
          <p:spPr>
            <a:xfrm>
              <a:off x="3134968" y="5553671"/>
              <a:ext cx="6009032" cy="1325563"/>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74" indent="0" algn="ctr">
              <a:buNone/>
              <a:defRPr sz="1500"/>
            </a:lvl2pPr>
            <a:lvl3pPr marL="685750" indent="0" algn="ctr">
              <a:buNone/>
              <a:defRPr sz="1351"/>
            </a:lvl3pPr>
            <a:lvl4pPr marL="1028624" indent="0" algn="ctr">
              <a:buNone/>
              <a:defRPr sz="1200"/>
            </a:lvl4pPr>
            <a:lvl5pPr marL="1371498" indent="0" algn="ctr">
              <a:buNone/>
              <a:defRPr sz="1200"/>
            </a:lvl5pPr>
            <a:lvl6pPr marL="1714372" indent="0" algn="ctr">
              <a:buNone/>
              <a:defRPr sz="1200"/>
            </a:lvl6pPr>
            <a:lvl7pPr marL="2057246" indent="0" algn="ctr">
              <a:buNone/>
              <a:defRPr sz="1200"/>
            </a:lvl7pPr>
            <a:lvl8pPr marL="2400120" indent="0" algn="ctr">
              <a:buNone/>
              <a:defRPr sz="1200"/>
            </a:lvl8pPr>
            <a:lvl9pPr marL="2742994" indent="0" algn="ctr">
              <a:buNone/>
              <a:defRPr sz="1200"/>
            </a:lvl9pPr>
          </a:lstStyle>
          <a:p>
            <a:r>
              <a:rPr lang="en-US"/>
              <a:t>Click to edit Master subtitle style</a:t>
            </a:r>
            <a:endParaRPr lang="en-US" dirty="0"/>
          </a:p>
        </p:txBody>
      </p:sp>
      <p:pic>
        <p:nvPicPr>
          <p:cNvPr id="9" name="Picture 8" descr="Shape&#10;&#10;Description automatically generated with medium confidence">
            <a:extLst>
              <a:ext uri="{FF2B5EF4-FFF2-40B4-BE49-F238E27FC236}">
                <a16:creationId xmlns:a16="http://schemas.microsoft.com/office/drawing/2014/main" id="{6DBA7C8A-410D-CD4B-B902-4410CB424656}"/>
              </a:ext>
            </a:extLst>
          </p:cNvPr>
          <p:cNvPicPr>
            <a:picLocks noChangeAspect="1"/>
          </p:cNvPicPr>
          <p:nvPr userDrawn="1"/>
        </p:nvPicPr>
        <p:blipFill>
          <a:blip r:embed="rId2"/>
          <a:stretch>
            <a:fillRect/>
          </a:stretch>
        </p:blipFill>
        <p:spPr>
          <a:xfrm>
            <a:off x="7106784" y="4832195"/>
            <a:ext cx="1351416" cy="253521"/>
          </a:xfrm>
          <a:prstGeom prst="rect">
            <a:avLst/>
          </a:prstGeom>
        </p:spPr>
      </p:pic>
    </p:spTree>
    <p:extLst>
      <p:ext uri="{BB962C8B-B14F-4D97-AF65-F5344CB8AC3E}">
        <p14:creationId xmlns:p14="http://schemas.microsoft.com/office/powerpoint/2010/main" val="2560056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chemeClr val="bg1"/>
        </a:solidFill>
        <a:effectLst/>
      </p:bgPr>
    </p:bg>
    <p:spTree>
      <p:nvGrpSpPr>
        <p:cNvPr id="1" name=""/>
        <p:cNvGrpSpPr/>
        <p:nvPr/>
      </p:nvGrpSpPr>
      <p:grpSpPr>
        <a:xfrm>
          <a:off x="0" y="0"/>
          <a:ext cx="0" cy="0"/>
          <a:chOff x="0" y="0"/>
          <a:chExt cx="0" cy="0"/>
        </a:xfrm>
      </p:grpSpPr>
      <p:sp>
        <p:nvSpPr>
          <p:cNvPr id="13" name="Triangle 12">
            <a:extLst>
              <a:ext uri="{FF2B5EF4-FFF2-40B4-BE49-F238E27FC236}">
                <a16:creationId xmlns:a16="http://schemas.microsoft.com/office/drawing/2014/main" id="{776D9954-862E-F040-B347-516E70375EBA}"/>
              </a:ext>
            </a:extLst>
          </p:cNvPr>
          <p:cNvSpPr/>
          <p:nvPr userDrawn="1"/>
        </p:nvSpPr>
        <p:spPr>
          <a:xfrm>
            <a:off x="3134968" y="4165258"/>
            <a:ext cx="6009032" cy="994172"/>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2" name="Triangle 11">
            <a:extLst>
              <a:ext uri="{FF2B5EF4-FFF2-40B4-BE49-F238E27FC236}">
                <a16:creationId xmlns:a16="http://schemas.microsoft.com/office/drawing/2014/main" id="{9A5D127C-77A7-AC4B-A9F4-9C60AB7D68EA}"/>
              </a:ext>
            </a:extLst>
          </p:cNvPr>
          <p:cNvSpPr/>
          <p:nvPr userDrawn="1"/>
        </p:nvSpPr>
        <p:spPr>
          <a:xfrm>
            <a:off x="1567487" y="4165258"/>
            <a:ext cx="6009032" cy="994172"/>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Triangle 10">
            <a:extLst>
              <a:ext uri="{FF2B5EF4-FFF2-40B4-BE49-F238E27FC236}">
                <a16:creationId xmlns:a16="http://schemas.microsoft.com/office/drawing/2014/main" id="{5C3C2741-E5E6-3848-971E-8FAA76002073}"/>
              </a:ext>
            </a:extLst>
          </p:cNvPr>
          <p:cNvSpPr/>
          <p:nvPr userDrawn="1"/>
        </p:nvSpPr>
        <p:spPr>
          <a:xfrm>
            <a:off x="1" y="4165258"/>
            <a:ext cx="6009032" cy="994172"/>
          </a:xfrm>
          <a:prstGeom prst="triangle">
            <a:avLst/>
          </a:prstGeom>
          <a:solidFill>
            <a:srgbClr val="042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userDrawn="1">
            <p:ph type="ctrTitle"/>
          </p:nvPr>
        </p:nvSpPr>
        <p:spPr>
          <a:xfrm>
            <a:off x="685800" y="841772"/>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userDrawn="1">
            <p:ph type="subTitle" idx="1"/>
          </p:nvPr>
        </p:nvSpPr>
        <p:spPr>
          <a:xfrm>
            <a:off x="1143000" y="2701528"/>
            <a:ext cx="6858000" cy="1241822"/>
          </a:xfrm>
        </p:spPr>
        <p:txBody>
          <a:bodyPr/>
          <a:lstStyle>
            <a:lvl1pPr marL="0" indent="0" algn="ctr">
              <a:buNone/>
              <a:defRPr sz="1800"/>
            </a:lvl1pPr>
            <a:lvl2pPr marL="342874" indent="0" algn="ctr">
              <a:buNone/>
              <a:defRPr sz="1500"/>
            </a:lvl2pPr>
            <a:lvl3pPr marL="685750" indent="0" algn="ctr">
              <a:buNone/>
              <a:defRPr sz="1351"/>
            </a:lvl3pPr>
            <a:lvl4pPr marL="1028624" indent="0" algn="ctr">
              <a:buNone/>
              <a:defRPr sz="1200"/>
            </a:lvl4pPr>
            <a:lvl5pPr marL="1371498" indent="0" algn="ctr">
              <a:buNone/>
              <a:defRPr sz="1200"/>
            </a:lvl5pPr>
            <a:lvl6pPr marL="1714372" indent="0" algn="ctr">
              <a:buNone/>
              <a:defRPr sz="1200"/>
            </a:lvl6pPr>
            <a:lvl7pPr marL="2057246" indent="0" algn="ctr">
              <a:buNone/>
              <a:defRPr sz="1200"/>
            </a:lvl7pPr>
            <a:lvl8pPr marL="2400120" indent="0" algn="ctr">
              <a:buNone/>
              <a:defRPr sz="1200"/>
            </a:lvl8pPr>
            <a:lvl9pPr marL="2742994" indent="0" algn="ctr">
              <a:buNone/>
              <a:defRPr sz="1200"/>
            </a:lvl9pPr>
          </a:lstStyle>
          <a:p>
            <a:r>
              <a:rPr lang="en-US"/>
              <a:t>Click to edit Master subtitle style</a:t>
            </a:r>
            <a:endParaRPr lang="en-US" dirty="0"/>
          </a:p>
        </p:txBody>
      </p:sp>
      <p:pic>
        <p:nvPicPr>
          <p:cNvPr id="9" name="Picture 8">
            <a:extLst>
              <a:ext uri="{FF2B5EF4-FFF2-40B4-BE49-F238E27FC236}">
                <a16:creationId xmlns:a16="http://schemas.microsoft.com/office/drawing/2014/main" id="{21137F3A-DA61-5D4F-83F2-6713A797D0E1}"/>
              </a:ext>
            </a:extLst>
          </p:cNvPr>
          <p:cNvPicPr>
            <a:picLocks noChangeAspect="1"/>
          </p:cNvPicPr>
          <p:nvPr userDrawn="1"/>
        </p:nvPicPr>
        <p:blipFill>
          <a:blip r:embed="rId2"/>
          <a:stretch>
            <a:fillRect/>
          </a:stretch>
        </p:blipFill>
        <p:spPr>
          <a:xfrm>
            <a:off x="997549" y="4831401"/>
            <a:ext cx="1139864" cy="312099"/>
          </a:xfrm>
          <a:prstGeom prst="rect">
            <a:avLst/>
          </a:prstGeom>
        </p:spPr>
      </p:pic>
    </p:spTree>
    <p:extLst>
      <p:ext uri="{BB962C8B-B14F-4D97-AF65-F5344CB8AC3E}">
        <p14:creationId xmlns:p14="http://schemas.microsoft.com/office/powerpoint/2010/main" val="3316243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28651" y="273854"/>
            <a:ext cx="7886700" cy="797999"/>
          </a:xfrm>
        </p:spPr>
        <p:txBody>
          <a:bodyPr/>
          <a:lstStyle/>
          <a:p>
            <a:r>
              <a:rPr lang="en-US"/>
              <a:t>Click to edit Master title style</a:t>
            </a:r>
            <a:endParaRPr lang="en-US" dirty="0"/>
          </a:p>
        </p:txBody>
      </p:sp>
      <p:sp>
        <p:nvSpPr>
          <p:cNvPr id="16" name="Rectangle 15">
            <a:extLst>
              <a:ext uri="{FF2B5EF4-FFF2-40B4-BE49-F238E27FC236}">
                <a16:creationId xmlns:a16="http://schemas.microsoft.com/office/drawing/2014/main" id="{A9A58D9A-D316-E54C-BECB-A46E59934C30}"/>
              </a:ext>
            </a:extLst>
          </p:cNvPr>
          <p:cNvSpPr/>
          <p:nvPr userDrawn="1"/>
        </p:nvSpPr>
        <p:spPr>
          <a:xfrm>
            <a:off x="0" y="3477646"/>
            <a:ext cx="9144000" cy="145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idx="1"/>
          </p:nvPr>
        </p:nvSpPr>
        <p:spPr>
          <a:xfrm>
            <a:off x="628651" y="1124693"/>
            <a:ext cx="7886700" cy="2395783"/>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descr="Background pattern&#10;&#10;Description automatically generated">
            <a:extLst>
              <a:ext uri="{FF2B5EF4-FFF2-40B4-BE49-F238E27FC236}">
                <a16:creationId xmlns:a16="http://schemas.microsoft.com/office/drawing/2014/main" id="{C936CE50-6874-034F-B49B-EBBB6E14E586}"/>
              </a:ext>
            </a:extLst>
          </p:cNvPr>
          <p:cNvPicPr>
            <a:picLocks noChangeAspect="1"/>
          </p:cNvPicPr>
          <p:nvPr userDrawn="1"/>
        </p:nvPicPr>
        <p:blipFill rotWithShape="1">
          <a:blip r:embed="rId2"/>
          <a:srcRect t="-70204" b="70136"/>
          <a:stretch/>
        </p:blipFill>
        <p:spPr>
          <a:xfrm>
            <a:off x="0" y="-294880"/>
            <a:ext cx="9144000" cy="5438380"/>
          </a:xfrm>
          <a:prstGeom prst="rect">
            <a:avLst/>
          </a:prstGeom>
        </p:spPr>
      </p:pic>
    </p:spTree>
    <p:extLst>
      <p:ext uri="{BB962C8B-B14F-4D97-AF65-F5344CB8AC3E}">
        <p14:creationId xmlns:p14="http://schemas.microsoft.com/office/powerpoint/2010/main" val="3645962624"/>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a:gsLst>
            <a:gs pos="82000">
              <a:srgbClr val="042933"/>
            </a:gs>
            <a:gs pos="100000">
              <a:srgbClr val="FFFFFF">
                <a:lumMod val="75000"/>
                <a:lumOff val="25000"/>
              </a:srgb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1" y="273848"/>
            <a:ext cx="7886700" cy="788916"/>
          </a:xfrm>
        </p:spPr>
        <p:txBody>
          <a:bodyPr/>
          <a:lstStyle/>
          <a:p>
            <a:r>
              <a:rPr lang="en-US"/>
              <a:t>Click to edit Master title style</a:t>
            </a:r>
            <a:endParaRPr lang="en-US" dirty="0"/>
          </a:p>
        </p:txBody>
      </p:sp>
      <p:sp>
        <p:nvSpPr>
          <p:cNvPr id="16" name="Rectangle 15">
            <a:extLst>
              <a:ext uri="{FF2B5EF4-FFF2-40B4-BE49-F238E27FC236}">
                <a16:creationId xmlns:a16="http://schemas.microsoft.com/office/drawing/2014/main" id="{A9A58D9A-D316-E54C-BECB-A46E59934C30}"/>
              </a:ext>
            </a:extLst>
          </p:cNvPr>
          <p:cNvSpPr/>
          <p:nvPr userDrawn="1"/>
        </p:nvSpPr>
        <p:spPr>
          <a:xfrm>
            <a:off x="0" y="3477646"/>
            <a:ext cx="9144000" cy="145915"/>
          </a:xfrm>
          <a:prstGeom prst="rect">
            <a:avLst/>
          </a:prstGeom>
          <a:solidFill>
            <a:srgbClr val="042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idx="1"/>
          </p:nvPr>
        </p:nvSpPr>
        <p:spPr>
          <a:xfrm>
            <a:off x="628651" y="1124693"/>
            <a:ext cx="7886700" cy="2395783"/>
          </a:xfrm>
        </p:spPr>
        <p:txBody>
          <a:bodyPr anchor="ct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descr="Background pattern&#10;&#10;Description automatically generated">
            <a:extLst>
              <a:ext uri="{FF2B5EF4-FFF2-40B4-BE49-F238E27FC236}">
                <a16:creationId xmlns:a16="http://schemas.microsoft.com/office/drawing/2014/main" id="{8C665C20-B3D4-F448-96EA-F33666F03E40}"/>
              </a:ext>
            </a:extLst>
          </p:cNvPr>
          <p:cNvPicPr>
            <a:picLocks noChangeAspect="1"/>
          </p:cNvPicPr>
          <p:nvPr userDrawn="1"/>
        </p:nvPicPr>
        <p:blipFill rotWithShape="1">
          <a:blip r:embed="rId2"/>
          <a:srcRect t="-70204" b="70136"/>
          <a:stretch/>
        </p:blipFill>
        <p:spPr>
          <a:xfrm>
            <a:off x="0" y="-294880"/>
            <a:ext cx="9144000" cy="5438380"/>
          </a:xfrm>
          <a:prstGeom prst="rect">
            <a:avLst/>
          </a:prstGeom>
        </p:spPr>
      </p:pic>
    </p:spTree>
    <p:extLst>
      <p:ext uri="{BB962C8B-B14F-4D97-AF65-F5344CB8AC3E}">
        <p14:creationId xmlns:p14="http://schemas.microsoft.com/office/powerpoint/2010/main" val="1168794705"/>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bg>
      <p:bgPr>
        <a:gradFill flip="none" rotWithShape="1">
          <a:gsLst>
            <a:gs pos="38000">
              <a:srgbClr val="B2BAC2">
                <a:lumMod val="0"/>
              </a:srgbClr>
            </a:gs>
            <a:gs pos="100000">
              <a:srgbClr val="FFFFFF">
                <a:alpha val="0"/>
              </a:srgbClr>
            </a:gs>
          </a:gsLst>
          <a:lin ang="39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3D3CA"/>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28651" y="1369219"/>
            <a:ext cx="3886200" cy="2714478"/>
          </a:xfrm>
        </p:spPr>
        <p:txBody>
          <a:bodyPr/>
          <a:lstStyle>
            <a:lvl1pPr>
              <a:buClr>
                <a:srgbClr val="EA2A4F"/>
              </a:buClr>
              <a:defRPr>
                <a:solidFill>
                  <a:srgbClr val="FFFFFF"/>
                </a:solidFill>
              </a:defRPr>
            </a:lvl1pPr>
            <a:lvl2pPr>
              <a:buClr>
                <a:srgbClr val="EA2A4F"/>
              </a:buClr>
              <a:defRPr>
                <a:solidFill>
                  <a:srgbClr val="FFFFFF"/>
                </a:solidFill>
              </a:defRPr>
            </a:lvl2pPr>
            <a:lvl3pPr>
              <a:buClr>
                <a:srgbClr val="EA2A4F"/>
              </a:buClr>
              <a:defRPr>
                <a:solidFill>
                  <a:srgbClr val="FFFFFF"/>
                </a:solidFill>
              </a:defRPr>
            </a:lvl3pPr>
            <a:lvl4pPr>
              <a:buClr>
                <a:srgbClr val="EA2A4F"/>
              </a:buClr>
              <a:defRPr>
                <a:solidFill>
                  <a:srgbClr val="FFFFFF"/>
                </a:solidFill>
              </a:defRPr>
            </a:lvl4pPr>
            <a:lvl5pPr>
              <a:buClr>
                <a:srgbClr val="EA2A4F"/>
              </a:buCl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1" y="1369219"/>
            <a:ext cx="3886200" cy="2714478"/>
          </a:xfrm>
        </p:spPr>
        <p:txBody>
          <a:bodyPr/>
          <a:lstStyle>
            <a:lvl1pPr>
              <a:buClr>
                <a:srgbClr val="EA2A4F"/>
              </a:buClr>
              <a:defRPr>
                <a:solidFill>
                  <a:srgbClr val="FFFFFF"/>
                </a:solidFill>
              </a:defRPr>
            </a:lvl1pPr>
            <a:lvl2pPr>
              <a:buClr>
                <a:srgbClr val="EA2A4F"/>
              </a:buClr>
              <a:defRPr>
                <a:solidFill>
                  <a:srgbClr val="FFFFFF"/>
                </a:solidFill>
              </a:defRPr>
            </a:lvl2pPr>
            <a:lvl3pPr>
              <a:buClr>
                <a:srgbClr val="EA2A4F"/>
              </a:buClr>
              <a:defRPr>
                <a:solidFill>
                  <a:srgbClr val="FFFFFF"/>
                </a:solidFill>
              </a:defRPr>
            </a:lvl3pPr>
            <a:lvl4pPr>
              <a:buClr>
                <a:srgbClr val="EA2A4F"/>
              </a:buClr>
              <a:defRPr>
                <a:solidFill>
                  <a:srgbClr val="FFFFFF"/>
                </a:solidFill>
              </a:defRPr>
            </a:lvl4pPr>
            <a:lvl5pPr>
              <a:buClr>
                <a:srgbClr val="EA2A4F"/>
              </a:buCl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a:xfrm>
            <a:off x="3028951" y="4767267"/>
            <a:ext cx="3086100" cy="273844"/>
          </a:xfrm>
          <a:prstGeom prst="rect">
            <a:avLst/>
          </a:prstGeom>
        </p:spPr>
        <p:txBody>
          <a:bodyPr/>
          <a:lstStyle/>
          <a:p>
            <a:endParaRPr lang="en-US"/>
          </a:p>
        </p:txBody>
      </p:sp>
      <p:grpSp>
        <p:nvGrpSpPr>
          <p:cNvPr id="8" name="Group 7">
            <a:extLst>
              <a:ext uri="{FF2B5EF4-FFF2-40B4-BE49-F238E27FC236}">
                <a16:creationId xmlns:a16="http://schemas.microsoft.com/office/drawing/2014/main" id="{F6DD8092-F879-3E41-B5E7-1BE3EB15BB38}"/>
              </a:ext>
            </a:extLst>
          </p:cNvPr>
          <p:cNvGrpSpPr/>
          <p:nvPr userDrawn="1"/>
        </p:nvGrpSpPr>
        <p:grpSpPr>
          <a:xfrm>
            <a:off x="0" y="4149335"/>
            <a:ext cx="9144000" cy="1001017"/>
            <a:chOff x="0" y="5532433"/>
            <a:chExt cx="9144000" cy="1334689"/>
          </a:xfrm>
        </p:grpSpPr>
        <p:sp>
          <p:nvSpPr>
            <p:cNvPr id="9" name="Triangle 8">
              <a:extLst>
                <a:ext uri="{FF2B5EF4-FFF2-40B4-BE49-F238E27FC236}">
                  <a16:creationId xmlns:a16="http://schemas.microsoft.com/office/drawing/2014/main" id="{820A23A0-089C-E646-8CE5-B5A77638AAE1}"/>
                </a:ext>
              </a:extLst>
            </p:cNvPr>
            <p:cNvSpPr/>
            <p:nvPr userDrawn="1"/>
          </p:nvSpPr>
          <p:spPr>
            <a:xfrm>
              <a:off x="3134968" y="5541559"/>
              <a:ext cx="6009032" cy="1325563"/>
            </a:xfrm>
            <a:prstGeom prst="triangle">
              <a:avLst/>
            </a:prstGeom>
            <a:solidFill>
              <a:srgbClr val="B2B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0" name="Triangle 9">
              <a:extLst>
                <a:ext uri="{FF2B5EF4-FFF2-40B4-BE49-F238E27FC236}">
                  <a16:creationId xmlns:a16="http://schemas.microsoft.com/office/drawing/2014/main" id="{9E7411EB-7ED6-EA42-A99F-A29A2A0624F9}"/>
                </a:ext>
              </a:extLst>
            </p:cNvPr>
            <p:cNvSpPr/>
            <p:nvPr userDrawn="1"/>
          </p:nvSpPr>
          <p:spPr>
            <a:xfrm>
              <a:off x="1567484" y="5536996"/>
              <a:ext cx="6009032" cy="1325563"/>
            </a:xfrm>
            <a:prstGeom prst="triangle">
              <a:avLst/>
            </a:prstGeom>
            <a:solidFill>
              <a:srgbClr val="042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Triangle 10">
              <a:extLst>
                <a:ext uri="{FF2B5EF4-FFF2-40B4-BE49-F238E27FC236}">
                  <a16:creationId xmlns:a16="http://schemas.microsoft.com/office/drawing/2014/main" id="{8321746D-3F97-9D42-BD5C-77FC54459BEF}"/>
                </a:ext>
              </a:extLst>
            </p:cNvPr>
            <p:cNvSpPr/>
            <p:nvPr userDrawn="1"/>
          </p:nvSpPr>
          <p:spPr>
            <a:xfrm>
              <a:off x="0" y="5532433"/>
              <a:ext cx="6009032" cy="1325563"/>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pic>
        <p:nvPicPr>
          <p:cNvPr id="12" name="Picture 11">
            <a:extLst>
              <a:ext uri="{FF2B5EF4-FFF2-40B4-BE49-F238E27FC236}">
                <a16:creationId xmlns:a16="http://schemas.microsoft.com/office/drawing/2014/main" id="{87681DF5-14AE-6947-B6AD-FBC704EDC435}"/>
              </a:ext>
            </a:extLst>
          </p:cNvPr>
          <p:cNvPicPr>
            <a:picLocks noChangeAspect="1"/>
          </p:cNvPicPr>
          <p:nvPr userDrawn="1"/>
        </p:nvPicPr>
        <p:blipFill>
          <a:blip r:embed="rId2"/>
          <a:stretch>
            <a:fillRect/>
          </a:stretch>
        </p:blipFill>
        <p:spPr>
          <a:xfrm>
            <a:off x="880596" y="4869660"/>
            <a:ext cx="1290175" cy="346323"/>
          </a:xfrm>
          <a:prstGeom prst="rect">
            <a:avLst/>
          </a:prstGeom>
        </p:spPr>
      </p:pic>
    </p:spTree>
    <p:extLst>
      <p:ext uri="{BB962C8B-B14F-4D97-AF65-F5344CB8AC3E}">
        <p14:creationId xmlns:p14="http://schemas.microsoft.com/office/powerpoint/2010/main" val="2110320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7" name="Right Triangle 6"/>
          <p:cNvSpPr/>
          <p:nvPr userDrawn="1"/>
        </p:nvSpPr>
        <p:spPr>
          <a:xfrm>
            <a:off x="5" y="1985962"/>
            <a:ext cx="3571875" cy="3157538"/>
          </a:xfrm>
          <a:prstGeom prst="rtTriangle">
            <a:avLst/>
          </a:prstGeom>
          <a:solidFill>
            <a:srgbClr val="B2BAC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1" dirty="0"/>
          </a:p>
        </p:txBody>
      </p:sp>
      <p:sp>
        <p:nvSpPr>
          <p:cNvPr id="8" name="Freeform 7"/>
          <p:cNvSpPr/>
          <p:nvPr/>
        </p:nvSpPr>
        <p:spPr>
          <a:xfrm>
            <a:off x="3" y="3"/>
            <a:ext cx="9146380" cy="5144194"/>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rgbClr val="23D2C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2" name="Title 1"/>
          <p:cNvSpPr>
            <a:spLocks noGrp="1"/>
          </p:cNvSpPr>
          <p:nvPr>
            <p:ph type="ctrTitle"/>
          </p:nvPr>
        </p:nvSpPr>
        <p:spPr>
          <a:xfrm rot="19127067">
            <a:off x="675225" y="1287279"/>
            <a:ext cx="5324321" cy="903230"/>
          </a:xfrm>
        </p:spPr>
        <p:txBody>
          <a:bodyPr bIns="9144" anchor="t"/>
          <a:lstStyle>
            <a:lvl1pPr>
              <a:defRPr sz="2400"/>
            </a:lvl1pPr>
          </a:lstStyle>
          <a:p>
            <a:r>
              <a:rPr lang="en-US"/>
              <a:t>Click to edit Master title style</a:t>
            </a:r>
            <a:endParaRPr lang="en-US" dirty="0"/>
          </a:p>
        </p:txBody>
      </p:sp>
      <p:sp>
        <p:nvSpPr>
          <p:cNvPr id="3" name="Subtitle 2"/>
          <p:cNvSpPr>
            <a:spLocks noGrp="1"/>
          </p:cNvSpPr>
          <p:nvPr>
            <p:ph type="subTitle" idx="1"/>
          </p:nvPr>
        </p:nvSpPr>
        <p:spPr>
          <a:xfrm rot="19106589">
            <a:off x="1165289" y="1894848"/>
            <a:ext cx="6514283" cy="246944"/>
          </a:xfrm>
        </p:spPr>
        <p:txBody>
          <a:bodyPr tIns="9144">
            <a:normAutofit/>
          </a:bodyPr>
          <a:lstStyle>
            <a:lvl1pPr marL="0" indent="0" algn="l">
              <a:buNone/>
              <a:defRPr kumimoji="0" lang="en-US" sz="1051" b="0" i="0" u="none" strike="noStrike" kern="1200" cap="all" spc="300" normalizeH="0" baseline="0" noProof="0" dirty="0" smtClean="0">
                <a:ln>
                  <a:noFill/>
                </a:ln>
                <a:solidFill>
                  <a:schemeClr val="tx1"/>
                </a:solidFill>
                <a:effectLst/>
                <a:uLnTx/>
                <a:uFillTx/>
                <a:latin typeface="+mn-lt"/>
                <a:ea typeface="+mj-ea"/>
                <a:cs typeface="Tunga" pitchFamily="2"/>
              </a:defRPr>
            </a:lvl1pPr>
            <a:lvl2pPr marL="342874" indent="0" algn="ctr">
              <a:buNone/>
              <a:defRPr>
                <a:solidFill>
                  <a:schemeClr val="tx1">
                    <a:tint val="75000"/>
                  </a:schemeClr>
                </a:solidFill>
              </a:defRPr>
            </a:lvl2pPr>
            <a:lvl3pPr marL="685750" indent="0" algn="ctr">
              <a:buNone/>
              <a:defRPr>
                <a:solidFill>
                  <a:schemeClr val="tx1">
                    <a:tint val="75000"/>
                  </a:schemeClr>
                </a:solidFill>
              </a:defRPr>
            </a:lvl3pPr>
            <a:lvl4pPr marL="1028624" indent="0" algn="ctr">
              <a:buNone/>
              <a:defRPr>
                <a:solidFill>
                  <a:schemeClr val="tx1">
                    <a:tint val="75000"/>
                  </a:schemeClr>
                </a:solidFill>
              </a:defRPr>
            </a:lvl4pPr>
            <a:lvl5pPr marL="1371498" indent="0" algn="ctr">
              <a:buNone/>
              <a:defRPr>
                <a:solidFill>
                  <a:schemeClr val="tx1">
                    <a:tint val="75000"/>
                  </a:schemeClr>
                </a:solidFill>
              </a:defRPr>
            </a:lvl5pPr>
            <a:lvl6pPr marL="1714372"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4" indent="0" algn="ctr">
              <a:buNone/>
              <a:defRPr>
                <a:solidFill>
                  <a:schemeClr val="tx1">
                    <a:tint val="75000"/>
                  </a:schemeClr>
                </a:solidFill>
              </a:defRPr>
            </a:lvl9pPr>
          </a:lstStyle>
          <a:p>
            <a:pPr marL="0" marR="0" lvl="0" indent="0" algn="l" defTabSz="68575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a:t>Click to edit Master subtitle style</a:t>
            </a:r>
            <a:endParaRPr lang="en-US" dirty="0"/>
          </a:p>
        </p:txBody>
      </p:sp>
      <p:pic>
        <p:nvPicPr>
          <p:cNvPr id="9" name="Picture 8">
            <a:extLst>
              <a:ext uri="{FF2B5EF4-FFF2-40B4-BE49-F238E27FC236}">
                <a16:creationId xmlns:a16="http://schemas.microsoft.com/office/drawing/2014/main" id="{8771688D-734F-EB44-A947-C924F251B520}"/>
              </a:ext>
            </a:extLst>
          </p:cNvPr>
          <p:cNvPicPr>
            <a:picLocks noChangeAspect="1"/>
          </p:cNvPicPr>
          <p:nvPr userDrawn="1"/>
        </p:nvPicPr>
        <p:blipFill>
          <a:blip r:embed="rId2"/>
          <a:stretch>
            <a:fillRect/>
          </a:stretch>
        </p:blipFill>
        <p:spPr>
          <a:xfrm>
            <a:off x="7642302" y="4707891"/>
            <a:ext cx="1372554" cy="377065"/>
          </a:xfrm>
          <a:prstGeom prst="rect">
            <a:avLst/>
          </a:prstGeom>
        </p:spPr>
      </p:pic>
    </p:spTree>
    <p:extLst>
      <p:ext uri="{BB962C8B-B14F-4D97-AF65-F5344CB8AC3E}">
        <p14:creationId xmlns:p14="http://schemas.microsoft.com/office/powerpoint/2010/main" val="13160017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7"/>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1"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72196803"/>
      </p:ext>
    </p:extLst>
  </p:cSld>
  <p:clrMap bg1="lt1" tx1="dk1" bg2="lt2" tx2="dk2" accent1="accent1" accent2="accent2" accent3="accent3" accent4="accent4" accent5="accent5" accent6="accent6" hlink="hlink" folHlink="folHlink"/>
  <p:sldLayoutIdLst>
    <p:sldLayoutId id="2147483685" r:id="rId1"/>
    <p:sldLayoutId id="2147483661" r:id="rId2"/>
    <p:sldLayoutId id="2147483690" r:id="rId3"/>
    <p:sldLayoutId id="2147483672" r:id="rId4"/>
    <p:sldLayoutId id="2147483673" r:id="rId5"/>
    <p:sldLayoutId id="2147483681" r:id="rId6"/>
    <p:sldLayoutId id="2147483662" r:id="rId7"/>
    <p:sldLayoutId id="2147483664" r:id="rId8"/>
    <p:sldLayoutId id="2147483674" r:id="rId9"/>
    <p:sldLayoutId id="2147483676" r:id="rId10"/>
    <p:sldLayoutId id="2147483677" r:id="rId11"/>
    <p:sldLayoutId id="2147483679" r:id="rId12"/>
    <p:sldLayoutId id="2147483680" r:id="rId13"/>
    <p:sldLayoutId id="2147483678" r:id="rId14"/>
    <p:sldLayoutId id="2147483667" r:id="rId15"/>
    <p:sldLayoutId id="2147483668" r:id="rId16"/>
    <p:sldLayoutId id="2147483669" r:id="rId17"/>
    <p:sldLayoutId id="2147483683" r:id="rId18"/>
    <p:sldLayoutId id="2147483682" r:id="rId19"/>
    <p:sldLayoutId id="2147483684" r:id="rId20"/>
    <p:sldLayoutId id="2147483692" r:id="rId21"/>
    <p:sldLayoutId id="2147483691" r:id="rId22"/>
    <p:sldLayoutId id="2147483687" r:id="rId23"/>
    <p:sldLayoutId id="2147483695" r:id="rId24"/>
    <p:sldLayoutId id="2147483689" r:id="rId25"/>
    <p:sldLayoutId id="2147483693" r:id="rId26"/>
    <p:sldLayoutId id="2147483694" r:id="rId27"/>
    <p:sldLayoutId id="2147483696" r:id="rId28"/>
    <p:sldLayoutId id="2147483697" r:id="rId29"/>
    <p:sldLayoutId id="2147483698" r:id="rId30"/>
    <p:sldLayoutId id="2147483699" r:id="rId31"/>
    <p:sldLayoutId id="2147483700" r:id="rId32"/>
    <p:sldLayoutId id="2147483701" r:id="rId33"/>
    <p:sldLayoutId id="2147483702" r:id="rId34"/>
  </p:sldLayoutIdLst>
  <p:txStyles>
    <p:titleStyle>
      <a:lvl1pPr algn="l" defTabSz="68575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8" indent="-171438" algn="l" defTabSz="685750" rtl="0" eaLnBrk="1" latinLnBrk="0" hangingPunct="1">
        <a:lnSpc>
          <a:spcPct val="90000"/>
        </a:lnSpc>
        <a:spcBef>
          <a:spcPts val="751"/>
        </a:spcBef>
        <a:buFont typeface="Arial" panose="020B0604020202020204" pitchFamily="34" charset="0"/>
        <a:buChar char="•"/>
        <a:defRPr sz="2100" kern="1200">
          <a:solidFill>
            <a:schemeClr val="tx1"/>
          </a:solidFill>
          <a:latin typeface="+mn-lt"/>
          <a:ea typeface="+mn-ea"/>
          <a:cs typeface="+mn-cs"/>
        </a:defRPr>
      </a:lvl1pPr>
      <a:lvl2pPr marL="514311" indent="-171438" algn="l" defTabSz="68575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85" indent="-171438" algn="l" defTabSz="68575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61"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4pPr>
      <a:lvl5pPr marL="1542935"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5pPr>
      <a:lvl6pPr marL="1885809"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683"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558"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431"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50" rtl="0" eaLnBrk="1" latinLnBrk="0" hangingPunct="1">
        <a:defRPr sz="1351" kern="1200">
          <a:solidFill>
            <a:schemeClr val="tx1"/>
          </a:solidFill>
          <a:latin typeface="+mn-lt"/>
          <a:ea typeface="+mn-ea"/>
          <a:cs typeface="+mn-cs"/>
        </a:defRPr>
      </a:lvl1pPr>
      <a:lvl2pPr marL="342874" algn="l" defTabSz="685750" rtl="0" eaLnBrk="1" latinLnBrk="0" hangingPunct="1">
        <a:defRPr sz="1351" kern="1200">
          <a:solidFill>
            <a:schemeClr val="tx1"/>
          </a:solidFill>
          <a:latin typeface="+mn-lt"/>
          <a:ea typeface="+mn-ea"/>
          <a:cs typeface="+mn-cs"/>
        </a:defRPr>
      </a:lvl2pPr>
      <a:lvl3pPr marL="685750" algn="l" defTabSz="685750" rtl="0" eaLnBrk="1" latinLnBrk="0" hangingPunct="1">
        <a:defRPr sz="1351" kern="1200">
          <a:solidFill>
            <a:schemeClr val="tx1"/>
          </a:solidFill>
          <a:latin typeface="+mn-lt"/>
          <a:ea typeface="+mn-ea"/>
          <a:cs typeface="+mn-cs"/>
        </a:defRPr>
      </a:lvl3pPr>
      <a:lvl4pPr marL="1028624" algn="l" defTabSz="685750" rtl="0" eaLnBrk="1" latinLnBrk="0" hangingPunct="1">
        <a:defRPr sz="1351" kern="1200">
          <a:solidFill>
            <a:schemeClr val="tx1"/>
          </a:solidFill>
          <a:latin typeface="+mn-lt"/>
          <a:ea typeface="+mn-ea"/>
          <a:cs typeface="+mn-cs"/>
        </a:defRPr>
      </a:lvl4pPr>
      <a:lvl5pPr marL="1371498" algn="l" defTabSz="685750" rtl="0" eaLnBrk="1" latinLnBrk="0" hangingPunct="1">
        <a:defRPr sz="1351" kern="1200">
          <a:solidFill>
            <a:schemeClr val="tx1"/>
          </a:solidFill>
          <a:latin typeface="+mn-lt"/>
          <a:ea typeface="+mn-ea"/>
          <a:cs typeface="+mn-cs"/>
        </a:defRPr>
      </a:lvl5pPr>
      <a:lvl6pPr marL="1714372" algn="l" defTabSz="685750" rtl="0" eaLnBrk="1" latinLnBrk="0" hangingPunct="1">
        <a:defRPr sz="1351" kern="1200">
          <a:solidFill>
            <a:schemeClr val="tx1"/>
          </a:solidFill>
          <a:latin typeface="+mn-lt"/>
          <a:ea typeface="+mn-ea"/>
          <a:cs typeface="+mn-cs"/>
        </a:defRPr>
      </a:lvl6pPr>
      <a:lvl7pPr marL="2057246" algn="l" defTabSz="685750" rtl="0" eaLnBrk="1" latinLnBrk="0" hangingPunct="1">
        <a:defRPr sz="1351" kern="1200">
          <a:solidFill>
            <a:schemeClr val="tx1"/>
          </a:solidFill>
          <a:latin typeface="+mn-lt"/>
          <a:ea typeface="+mn-ea"/>
          <a:cs typeface="+mn-cs"/>
        </a:defRPr>
      </a:lvl7pPr>
      <a:lvl8pPr marL="2400120" algn="l" defTabSz="685750" rtl="0" eaLnBrk="1" latinLnBrk="0" hangingPunct="1">
        <a:defRPr sz="1351" kern="1200">
          <a:solidFill>
            <a:schemeClr val="tx1"/>
          </a:solidFill>
          <a:latin typeface="+mn-lt"/>
          <a:ea typeface="+mn-ea"/>
          <a:cs typeface="+mn-cs"/>
        </a:defRPr>
      </a:lvl8pPr>
      <a:lvl9pPr marL="2742994" algn="l" defTabSz="685750"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hyperlink" Target="https://www.hudexchange.info/resource/5630/notice-cpd-17-11-determining-program-participant-rent-contribution-in-the-coc-program/" TargetMode="Externa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3" Type="http://schemas.openxmlformats.org/officeDocument/2006/relationships/hyperlink" Target="https://www.hudexchange.info/resource/5630/notice-cpd-17-11-determining-program-participant-rent-contribution-in-the-coc-program/" TargetMode="External"/><Relationship Id="rId2" Type="http://schemas.openxmlformats.org/officeDocument/2006/relationships/hyperlink" Target="https://www.hudexchange.info/resource/2033/hearth-coc-program-interim-rule/"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3.jpg"/><Relationship Id="rId2" Type="http://schemas.openxmlformats.org/officeDocument/2006/relationships/diagramData" Target="../diagrams/data1.xml"/><Relationship Id="rId1" Type="http://schemas.openxmlformats.org/officeDocument/2006/relationships/slideLayout" Target="../slideLayouts/slideLayout2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3.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3.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3.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14.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3.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5.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3.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5.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6.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5.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3.xml"/></Relationships>
</file>

<file path=ppt/slides/_rels/slide58.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34.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33.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4.jpg"/><Relationship Id="rId2" Type="http://schemas.openxmlformats.org/officeDocument/2006/relationships/diagramData" Target="../diagrams/data2.xml"/><Relationship Id="rId1" Type="http://schemas.openxmlformats.org/officeDocument/2006/relationships/slideLayout" Target="../slideLayouts/slideLayout2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33.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33.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7.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6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33.xml"/></Relationships>
</file>

<file path=ppt/slides/_rels/slide65.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7.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7.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3.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25.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3.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25.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2" Type="http://schemas.openxmlformats.org/officeDocument/2006/relationships/hyperlink" Target="http://www.hudexchange.info-/" TargetMode="Externa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AA754-A05A-42ED-B36E-03DD2FC21424}"/>
              </a:ext>
            </a:extLst>
          </p:cNvPr>
          <p:cNvSpPr>
            <a:spLocks noGrp="1"/>
          </p:cNvSpPr>
          <p:nvPr>
            <p:ph type="ctrTitle"/>
          </p:nvPr>
        </p:nvSpPr>
        <p:spPr>
          <a:xfrm>
            <a:off x="685800" y="841772"/>
            <a:ext cx="7772400" cy="1790700"/>
          </a:xfrm>
        </p:spPr>
        <p:txBody>
          <a:bodyPr anchor="b">
            <a:normAutofit/>
          </a:bodyPr>
          <a:lstStyle/>
          <a:p>
            <a:r>
              <a:rPr lang="en-US" dirty="0"/>
              <a:t>Permanent Support Housing</a:t>
            </a:r>
            <a:br>
              <a:rPr lang="en-US" dirty="0"/>
            </a:br>
            <a:r>
              <a:rPr lang="en-US" dirty="0"/>
              <a:t>Heartland Housed </a:t>
            </a:r>
          </a:p>
        </p:txBody>
      </p:sp>
      <p:sp>
        <p:nvSpPr>
          <p:cNvPr id="3" name="Subtitle 2">
            <a:extLst>
              <a:ext uri="{FF2B5EF4-FFF2-40B4-BE49-F238E27FC236}">
                <a16:creationId xmlns:a16="http://schemas.microsoft.com/office/drawing/2014/main" id="{1DAEAEC2-A5A5-BFDC-820B-40B608B525CB}"/>
              </a:ext>
            </a:extLst>
          </p:cNvPr>
          <p:cNvSpPr>
            <a:spLocks noGrp="1"/>
          </p:cNvSpPr>
          <p:nvPr>
            <p:ph type="subTitle" idx="1"/>
          </p:nvPr>
        </p:nvSpPr>
        <p:spPr>
          <a:xfrm>
            <a:off x="1143000" y="2701528"/>
            <a:ext cx="6858000" cy="1241822"/>
          </a:xfrm>
        </p:spPr>
        <p:txBody>
          <a:bodyPr vert="horz" lIns="91440" tIns="45720" rIns="91440" bIns="45720" rtlCol="0" anchor="t">
            <a:normAutofit/>
          </a:bodyPr>
          <a:lstStyle/>
          <a:p>
            <a:r>
              <a:rPr lang="en-US" dirty="0"/>
              <a:t>Mary Simons, M.S.</a:t>
            </a:r>
          </a:p>
          <a:p>
            <a:r>
              <a:rPr lang="en-US" dirty="0"/>
              <a:t>Nicole Johnson, Esq., MSW</a:t>
            </a:r>
            <a:endParaRPr lang="en-US" dirty="0">
              <a:cs typeface="Calibri"/>
            </a:endParaRPr>
          </a:p>
          <a:p>
            <a:r>
              <a:rPr lang="en-US" dirty="0"/>
              <a:t>Mindy Mitchell</a:t>
            </a:r>
            <a:endParaRPr lang="en-US">
              <a:cs typeface="Calibri"/>
            </a:endParaRPr>
          </a:p>
        </p:txBody>
      </p:sp>
    </p:spTree>
    <p:extLst>
      <p:ext uri="{BB962C8B-B14F-4D97-AF65-F5344CB8AC3E}">
        <p14:creationId xmlns:p14="http://schemas.microsoft.com/office/powerpoint/2010/main" val="16474642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834FE-A662-E7C7-B3F1-3A215E22CD87}"/>
              </a:ext>
            </a:extLst>
          </p:cNvPr>
          <p:cNvSpPr>
            <a:spLocks noGrp="1"/>
          </p:cNvSpPr>
          <p:nvPr>
            <p:ph type="title"/>
          </p:nvPr>
        </p:nvSpPr>
        <p:spPr/>
        <p:txBody>
          <a:bodyPr/>
          <a:lstStyle/>
          <a:p>
            <a:r>
              <a:rPr lang="en-US" sz="3200" b="1" dirty="0"/>
              <a:t>Breaks in Homelessness</a:t>
            </a:r>
          </a:p>
        </p:txBody>
      </p:sp>
      <p:graphicFrame>
        <p:nvGraphicFramePr>
          <p:cNvPr id="5" name="Content Placeholder 4">
            <a:extLst>
              <a:ext uri="{FF2B5EF4-FFF2-40B4-BE49-F238E27FC236}">
                <a16:creationId xmlns:a16="http://schemas.microsoft.com/office/drawing/2014/main" id="{58265395-F4C0-2C9D-BE90-655A02BCF3BF}"/>
              </a:ext>
            </a:extLst>
          </p:cNvPr>
          <p:cNvGraphicFramePr>
            <a:graphicFrameLocks noGrp="1"/>
          </p:cNvGraphicFramePr>
          <p:nvPr>
            <p:ph idx="1"/>
            <p:extLst>
              <p:ext uri="{D42A27DB-BD31-4B8C-83A1-F6EECF244321}">
                <p14:modId xmlns:p14="http://schemas.microsoft.com/office/powerpoint/2010/main" val="1313583550"/>
              </p:ext>
            </p:extLst>
          </p:nvPr>
        </p:nvGraphicFramePr>
        <p:xfrm>
          <a:off x="4421076" y="514356"/>
          <a:ext cx="4456594" cy="3234771"/>
        </p:xfrm>
        <a:graphic>
          <a:graphicData uri="http://schemas.openxmlformats.org/drawingml/2006/table">
            <a:tbl>
              <a:tblPr/>
              <a:tblGrid>
                <a:gridCol w="1802171">
                  <a:extLst>
                    <a:ext uri="{9D8B030D-6E8A-4147-A177-3AD203B41FA5}">
                      <a16:colId xmlns:a16="http://schemas.microsoft.com/office/drawing/2014/main" val="1127741343"/>
                    </a:ext>
                  </a:extLst>
                </a:gridCol>
                <a:gridCol w="2654423">
                  <a:extLst>
                    <a:ext uri="{9D8B030D-6E8A-4147-A177-3AD203B41FA5}">
                      <a16:colId xmlns:a16="http://schemas.microsoft.com/office/drawing/2014/main" val="2360244293"/>
                    </a:ext>
                  </a:extLst>
                </a:gridCol>
              </a:tblGrid>
              <a:tr h="1128599">
                <a:tc>
                  <a:txBody>
                    <a:bodyPr/>
                    <a:lstStyle/>
                    <a:p>
                      <a:pPr marL="80518" rtl="0" fontAlgn="t">
                        <a:spcBef>
                          <a:spcPts val="0"/>
                        </a:spcBef>
                        <a:spcAft>
                          <a:spcPts val="0"/>
                        </a:spcAft>
                      </a:pPr>
                      <a:r>
                        <a:rPr lang="en-US" sz="1600" b="0" i="0" u="none" strike="noStrike" dirty="0">
                          <a:solidFill>
                            <a:srgbClr val="000000"/>
                          </a:solidFill>
                          <a:effectLst/>
                          <a:latin typeface="Calibri" panose="020F0502020204030204" pitchFamily="34" charset="0"/>
                        </a:rPr>
                        <a:t>Break  </a:t>
                      </a:r>
                      <a:endParaRPr lang="en-US" sz="1600" dirty="0">
                        <a:effectLst/>
                      </a:endParaRPr>
                    </a:p>
                    <a:p>
                      <a:pPr marL="80518" rtl="0" fontAlgn="t">
                        <a:spcBef>
                          <a:spcPts val="60"/>
                        </a:spcBef>
                        <a:spcAft>
                          <a:spcPts val="0"/>
                        </a:spcAft>
                      </a:pPr>
                      <a:r>
                        <a:rPr lang="en-US" sz="1600" b="0" i="0" u="none" strike="noStrike" dirty="0">
                          <a:solidFill>
                            <a:srgbClr val="000000"/>
                          </a:solidFill>
                          <a:effectLst/>
                          <a:latin typeface="Calibri" panose="020F0502020204030204" pitchFamily="34" charset="0"/>
                        </a:rPr>
                        <a:t>Mo./Yr. &amp; Description </a:t>
                      </a:r>
                      <a:endParaRPr lang="en-US" sz="1600" dirty="0">
                        <a:effectLst/>
                      </a:endParaRPr>
                    </a:p>
                    <a:p>
                      <a:pPr marL="75438" rtl="0" fontAlgn="t">
                        <a:spcBef>
                          <a:spcPts val="1283"/>
                        </a:spcBef>
                        <a:spcAft>
                          <a:spcPts val="0"/>
                        </a:spcAft>
                      </a:pPr>
                      <a:r>
                        <a:rPr lang="en-US" sz="1600" b="0" i="0" u="none" strike="noStrike" dirty="0">
                          <a:solidFill>
                            <a:srgbClr val="000000"/>
                          </a:solidFill>
                          <a:effectLst/>
                          <a:latin typeface="Calibri" panose="020F0502020204030204" pitchFamily="34" charset="0"/>
                        </a:rPr>
                        <a:t>or N/A</a:t>
                      </a:r>
                      <a:endParaRPr lang="en-US" sz="1600" dirty="0">
                        <a:effectLst/>
                      </a:endParaRPr>
                    </a:p>
                  </a:txBody>
                  <a:tcPr marL="25545" marR="25545" marT="25545" marB="2554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0505" rtl="0" fontAlgn="t">
                        <a:spcBef>
                          <a:spcPts val="0"/>
                        </a:spcBef>
                        <a:spcAft>
                          <a:spcPts val="0"/>
                        </a:spcAft>
                      </a:pPr>
                      <a:r>
                        <a:rPr lang="en-US" sz="1600" b="0" i="0" u="none" strike="noStrike" dirty="0">
                          <a:solidFill>
                            <a:srgbClr val="000000"/>
                          </a:solidFill>
                          <a:effectLst/>
                          <a:latin typeface="Calibri" panose="020F0502020204030204" pitchFamily="34" charset="0"/>
                        </a:rPr>
                        <a:t>Break 1: </a:t>
                      </a:r>
                      <a:endParaRPr lang="en-US" sz="1600" dirty="0">
                        <a:effectLst/>
                      </a:endParaRPr>
                    </a:p>
                    <a:p>
                      <a:pPr marL="80505" rtl="0" fontAlgn="t">
                        <a:spcBef>
                          <a:spcPts val="1285"/>
                        </a:spcBef>
                        <a:spcAft>
                          <a:spcPts val="0"/>
                        </a:spcAft>
                      </a:pPr>
                      <a:r>
                        <a:rPr lang="en-US" sz="1600" b="0" i="0" u="none" strike="noStrike" dirty="0">
                          <a:solidFill>
                            <a:srgbClr val="000000"/>
                          </a:solidFill>
                          <a:effectLst/>
                          <a:latin typeface="Calibri" panose="020F0502020204030204" pitchFamily="34" charset="0"/>
                        </a:rPr>
                        <a:t>Break 2: </a:t>
                      </a:r>
                      <a:endParaRPr lang="en-US" sz="1600" dirty="0">
                        <a:effectLst/>
                      </a:endParaRPr>
                    </a:p>
                    <a:p>
                      <a:pPr marL="80505" rtl="0" fontAlgn="t">
                        <a:spcBef>
                          <a:spcPts val="1283"/>
                        </a:spcBef>
                        <a:spcAft>
                          <a:spcPts val="0"/>
                        </a:spcAft>
                      </a:pPr>
                      <a:r>
                        <a:rPr lang="en-US" sz="1600" b="0" i="0" u="none" strike="noStrike" dirty="0">
                          <a:solidFill>
                            <a:srgbClr val="000000"/>
                          </a:solidFill>
                          <a:effectLst/>
                          <a:latin typeface="Calibri" panose="020F0502020204030204" pitchFamily="34" charset="0"/>
                        </a:rPr>
                        <a:t>Break 3: </a:t>
                      </a:r>
                      <a:endParaRPr lang="en-US" sz="1600" dirty="0">
                        <a:effectLst/>
                      </a:endParaRPr>
                    </a:p>
                    <a:p>
                      <a:pPr marL="80505" rtl="0" fontAlgn="t">
                        <a:spcBef>
                          <a:spcPts val="1261"/>
                        </a:spcBef>
                        <a:spcAft>
                          <a:spcPts val="0"/>
                        </a:spcAft>
                      </a:pPr>
                      <a:r>
                        <a:rPr lang="en-US" sz="1600" b="0" i="0" u="none" strike="noStrike" dirty="0">
                          <a:solidFill>
                            <a:srgbClr val="000000"/>
                          </a:solidFill>
                          <a:effectLst/>
                          <a:latin typeface="Calibri" panose="020F0502020204030204" pitchFamily="34" charset="0"/>
                        </a:rPr>
                        <a:t>If there are additional breaks please detail and attach.</a:t>
                      </a:r>
                      <a:endParaRPr lang="en-US" sz="1600" dirty="0">
                        <a:effectLst/>
                      </a:endParaRPr>
                    </a:p>
                  </a:txBody>
                  <a:tcPr marL="25545" marR="25545" marT="25545" marB="2554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6447382"/>
                  </a:ext>
                </a:extLst>
              </a:tr>
              <a:tr h="213676">
                <a:tc>
                  <a:txBody>
                    <a:bodyPr/>
                    <a:lstStyle/>
                    <a:p>
                      <a:pPr marL="80518" rtl="0" fontAlgn="t">
                        <a:spcBef>
                          <a:spcPts val="0"/>
                        </a:spcBef>
                        <a:spcAft>
                          <a:spcPts val="0"/>
                        </a:spcAft>
                      </a:pPr>
                      <a:r>
                        <a:rPr lang="en-US" sz="1600" b="0" i="0" u="none" strike="noStrike" dirty="0">
                          <a:solidFill>
                            <a:srgbClr val="000000"/>
                          </a:solidFill>
                          <a:effectLst/>
                          <a:latin typeface="Calibri" panose="020F0502020204030204" pitchFamily="34" charset="0"/>
                        </a:rPr>
                        <a:t>Notes</a:t>
                      </a:r>
                      <a:endParaRPr lang="en-US" sz="1600" dirty="0">
                        <a:effectLst/>
                      </a:endParaRPr>
                    </a:p>
                  </a:txBody>
                  <a:tcPr marL="25545" marR="25545" marT="25545" marB="2554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br>
                        <a:rPr lang="en-US" sz="1600" dirty="0">
                          <a:effectLst/>
                        </a:rPr>
                      </a:br>
                      <a:endParaRPr lang="en-US" sz="1600" dirty="0">
                        <a:effectLst/>
                      </a:endParaRPr>
                    </a:p>
                  </a:txBody>
                  <a:tcPr marL="25545" marR="25545" marT="25545" marB="2554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0983714"/>
                  </a:ext>
                </a:extLst>
              </a:tr>
              <a:tr h="930411">
                <a:tc>
                  <a:txBody>
                    <a:bodyPr/>
                    <a:lstStyle/>
                    <a:p>
                      <a:pPr marL="74295" marR="53835" indent="-1511" rtl="0" fontAlgn="t">
                        <a:spcBef>
                          <a:spcPts val="0"/>
                        </a:spcBef>
                        <a:spcAft>
                          <a:spcPts val="0"/>
                        </a:spcAft>
                      </a:pPr>
                      <a:r>
                        <a:rPr lang="en-US" sz="1600" b="0" i="0" u="none" strike="noStrike" dirty="0">
                          <a:solidFill>
                            <a:srgbClr val="000000"/>
                          </a:solidFill>
                          <a:effectLst/>
                          <a:latin typeface="Calibri" panose="020F0502020204030204" pitchFamily="34" charset="0"/>
                        </a:rPr>
                        <a:t>Attach Self Certification</a:t>
                      </a:r>
                      <a:endParaRPr lang="en-US" sz="1600" dirty="0">
                        <a:effectLst/>
                      </a:endParaRPr>
                    </a:p>
                  </a:txBody>
                  <a:tcPr marL="25545" marR="25545" marT="25545" marB="2554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0505" rtl="0" fontAlgn="t">
                        <a:spcBef>
                          <a:spcPts val="0"/>
                        </a:spcBef>
                        <a:spcAft>
                          <a:spcPts val="0"/>
                        </a:spcAft>
                      </a:pPr>
                      <a:endParaRPr lang="en-US" sz="1600" dirty="0">
                        <a:effectLst/>
                      </a:endParaRPr>
                    </a:p>
                  </a:txBody>
                  <a:tcPr marL="25545" marR="25545" marT="25545" marB="2554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3801712"/>
                  </a:ext>
                </a:extLst>
              </a:tr>
            </a:tbl>
          </a:graphicData>
        </a:graphic>
      </p:graphicFrame>
      <p:sp>
        <p:nvSpPr>
          <p:cNvPr id="4" name="Text Placeholder 3">
            <a:extLst>
              <a:ext uri="{FF2B5EF4-FFF2-40B4-BE49-F238E27FC236}">
                <a16:creationId xmlns:a16="http://schemas.microsoft.com/office/drawing/2014/main" id="{3656FC7F-9417-D65F-C9A4-1948E519D12E}"/>
              </a:ext>
            </a:extLst>
          </p:cNvPr>
          <p:cNvSpPr>
            <a:spLocks noGrp="1"/>
          </p:cNvSpPr>
          <p:nvPr>
            <p:ph type="body" sz="half" idx="2"/>
          </p:nvPr>
        </p:nvSpPr>
        <p:spPr>
          <a:xfrm>
            <a:off x="542929" y="1846555"/>
            <a:ext cx="2891791" cy="2553995"/>
          </a:xfrm>
        </p:spPr>
        <p:txBody>
          <a:bodyPr>
            <a:normAutofit fontScale="92500" lnSpcReduction="10000"/>
          </a:bodyPr>
          <a:lstStyle/>
          <a:p>
            <a:r>
              <a:rPr lang="en-US" sz="1800" dirty="0"/>
              <a:t>Document any breaks in homelessness. </a:t>
            </a:r>
            <a:r>
              <a:rPr lang="en-US" dirty="0"/>
              <a:t>Breaks</a:t>
            </a:r>
            <a:r>
              <a:rPr lang="en-US" sz="1800" dirty="0"/>
              <a:t> will generally be self-certified and include any time in housing for over seven days. This is used when someone has been homeless 4 times in three years for a cumulative total of 12 months or more. </a:t>
            </a:r>
            <a:endParaRPr lang="en-US" dirty="0"/>
          </a:p>
        </p:txBody>
      </p:sp>
      <p:sp>
        <p:nvSpPr>
          <p:cNvPr id="6" name="Rectangle 1">
            <a:extLst>
              <a:ext uri="{FF2B5EF4-FFF2-40B4-BE49-F238E27FC236}">
                <a16:creationId xmlns:a16="http://schemas.microsoft.com/office/drawing/2014/main" id="{0B25D7B7-9CCB-4994-18F2-610294217C08}"/>
              </a:ext>
            </a:extLst>
          </p:cNvPr>
          <p:cNvSpPr>
            <a:spLocks noChangeArrowheads="1"/>
          </p:cNvSpPr>
          <p:nvPr/>
        </p:nvSpPr>
        <p:spPr bwMode="auto">
          <a:xfrm>
            <a:off x="-635355" y="0"/>
            <a:ext cx="977935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2608793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F957FCD-112C-088E-6CBA-32FAA6343312}"/>
              </a:ext>
            </a:extLst>
          </p:cNvPr>
          <p:cNvSpPr>
            <a:spLocks noGrp="1"/>
          </p:cNvSpPr>
          <p:nvPr>
            <p:ph type="title"/>
          </p:nvPr>
        </p:nvSpPr>
        <p:spPr/>
        <p:txBody>
          <a:bodyPr anchor="ctr">
            <a:normAutofit/>
          </a:bodyPr>
          <a:lstStyle/>
          <a:p>
            <a:r>
              <a:rPr lang="en-US" dirty="0"/>
              <a:t>Definition of Disability</a:t>
            </a:r>
          </a:p>
        </p:txBody>
      </p:sp>
      <p:graphicFrame>
        <p:nvGraphicFramePr>
          <p:cNvPr id="6" name="Content Placeholder 5">
            <a:extLst>
              <a:ext uri="{FF2B5EF4-FFF2-40B4-BE49-F238E27FC236}">
                <a16:creationId xmlns:a16="http://schemas.microsoft.com/office/drawing/2014/main" id="{9986CF3B-59FA-FCE4-E022-4A4D67E6EFDF}"/>
              </a:ext>
            </a:extLst>
          </p:cNvPr>
          <p:cNvGraphicFramePr>
            <a:graphicFrameLocks noGrp="1"/>
          </p:cNvGraphicFramePr>
          <p:nvPr>
            <p:ph idx="1"/>
            <p:extLst>
              <p:ext uri="{D42A27DB-BD31-4B8C-83A1-F6EECF244321}">
                <p14:modId xmlns:p14="http://schemas.microsoft.com/office/powerpoint/2010/main" val="2581849944"/>
              </p:ext>
            </p:extLst>
          </p:nvPr>
        </p:nvGraphicFramePr>
        <p:xfrm>
          <a:off x="3885009" y="208724"/>
          <a:ext cx="4629150" cy="3312160"/>
        </p:xfrm>
        <a:graphic>
          <a:graphicData uri="http://schemas.openxmlformats.org/drawingml/2006/table">
            <a:tbl>
              <a:tblPr/>
              <a:tblGrid>
                <a:gridCol w="4629150">
                  <a:extLst>
                    <a:ext uri="{9D8B030D-6E8A-4147-A177-3AD203B41FA5}">
                      <a16:colId xmlns:a16="http://schemas.microsoft.com/office/drawing/2014/main" val="3849907449"/>
                    </a:ext>
                  </a:extLst>
                </a:gridCol>
              </a:tblGrid>
              <a:tr h="2995104">
                <a:tc>
                  <a:txBody>
                    <a:bodyPr/>
                    <a:lstStyle/>
                    <a:p>
                      <a:pPr marL="73635" marR="343853" indent="11570" rtl="0" fontAlgn="t">
                        <a:spcBef>
                          <a:spcPts val="0"/>
                        </a:spcBef>
                        <a:spcAft>
                          <a:spcPts val="0"/>
                        </a:spcAft>
                      </a:pPr>
                      <a:r>
                        <a:rPr lang="en-US" sz="1200" b="0" i="1" u="none" strike="noStrike" dirty="0">
                          <a:solidFill>
                            <a:srgbClr val="000000"/>
                          </a:solidFill>
                          <a:effectLst/>
                          <a:latin typeface="Calibri" panose="020F0502020204030204" pitchFamily="34" charset="0"/>
                        </a:rPr>
                        <a:t>The term homeless individual with a disability' means an individual who is homeless, as defined in  section 103, and has a disability that </a:t>
                      </a:r>
                      <a:endParaRPr lang="en-US" dirty="0">
                        <a:effectLst/>
                      </a:endParaRPr>
                    </a:p>
                    <a:p>
                      <a:pPr marL="125400" rtl="0" fontAlgn="t">
                        <a:spcBef>
                          <a:spcPts val="119"/>
                        </a:spcBef>
                        <a:spcAft>
                          <a:spcPts val="0"/>
                        </a:spcAft>
                      </a:pPr>
                      <a:r>
                        <a:rPr lang="en-US" sz="1200" b="0" i="0" u="none" strike="noStrike" dirty="0">
                          <a:solidFill>
                            <a:srgbClr val="000000"/>
                          </a:solidFill>
                          <a:effectLst/>
                          <a:latin typeface="Noto Sans Symbols"/>
                        </a:rPr>
                        <a:t>• </a:t>
                      </a:r>
                      <a:r>
                        <a:rPr lang="en-US" sz="1200" b="0" i="1" u="none" strike="noStrike" dirty="0">
                          <a:solidFill>
                            <a:srgbClr val="000000"/>
                          </a:solidFill>
                          <a:effectLst/>
                          <a:latin typeface="Calibri" panose="020F0502020204030204" pitchFamily="34" charset="0"/>
                        </a:rPr>
                        <a:t>Is expected to be long-continuing or of indefinite duration;  </a:t>
                      </a:r>
                      <a:endParaRPr lang="en-US" dirty="0">
                        <a:effectLst/>
                      </a:endParaRPr>
                    </a:p>
                    <a:p>
                      <a:pPr marL="242595" rtl="0" fontAlgn="t">
                        <a:spcBef>
                          <a:spcPts val="75"/>
                        </a:spcBef>
                        <a:spcAft>
                          <a:spcPts val="0"/>
                        </a:spcAft>
                      </a:pPr>
                      <a:r>
                        <a:rPr lang="en-US" sz="1200" b="0" i="0" u="none" strike="noStrike" dirty="0">
                          <a:solidFill>
                            <a:srgbClr val="000000"/>
                          </a:solidFill>
                          <a:effectLst/>
                          <a:latin typeface="Courier New" panose="02070309020205020404" pitchFamily="49" charset="0"/>
                        </a:rPr>
                        <a:t>O </a:t>
                      </a:r>
                      <a:r>
                        <a:rPr lang="en-US" sz="1200" b="0" i="1" u="none" strike="noStrike" dirty="0">
                          <a:solidFill>
                            <a:srgbClr val="000000"/>
                          </a:solidFill>
                          <a:effectLst/>
                          <a:latin typeface="Calibri" panose="020F0502020204030204" pitchFamily="34" charset="0"/>
                        </a:rPr>
                        <a:t>Substantially impedes the individual's ability to live independently;  </a:t>
                      </a:r>
                      <a:endParaRPr lang="en-US" dirty="0">
                        <a:effectLst/>
                      </a:endParaRPr>
                    </a:p>
                    <a:p>
                      <a:pPr marL="242595" rtl="0" fontAlgn="t">
                        <a:spcBef>
                          <a:spcPts val="50"/>
                        </a:spcBef>
                        <a:spcAft>
                          <a:spcPts val="0"/>
                        </a:spcAft>
                      </a:pPr>
                      <a:r>
                        <a:rPr lang="en-US" sz="1200" b="0" i="0" u="none" strike="noStrike" dirty="0">
                          <a:solidFill>
                            <a:srgbClr val="000000"/>
                          </a:solidFill>
                          <a:effectLst/>
                          <a:latin typeface="Courier New" panose="02070309020205020404" pitchFamily="49" charset="0"/>
                        </a:rPr>
                        <a:t>O </a:t>
                      </a:r>
                      <a:r>
                        <a:rPr lang="en-US" sz="1200" b="0" i="1" u="none" strike="noStrike" dirty="0">
                          <a:solidFill>
                            <a:srgbClr val="000000"/>
                          </a:solidFill>
                          <a:effectLst/>
                          <a:latin typeface="Calibri" panose="020F0502020204030204" pitchFamily="34" charset="0"/>
                        </a:rPr>
                        <a:t>Could be improved by the provision of more suitable housing conditions; and </a:t>
                      </a:r>
                      <a:endParaRPr lang="en-US" dirty="0">
                        <a:effectLst/>
                      </a:endParaRPr>
                    </a:p>
                    <a:p>
                      <a:pPr marL="242595" marR="339750" indent="-109563" rtl="0" fontAlgn="t">
                        <a:spcBef>
                          <a:spcPts val="75"/>
                        </a:spcBef>
                        <a:spcAft>
                          <a:spcPts val="0"/>
                        </a:spcAft>
                      </a:pPr>
                      <a:r>
                        <a:rPr lang="en-US" sz="1200" b="0" i="0" u="none" strike="noStrike" dirty="0">
                          <a:solidFill>
                            <a:srgbClr val="000000"/>
                          </a:solidFill>
                          <a:effectLst/>
                          <a:latin typeface="Courier New" panose="02070309020205020404" pitchFamily="49" charset="0"/>
                        </a:rPr>
                        <a:t>O </a:t>
                      </a:r>
                      <a:r>
                        <a:rPr lang="en-US" sz="1200" b="0" i="1" u="none" strike="noStrike" dirty="0">
                          <a:solidFill>
                            <a:srgbClr val="000000"/>
                          </a:solidFill>
                          <a:effectLst/>
                          <a:latin typeface="Calibri" panose="020F0502020204030204" pitchFamily="34" charset="0"/>
                        </a:rPr>
                        <a:t>Is a physical, mental, or emotional impairment, including an impairment caused by alcohol or  drug abuse, post-traumatic stress disorder, or brain injury;  </a:t>
                      </a:r>
                      <a:endParaRPr lang="en-US" dirty="0">
                        <a:effectLst/>
                      </a:endParaRPr>
                    </a:p>
                    <a:p>
                      <a:pPr marL="125400" marR="102934" indent="-112459" rtl="0" fontAlgn="t">
                        <a:spcBef>
                          <a:spcPts val="96"/>
                        </a:spcBef>
                        <a:spcAft>
                          <a:spcPts val="0"/>
                        </a:spcAft>
                      </a:pPr>
                      <a:r>
                        <a:rPr lang="en-US" sz="1200" b="0" i="0" u="none" strike="noStrike" dirty="0">
                          <a:solidFill>
                            <a:srgbClr val="000000"/>
                          </a:solidFill>
                          <a:effectLst/>
                          <a:latin typeface="Noto Sans Symbols"/>
                        </a:rPr>
                        <a:t>• </a:t>
                      </a:r>
                      <a:r>
                        <a:rPr lang="en-US" sz="1200" b="0" i="1" u="none" strike="noStrike" dirty="0">
                          <a:solidFill>
                            <a:srgbClr val="000000"/>
                          </a:solidFill>
                          <a:effectLst/>
                          <a:latin typeface="Calibri" panose="020F0502020204030204" pitchFamily="34" charset="0"/>
                        </a:rPr>
                        <a:t>Is a developmental disability, as defined in section 102 of the Developmental Disabilities Assistance  and Bill of Rights Act of 2000 (42 U.S.C. 15002); or  </a:t>
                      </a:r>
                      <a:endParaRPr lang="en-US" dirty="0">
                        <a:effectLst/>
                      </a:endParaRPr>
                    </a:p>
                    <a:p>
                      <a:pPr marL="124079" marR="222860" indent="-113779" rtl="0" fontAlgn="t">
                        <a:spcBef>
                          <a:spcPts val="64"/>
                        </a:spcBef>
                        <a:spcAft>
                          <a:spcPts val="0"/>
                        </a:spcAft>
                      </a:pPr>
                      <a:r>
                        <a:rPr lang="en-US" sz="1000" b="0" i="0" u="none" strike="noStrike" dirty="0">
                          <a:solidFill>
                            <a:srgbClr val="000000"/>
                          </a:solidFill>
                          <a:effectLst/>
                          <a:latin typeface="Noto Sans Symbols"/>
                        </a:rPr>
                        <a:t>• </a:t>
                      </a:r>
                      <a:r>
                        <a:rPr lang="en-US" sz="1200" b="0" i="1" u="none" strike="noStrike" dirty="0">
                          <a:solidFill>
                            <a:srgbClr val="000000"/>
                          </a:solidFill>
                          <a:effectLst/>
                          <a:latin typeface="Calibri" panose="020F0502020204030204" pitchFamily="34" charset="0"/>
                        </a:rPr>
                        <a:t>Is the disease of acquired immunodeficiency syndrome or any condition arising from the etiologic  agency for acquired immunodeficiency syndrome.</a:t>
                      </a:r>
                      <a:endParaRPr lang="en-US"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5406559"/>
                  </a:ext>
                </a:extLst>
              </a:tr>
            </a:tbl>
          </a:graphicData>
        </a:graphic>
      </p:graphicFrame>
      <p:sp>
        <p:nvSpPr>
          <p:cNvPr id="11" name="Text Placeholder 10">
            <a:extLst>
              <a:ext uri="{FF2B5EF4-FFF2-40B4-BE49-F238E27FC236}">
                <a16:creationId xmlns:a16="http://schemas.microsoft.com/office/drawing/2014/main" id="{C2E88FF0-D2D3-6043-78C6-3952BB8B3C6F}"/>
              </a:ext>
            </a:extLst>
          </p:cNvPr>
          <p:cNvSpPr>
            <a:spLocks noGrp="1"/>
          </p:cNvSpPr>
          <p:nvPr>
            <p:ph type="body" sz="half" idx="2"/>
          </p:nvPr>
        </p:nvSpPr>
        <p:spPr/>
        <p:txBody>
          <a:bodyPr/>
          <a:lstStyle/>
          <a:p>
            <a:pPr marL="0" indent="0">
              <a:buNone/>
            </a:pPr>
            <a:r>
              <a:rPr lang="en-US" dirty="0"/>
              <a:t>It is required that an adult in the household  have a documented disability to reside in PSH</a:t>
            </a:r>
          </a:p>
        </p:txBody>
      </p:sp>
      <p:sp>
        <p:nvSpPr>
          <p:cNvPr id="8" name="Rectangle 1">
            <a:extLst>
              <a:ext uri="{FF2B5EF4-FFF2-40B4-BE49-F238E27FC236}">
                <a16:creationId xmlns:a16="http://schemas.microsoft.com/office/drawing/2014/main" id="{D2294AF4-F19C-FC6D-C6BA-7A30A8768587}"/>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784242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D819C38-8520-425F-AA8F-E137C150629D}"/>
              </a:ext>
            </a:extLst>
          </p:cNvPr>
          <p:cNvSpPr>
            <a:spLocks noGrp="1"/>
          </p:cNvSpPr>
          <p:nvPr>
            <p:ph type="title"/>
          </p:nvPr>
        </p:nvSpPr>
        <p:spPr>
          <a:xfrm>
            <a:off x="731520" y="481946"/>
            <a:ext cx="7680960" cy="1028700"/>
          </a:xfrm>
        </p:spPr>
        <p:txBody>
          <a:bodyPr anchor="ctr">
            <a:normAutofit/>
          </a:bodyPr>
          <a:lstStyle/>
          <a:p>
            <a:r>
              <a:rPr lang="en-US"/>
              <a:t>Indicate the Type of Disability for the File</a:t>
            </a:r>
          </a:p>
        </p:txBody>
      </p:sp>
      <p:graphicFrame>
        <p:nvGraphicFramePr>
          <p:cNvPr id="7" name="Table 6">
            <a:extLst>
              <a:ext uri="{FF2B5EF4-FFF2-40B4-BE49-F238E27FC236}">
                <a16:creationId xmlns:a16="http://schemas.microsoft.com/office/drawing/2014/main" id="{D66CC21B-7F0A-DE0E-A012-EB36A19E87E9}"/>
              </a:ext>
            </a:extLst>
          </p:cNvPr>
          <p:cNvGraphicFramePr>
            <a:graphicFrameLocks noGrp="1"/>
          </p:cNvGraphicFramePr>
          <p:nvPr/>
        </p:nvGraphicFramePr>
        <p:xfrm>
          <a:off x="731520" y="1589823"/>
          <a:ext cx="7680960" cy="2923974"/>
        </p:xfrm>
        <a:graphic>
          <a:graphicData uri="http://schemas.openxmlformats.org/drawingml/2006/table">
            <a:tbl>
              <a:tblPr>
                <a:noFill/>
              </a:tblPr>
              <a:tblGrid>
                <a:gridCol w="7680960">
                  <a:extLst>
                    <a:ext uri="{9D8B030D-6E8A-4147-A177-3AD203B41FA5}">
                      <a16:colId xmlns:a16="http://schemas.microsoft.com/office/drawing/2014/main" val="2521804962"/>
                    </a:ext>
                  </a:extLst>
                </a:gridCol>
              </a:tblGrid>
              <a:tr h="2923974">
                <a:tc>
                  <a:txBody>
                    <a:bodyPr/>
                    <a:lstStyle/>
                    <a:p>
                      <a:pPr marL="74079" marR="220535" indent="-19202" rtl="0" fontAlgn="t">
                        <a:spcBef>
                          <a:spcPts val="0"/>
                        </a:spcBef>
                        <a:spcAft>
                          <a:spcPts val="0"/>
                        </a:spcAft>
                      </a:pPr>
                      <a:r>
                        <a:rPr lang="en-US" sz="1700" b="0" i="0" u="none" strike="noStrike" cap="none" spc="0">
                          <a:solidFill>
                            <a:schemeClr val="tx1"/>
                          </a:solidFill>
                          <a:effectLst/>
                          <a:latin typeface="Calibri" panose="020F0502020204030204" pitchFamily="34" charset="0"/>
                        </a:rPr>
                        <a:t>The head of household has been diagnosed with one or more of the following (check all that apply): </a:t>
                      </a:r>
                      <a:endParaRPr lang="en-US" sz="1700" cap="none" spc="0">
                        <a:solidFill>
                          <a:schemeClr val="tx1"/>
                        </a:solidFill>
                        <a:effectLst/>
                      </a:endParaRPr>
                    </a:p>
                    <a:p>
                      <a:pPr marL="74079" marR="220535" indent="-19202" rtl="0" fontAlgn="t">
                        <a:spcBef>
                          <a:spcPts val="0"/>
                        </a:spcBef>
                        <a:spcAft>
                          <a:spcPts val="0"/>
                        </a:spcAft>
                      </a:pPr>
                      <a:r>
                        <a:rPr lang="en-US" sz="1700" b="0" i="0" u="none" strike="noStrike" cap="none" spc="0">
                          <a:solidFill>
                            <a:schemeClr val="tx1"/>
                          </a:solidFill>
                          <a:effectLst/>
                          <a:latin typeface="Arial" panose="020B0604020202020204" pitchFamily="34" charset="0"/>
                        </a:rPr>
                        <a:t>☐ </a:t>
                      </a:r>
                      <a:r>
                        <a:rPr lang="en-US" sz="1700" b="0" i="0" u="none" strike="noStrike" cap="none" spc="0">
                          <a:solidFill>
                            <a:schemeClr val="tx1"/>
                          </a:solidFill>
                          <a:effectLst/>
                          <a:latin typeface="Calibri" panose="020F0502020204030204" pitchFamily="34" charset="0"/>
                        </a:rPr>
                        <a:t>Substance use disorder </a:t>
                      </a:r>
                      <a:endParaRPr lang="en-US" sz="1700" cap="none" spc="0">
                        <a:solidFill>
                          <a:schemeClr val="tx1"/>
                        </a:solidFill>
                        <a:effectLst/>
                      </a:endParaRPr>
                    </a:p>
                    <a:p>
                      <a:pPr marL="93294" rtl="0" fontAlgn="t">
                        <a:spcBef>
                          <a:spcPts val="152"/>
                        </a:spcBef>
                        <a:spcAft>
                          <a:spcPts val="0"/>
                        </a:spcAft>
                      </a:pPr>
                      <a:r>
                        <a:rPr lang="en-US" sz="1700" b="0" i="0" u="none" strike="noStrike" cap="none" spc="0">
                          <a:solidFill>
                            <a:schemeClr val="tx1"/>
                          </a:solidFill>
                          <a:effectLst/>
                          <a:latin typeface="Arial" panose="020B0604020202020204" pitchFamily="34" charset="0"/>
                        </a:rPr>
                        <a:t>☐ </a:t>
                      </a:r>
                      <a:r>
                        <a:rPr lang="en-US" sz="1700" b="0" i="0" u="none" strike="noStrike" cap="none" spc="0">
                          <a:solidFill>
                            <a:schemeClr val="tx1"/>
                          </a:solidFill>
                          <a:effectLst/>
                          <a:latin typeface="Calibri" panose="020F0502020204030204" pitchFamily="34" charset="0"/>
                        </a:rPr>
                        <a:t>Serious mental illness  </a:t>
                      </a:r>
                      <a:endParaRPr lang="en-US" sz="1700" cap="none" spc="0">
                        <a:solidFill>
                          <a:schemeClr val="tx1"/>
                        </a:solidFill>
                        <a:effectLst/>
                      </a:endParaRPr>
                    </a:p>
                    <a:p>
                      <a:pPr marL="93294" rtl="0" fontAlgn="t">
                        <a:spcBef>
                          <a:spcPts val="475"/>
                        </a:spcBef>
                        <a:spcAft>
                          <a:spcPts val="0"/>
                        </a:spcAft>
                      </a:pPr>
                      <a:r>
                        <a:rPr lang="en-US" sz="1700" b="0" i="0" u="none" strike="noStrike" cap="none" spc="0">
                          <a:solidFill>
                            <a:schemeClr val="tx1"/>
                          </a:solidFill>
                          <a:effectLst/>
                          <a:latin typeface="Arial" panose="020B0604020202020204" pitchFamily="34" charset="0"/>
                        </a:rPr>
                        <a:t>☐ </a:t>
                      </a:r>
                      <a:r>
                        <a:rPr lang="en-US" sz="1700" b="0" i="0" u="none" strike="noStrike" cap="none" spc="0">
                          <a:solidFill>
                            <a:schemeClr val="tx1"/>
                          </a:solidFill>
                          <a:effectLst/>
                          <a:latin typeface="Calibri" panose="020F0502020204030204" pitchFamily="34" charset="0"/>
                        </a:rPr>
                        <a:t>Developmental disability  </a:t>
                      </a:r>
                      <a:endParaRPr lang="en-US" sz="1700" cap="none" spc="0">
                        <a:solidFill>
                          <a:schemeClr val="tx1"/>
                        </a:solidFill>
                        <a:effectLst/>
                      </a:endParaRPr>
                    </a:p>
                    <a:p>
                      <a:pPr marL="93294" rtl="0" fontAlgn="t">
                        <a:spcBef>
                          <a:spcPts val="450"/>
                        </a:spcBef>
                        <a:spcAft>
                          <a:spcPts val="0"/>
                        </a:spcAft>
                      </a:pPr>
                      <a:r>
                        <a:rPr lang="en-US" sz="1700" b="0" i="0" u="none" strike="noStrike" cap="none" spc="0">
                          <a:solidFill>
                            <a:schemeClr val="tx1"/>
                          </a:solidFill>
                          <a:effectLst/>
                          <a:latin typeface="Arial" panose="020B0604020202020204" pitchFamily="34" charset="0"/>
                        </a:rPr>
                        <a:t>☐ </a:t>
                      </a:r>
                      <a:r>
                        <a:rPr lang="en-US" sz="1700" b="0" i="0" u="none" strike="noStrike" cap="none" spc="0">
                          <a:solidFill>
                            <a:schemeClr val="tx1"/>
                          </a:solidFill>
                          <a:effectLst/>
                          <a:latin typeface="Calibri" panose="020F0502020204030204" pitchFamily="34" charset="0"/>
                        </a:rPr>
                        <a:t>Post-traumatic stress disorder </a:t>
                      </a:r>
                      <a:endParaRPr lang="en-US" sz="1700" cap="none" spc="0">
                        <a:solidFill>
                          <a:schemeClr val="tx1"/>
                        </a:solidFill>
                        <a:effectLst/>
                      </a:endParaRPr>
                    </a:p>
                    <a:p>
                      <a:pPr marL="93294" rtl="0" fontAlgn="t">
                        <a:spcBef>
                          <a:spcPts val="450"/>
                        </a:spcBef>
                        <a:spcAft>
                          <a:spcPts val="0"/>
                        </a:spcAft>
                      </a:pPr>
                      <a:r>
                        <a:rPr lang="en-US" sz="1700" b="0" i="0" u="none" strike="noStrike" cap="none" spc="0">
                          <a:solidFill>
                            <a:schemeClr val="tx1"/>
                          </a:solidFill>
                          <a:effectLst/>
                          <a:latin typeface="Arial" panose="020B0604020202020204" pitchFamily="34" charset="0"/>
                        </a:rPr>
                        <a:t>☐ </a:t>
                      </a:r>
                      <a:r>
                        <a:rPr lang="en-US" sz="1700" b="0" i="0" u="none" strike="noStrike" cap="none" spc="0">
                          <a:solidFill>
                            <a:schemeClr val="tx1"/>
                          </a:solidFill>
                          <a:effectLst/>
                          <a:latin typeface="Calibri" panose="020F0502020204030204" pitchFamily="34" charset="0"/>
                        </a:rPr>
                        <a:t>Cognitive impairments resulting from brain injury </a:t>
                      </a:r>
                      <a:endParaRPr lang="en-US" sz="1700" cap="none" spc="0">
                        <a:solidFill>
                          <a:schemeClr val="tx1"/>
                        </a:solidFill>
                        <a:effectLst/>
                      </a:endParaRPr>
                    </a:p>
                    <a:p>
                      <a:pPr marL="93294" rtl="0" fontAlgn="t">
                        <a:spcBef>
                          <a:spcPts val="451"/>
                        </a:spcBef>
                        <a:spcAft>
                          <a:spcPts val="0"/>
                        </a:spcAft>
                      </a:pPr>
                      <a:r>
                        <a:rPr lang="en-US" sz="1700" b="0" i="0" u="none" strike="noStrike" cap="none" spc="0">
                          <a:solidFill>
                            <a:schemeClr val="tx1"/>
                          </a:solidFill>
                          <a:effectLst/>
                          <a:latin typeface="Arial" panose="020B0604020202020204" pitchFamily="34" charset="0"/>
                        </a:rPr>
                        <a:t>☐ </a:t>
                      </a:r>
                      <a:r>
                        <a:rPr lang="en-US" sz="1700" b="0" i="0" u="none" strike="noStrike" cap="none" spc="0">
                          <a:solidFill>
                            <a:schemeClr val="tx1"/>
                          </a:solidFill>
                          <a:effectLst/>
                          <a:latin typeface="Calibri" panose="020F0502020204030204" pitchFamily="34" charset="0"/>
                        </a:rPr>
                        <a:t>Chronic physical illness or disability </a:t>
                      </a:r>
                      <a:endParaRPr lang="en-US" sz="1700" cap="none" spc="0">
                        <a:solidFill>
                          <a:schemeClr val="tx1"/>
                        </a:solidFill>
                        <a:effectLst/>
                      </a:endParaRPr>
                    </a:p>
                    <a:p>
                      <a:pPr marL="93294" rtl="0" fontAlgn="t">
                        <a:spcBef>
                          <a:spcPts val="475"/>
                        </a:spcBef>
                        <a:spcAft>
                          <a:spcPts val="0"/>
                        </a:spcAft>
                      </a:pPr>
                      <a:r>
                        <a:rPr lang="en-US" sz="1700" b="0" i="0" u="none" strike="noStrike" cap="none" spc="0">
                          <a:solidFill>
                            <a:schemeClr val="tx1"/>
                          </a:solidFill>
                          <a:effectLst/>
                          <a:latin typeface="Arial" panose="020B0604020202020204" pitchFamily="34" charset="0"/>
                        </a:rPr>
                        <a:t>☐ </a:t>
                      </a:r>
                      <a:r>
                        <a:rPr lang="en-US" sz="1700" b="0" i="0" u="none" strike="noStrike" cap="none" spc="0">
                          <a:solidFill>
                            <a:schemeClr val="tx1"/>
                          </a:solidFill>
                          <a:effectLst/>
                          <a:latin typeface="Calibri" panose="020F0502020204030204" pitchFamily="34" charset="0"/>
                        </a:rPr>
                        <a:t>Other:</a:t>
                      </a:r>
                      <a:endParaRPr lang="en-US" sz="1700" cap="none" spc="0">
                        <a:solidFill>
                          <a:schemeClr val="tx1"/>
                        </a:solidFill>
                        <a:effectLst/>
                      </a:endParaRPr>
                    </a:p>
                  </a:txBody>
                  <a:tcPr marL="75525" marR="75525" marT="76130" marB="76130">
                    <a:lnL w="28575" cap="flat" cmpd="sng" algn="ctr">
                      <a:noFill/>
                      <a:prstDash val="solid"/>
                    </a:lnL>
                    <a:lnR w="28575" cap="flat" cmpd="sng" algn="ctr">
                      <a:noFill/>
                      <a:prstDash val="solid"/>
                    </a:lnR>
                    <a:lnT w="28575" cap="flat" cmpd="sng" algn="ctr">
                      <a:noFill/>
                      <a:prstDash val="solid"/>
                    </a:lnT>
                    <a:lnB w="28575" cap="flat" cmpd="sng" algn="ctr">
                      <a:noFill/>
                      <a:prstDash val="solid"/>
                    </a:lnB>
                    <a:noFill/>
                  </a:tcPr>
                </a:tc>
                <a:extLst>
                  <a:ext uri="{0D108BD9-81ED-4DB2-BD59-A6C34878D82A}">
                    <a16:rowId xmlns:a16="http://schemas.microsoft.com/office/drawing/2014/main" val="362937948"/>
                  </a:ext>
                </a:extLst>
              </a:tr>
            </a:tbl>
          </a:graphicData>
        </a:graphic>
      </p:graphicFrame>
    </p:spTree>
    <p:extLst>
      <p:ext uri="{BB962C8B-B14F-4D97-AF65-F5344CB8AC3E}">
        <p14:creationId xmlns:p14="http://schemas.microsoft.com/office/powerpoint/2010/main" val="10120976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6314C-D4A8-A399-EA50-12832CBC9463}"/>
              </a:ext>
            </a:extLst>
          </p:cNvPr>
          <p:cNvSpPr>
            <a:spLocks noGrp="1"/>
          </p:cNvSpPr>
          <p:nvPr>
            <p:ph type="title"/>
          </p:nvPr>
        </p:nvSpPr>
        <p:spPr/>
        <p:txBody>
          <a:bodyPr/>
          <a:lstStyle/>
          <a:p>
            <a:r>
              <a:rPr lang="en-US" dirty="0"/>
              <a:t>Attach Acceptable Documentation</a:t>
            </a:r>
          </a:p>
        </p:txBody>
      </p:sp>
      <p:graphicFrame>
        <p:nvGraphicFramePr>
          <p:cNvPr id="4" name="Content Placeholder 3">
            <a:extLst>
              <a:ext uri="{FF2B5EF4-FFF2-40B4-BE49-F238E27FC236}">
                <a16:creationId xmlns:a16="http://schemas.microsoft.com/office/drawing/2014/main" id="{54975865-198D-63BC-BF2F-1D6FCF6D2357}"/>
              </a:ext>
            </a:extLst>
          </p:cNvPr>
          <p:cNvGraphicFramePr>
            <a:graphicFrameLocks noGrp="1"/>
          </p:cNvGraphicFramePr>
          <p:nvPr>
            <p:ph idx="1"/>
            <p:extLst>
              <p:ext uri="{D42A27DB-BD31-4B8C-83A1-F6EECF244321}">
                <p14:modId xmlns:p14="http://schemas.microsoft.com/office/powerpoint/2010/main" val="273969704"/>
              </p:ext>
            </p:extLst>
          </p:nvPr>
        </p:nvGraphicFramePr>
        <p:xfrm>
          <a:off x="628650" y="1123950"/>
          <a:ext cx="7886700" cy="2276198"/>
        </p:xfrm>
        <a:graphic>
          <a:graphicData uri="http://schemas.openxmlformats.org/drawingml/2006/table">
            <a:tbl>
              <a:tblPr/>
              <a:tblGrid>
                <a:gridCol w="7886700">
                  <a:extLst>
                    <a:ext uri="{9D8B030D-6E8A-4147-A177-3AD203B41FA5}">
                      <a16:colId xmlns:a16="http://schemas.microsoft.com/office/drawing/2014/main" val="3717166950"/>
                    </a:ext>
                  </a:extLst>
                </a:gridCol>
              </a:tblGrid>
              <a:tr h="2276198">
                <a:tc>
                  <a:txBody>
                    <a:bodyPr/>
                    <a:lstStyle/>
                    <a:p>
                      <a:pPr marL="436194" marR="0" lvl="0" indent="-342900" algn="l" defTabSz="685750" rtl="0" eaLnBrk="1" fontAlgn="t" latinLnBrk="0" hangingPunct="1">
                        <a:lnSpc>
                          <a:spcPct val="100000"/>
                        </a:lnSpc>
                        <a:spcBef>
                          <a:spcPts val="425"/>
                        </a:spcBef>
                        <a:spcAft>
                          <a:spcPts val="0"/>
                        </a:spcAft>
                        <a:buClrTx/>
                        <a:buSzTx/>
                        <a:buFont typeface="Arial" panose="020B0604020202020204" pitchFamily="34" charset="0"/>
                        <a:buChar char="•"/>
                        <a:tabLst/>
                        <a:defRPr/>
                      </a:pPr>
                      <a:r>
                        <a:rPr lang="en-US" sz="2000" b="0" i="0" u="none" strike="noStrike" dirty="0">
                          <a:solidFill>
                            <a:srgbClr val="000000"/>
                          </a:solidFill>
                          <a:effectLst/>
                          <a:latin typeface="Calibri" panose="020F0502020204030204" pitchFamily="34" charset="0"/>
                        </a:rPr>
                        <a:t>Intake staff-recorded observation of disability that, no later than 45 days from the application for assistance, is accompanied by supporting evidence.</a:t>
                      </a:r>
                      <a:endParaRPr lang="en-US" sz="2000" dirty="0">
                        <a:effectLst/>
                      </a:endParaRPr>
                    </a:p>
                    <a:p>
                      <a:pPr marL="436194" indent="-342900" rtl="0" fontAlgn="t">
                        <a:spcBef>
                          <a:spcPts val="425"/>
                        </a:spcBef>
                        <a:spcAft>
                          <a:spcPts val="0"/>
                        </a:spcAft>
                        <a:buFont typeface="Arial" panose="020B0604020202020204" pitchFamily="34" charset="0"/>
                        <a:buChar char="•"/>
                      </a:pPr>
                      <a:r>
                        <a:rPr lang="en-US" sz="2000" b="0" i="0" u="none" strike="noStrike" dirty="0">
                          <a:solidFill>
                            <a:srgbClr val="000000"/>
                          </a:solidFill>
                          <a:effectLst/>
                          <a:latin typeface="Calibri" panose="020F0502020204030204" pitchFamily="34" charset="0"/>
                        </a:rPr>
                        <a:t>Written verification of the disability from a licensed professional; </a:t>
                      </a:r>
                      <a:endParaRPr lang="en-US" sz="2000" dirty="0">
                        <a:effectLst/>
                      </a:endParaRPr>
                    </a:p>
                    <a:p>
                      <a:pPr marL="436194" indent="-342900" rtl="0" fontAlgn="t">
                        <a:spcBef>
                          <a:spcPts val="453"/>
                        </a:spcBef>
                        <a:spcAft>
                          <a:spcPts val="0"/>
                        </a:spcAft>
                        <a:buFont typeface="Arial" panose="020B0604020202020204" pitchFamily="34" charset="0"/>
                        <a:buChar char="•"/>
                      </a:pPr>
                      <a:r>
                        <a:rPr lang="en-US" sz="2000" b="0" i="0" u="none" strike="noStrike" dirty="0">
                          <a:solidFill>
                            <a:srgbClr val="000000"/>
                          </a:solidFill>
                          <a:effectLst/>
                          <a:latin typeface="Calibri" panose="020F0502020204030204" pitchFamily="34" charset="0"/>
                        </a:rPr>
                        <a:t>Written verification from the Social Security Administration; or</a:t>
                      </a:r>
                      <a:endParaRPr lang="en-US" sz="2000" dirty="0">
                        <a:effectLst/>
                      </a:endParaRPr>
                    </a:p>
                    <a:p>
                      <a:pPr marL="436194" indent="-342900" rtl="0" fontAlgn="t">
                        <a:spcBef>
                          <a:spcPts val="450"/>
                        </a:spcBef>
                        <a:spcAft>
                          <a:spcPts val="0"/>
                        </a:spcAft>
                        <a:buFont typeface="Arial" panose="020B0604020202020204" pitchFamily="34" charset="0"/>
                        <a:buChar char="•"/>
                      </a:pPr>
                      <a:r>
                        <a:rPr lang="en-US" sz="2000" b="0" i="0" u="none" strike="noStrike" dirty="0">
                          <a:solidFill>
                            <a:srgbClr val="000000"/>
                          </a:solidFill>
                          <a:effectLst/>
                          <a:latin typeface="Calibri" panose="020F0502020204030204" pitchFamily="34" charset="0"/>
                        </a:rPr>
                        <a:t>The receipt of a disability check</a:t>
                      </a:r>
                      <a:endParaRPr lang="en-US" sz="20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8142617"/>
                  </a:ext>
                </a:extLst>
              </a:tr>
            </a:tbl>
          </a:graphicData>
        </a:graphic>
      </p:graphicFrame>
      <p:sp>
        <p:nvSpPr>
          <p:cNvPr id="5" name="Rectangle 1">
            <a:extLst>
              <a:ext uri="{FF2B5EF4-FFF2-40B4-BE49-F238E27FC236}">
                <a16:creationId xmlns:a16="http://schemas.microsoft.com/office/drawing/2014/main" id="{4D54B815-F1B1-D9B5-4023-AB7021890B8B}"/>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6808616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8525C-B6F7-BC24-2563-FABC2CBC8FAD}"/>
              </a:ext>
            </a:extLst>
          </p:cNvPr>
          <p:cNvSpPr>
            <a:spLocks noGrp="1"/>
          </p:cNvSpPr>
          <p:nvPr>
            <p:ph type="title"/>
          </p:nvPr>
        </p:nvSpPr>
        <p:spPr>
          <a:xfrm>
            <a:off x="731520" y="481946"/>
            <a:ext cx="7680960" cy="1028700"/>
          </a:xfrm>
        </p:spPr>
        <p:txBody>
          <a:bodyPr anchor="ctr">
            <a:normAutofit/>
          </a:bodyPr>
          <a:lstStyle/>
          <a:p>
            <a:r>
              <a:rPr lang="en-US"/>
              <a:t>Documentation of Housing Requirements</a:t>
            </a:r>
          </a:p>
        </p:txBody>
      </p:sp>
      <p:graphicFrame>
        <p:nvGraphicFramePr>
          <p:cNvPr id="5" name="Content Placeholder 2">
            <a:extLst>
              <a:ext uri="{FF2B5EF4-FFF2-40B4-BE49-F238E27FC236}">
                <a16:creationId xmlns:a16="http://schemas.microsoft.com/office/drawing/2014/main" id="{9B89AE82-563C-A641-5A21-558F86A39E5F}"/>
              </a:ext>
            </a:extLst>
          </p:cNvPr>
          <p:cNvGraphicFramePr>
            <a:graphicFrameLocks noGrp="1"/>
          </p:cNvGraphicFramePr>
          <p:nvPr>
            <p:ph idx="1"/>
            <p:extLst>
              <p:ext uri="{D42A27DB-BD31-4B8C-83A1-F6EECF244321}">
                <p14:modId xmlns:p14="http://schemas.microsoft.com/office/powerpoint/2010/main" val="1822792741"/>
              </p:ext>
            </p:extLst>
          </p:nvPr>
        </p:nvGraphicFramePr>
        <p:xfrm>
          <a:off x="731520" y="1577340"/>
          <a:ext cx="7680960" cy="29489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796459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C9F2410-4F6D-CEFB-467D-CE923E11ED86}"/>
              </a:ext>
            </a:extLst>
          </p:cNvPr>
          <p:cNvSpPr>
            <a:spLocks noGrp="1"/>
          </p:cNvSpPr>
          <p:nvPr>
            <p:ph type="title"/>
          </p:nvPr>
        </p:nvSpPr>
        <p:spPr>
          <a:xfrm>
            <a:off x="629841" y="342900"/>
            <a:ext cx="2949179" cy="1200150"/>
          </a:xfrm>
        </p:spPr>
        <p:txBody>
          <a:bodyPr>
            <a:normAutofit fontScale="90000"/>
          </a:bodyPr>
          <a:lstStyle/>
          <a:p>
            <a:r>
              <a:rPr lang="en-US" dirty="0"/>
              <a:t>Rents must be under HUD’s FMR</a:t>
            </a:r>
          </a:p>
        </p:txBody>
      </p:sp>
      <p:pic>
        <p:nvPicPr>
          <p:cNvPr id="4" name="Picture 3">
            <a:extLst>
              <a:ext uri="{FF2B5EF4-FFF2-40B4-BE49-F238E27FC236}">
                <a16:creationId xmlns:a16="http://schemas.microsoft.com/office/drawing/2014/main" id="{4F889B6A-26EB-8883-4956-44D5336A2009}"/>
              </a:ext>
            </a:extLst>
          </p:cNvPr>
          <p:cNvPicPr>
            <a:picLocks noChangeAspect="1"/>
          </p:cNvPicPr>
          <p:nvPr/>
        </p:nvPicPr>
        <p:blipFill>
          <a:blip r:embed="rId2"/>
          <a:stretch>
            <a:fillRect/>
          </a:stretch>
        </p:blipFill>
        <p:spPr>
          <a:xfrm>
            <a:off x="3887394" y="843378"/>
            <a:ext cx="4629151" cy="2485747"/>
          </a:xfrm>
          <a:prstGeom prst="rect">
            <a:avLst/>
          </a:prstGeom>
          <a:noFill/>
        </p:spPr>
      </p:pic>
      <p:sp>
        <p:nvSpPr>
          <p:cNvPr id="11" name="Text Placeholder 3">
            <a:extLst>
              <a:ext uri="{FF2B5EF4-FFF2-40B4-BE49-F238E27FC236}">
                <a16:creationId xmlns:a16="http://schemas.microsoft.com/office/drawing/2014/main" id="{530F7DF5-5155-9E09-20A5-34178CA74C5B}"/>
              </a:ext>
            </a:extLst>
          </p:cNvPr>
          <p:cNvSpPr>
            <a:spLocks noGrp="1"/>
          </p:cNvSpPr>
          <p:nvPr>
            <p:ph type="body" sz="half" idx="2"/>
          </p:nvPr>
        </p:nvSpPr>
        <p:spPr>
          <a:xfrm>
            <a:off x="629841" y="1543051"/>
            <a:ext cx="2949179" cy="2057400"/>
          </a:xfrm>
        </p:spPr>
        <p:txBody>
          <a:bodyPr>
            <a:normAutofit fontScale="92500" lnSpcReduction="20000"/>
          </a:bodyPr>
          <a:lstStyle/>
          <a:p>
            <a:pPr marL="0" indent="0">
              <a:buNone/>
            </a:pPr>
            <a:r>
              <a:rPr lang="en-US" dirty="0"/>
              <a:t>Fair Market Rent (FMR) includes both rent and utilities. Calculate the cost of the unit by adding the rent and the utility allowance together and ensure the total is lower than HUD’s published FMR for the bedroom size. </a:t>
            </a:r>
          </a:p>
        </p:txBody>
      </p:sp>
    </p:spTree>
    <p:extLst>
      <p:ext uri="{BB962C8B-B14F-4D97-AF65-F5344CB8AC3E}">
        <p14:creationId xmlns:p14="http://schemas.microsoft.com/office/powerpoint/2010/main" val="32759435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CE5CD1-718B-5976-03AE-79BEAA6CFFD1}"/>
              </a:ext>
            </a:extLst>
          </p:cNvPr>
          <p:cNvSpPr>
            <a:spLocks noGrp="1"/>
          </p:cNvSpPr>
          <p:nvPr>
            <p:ph type="title"/>
          </p:nvPr>
        </p:nvSpPr>
        <p:spPr/>
        <p:txBody>
          <a:bodyPr/>
          <a:lstStyle/>
          <a:p>
            <a:r>
              <a:rPr lang="en-US" dirty="0"/>
              <a:t>Amount of The Resident’s Rent</a:t>
            </a:r>
          </a:p>
        </p:txBody>
      </p:sp>
      <p:sp>
        <p:nvSpPr>
          <p:cNvPr id="6" name="Content Placeholder 5">
            <a:extLst>
              <a:ext uri="{FF2B5EF4-FFF2-40B4-BE49-F238E27FC236}">
                <a16:creationId xmlns:a16="http://schemas.microsoft.com/office/drawing/2014/main" id="{B9FD8292-B9F8-1834-4277-79ADEF1DFD7B}"/>
              </a:ext>
            </a:extLst>
          </p:cNvPr>
          <p:cNvSpPr>
            <a:spLocks noGrp="1"/>
          </p:cNvSpPr>
          <p:nvPr>
            <p:ph idx="1"/>
          </p:nvPr>
        </p:nvSpPr>
        <p:spPr/>
        <p:txBody>
          <a:bodyPr>
            <a:normAutofit/>
          </a:bodyPr>
          <a:lstStyle/>
          <a:p>
            <a:pPr marL="0" indent="0">
              <a:buNone/>
            </a:pPr>
            <a:r>
              <a:rPr lang="en-US" dirty="0"/>
              <a:t>The amount will be based on: </a:t>
            </a:r>
          </a:p>
          <a:p>
            <a:pPr lvl="1"/>
            <a:r>
              <a:rPr lang="en-US" dirty="0"/>
              <a:t>number of people in household </a:t>
            </a:r>
          </a:p>
          <a:p>
            <a:pPr lvl="1"/>
            <a:r>
              <a:rPr lang="en-US" dirty="0"/>
              <a:t>age of people in household </a:t>
            </a:r>
          </a:p>
          <a:p>
            <a:pPr lvl="1"/>
            <a:r>
              <a:rPr lang="en-US" dirty="0"/>
              <a:t>anticipated income </a:t>
            </a:r>
          </a:p>
          <a:p>
            <a:pPr lvl="1"/>
            <a:r>
              <a:rPr lang="en-US" dirty="0"/>
              <a:t>anticipated expenses </a:t>
            </a:r>
          </a:p>
          <a:p>
            <a:pPr lvl="1"/>
            <a:r>
              <a:rPr lang="en-US" dirty="0"/>
              <a:t>anticipated allowances</a:t>
            </a:r>
          </a:p>
          <a:p>
            <a:pPr lvl="1"/>
            <a:r>
              <a:rPr lang="en-US" dirty="0"/>
              <a:t>anticipated household-paid utilities </a:t>
            </a:r>
          </a:p>
          <a:p>
            <a:endParaRPr lang="en-US" dirty="0"/>
          </a:p>
        </p:txBody>
      </p:sp>
    </p:spTree>
    <p:extLst>
      <p:ext uri="{BB962C8B-B14F-4D97-AF65-F5344CB8AC3E}">
        <p14:creationId xmlns:p14="http://schemas.microsoft.com/office/powerpoint/2010/main" val="38415385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06D68-1C29-7258-519F-BD34E9F1979E}"/>
              </a:ext>
            </a:extLst>
          </p:cNvPr>
          <p:cNvSpPr>
            <a:spLocks noGrp="1"/>
          </p:cNvSpPr>
          <p:nvPr>
            <p:ph type="title"/>
          </p:nvPr>
        </p:nvSpPr>
        <p:spPr>
          <a:xfrm>
            <a:off x="731520" y="481946"/>
            <a:ext cx="7680960" cy="1028700"/>
          </a:xfrm>
        </p:spPr>
        <p:txBody>
          <a:bodyPr anchor="ctr">
            <a:normAutofit/>
          </a:bodyPr>
          <a:lstStyle/>
          <a:p>
            <a:r>
              <a:rPr lang="en-US"/>
              <a:t>Rental Calculation</a:t>
            </a:r>
          </a:p>
        </p:txBody>
      </p:sp>
      <p:graphicFrame>
        <p:nvGraphicFramePr>
          <p:cNvPr id="6" name="Content Placeholder 2">
            <a:extLst>
              <a:ext uri="{FF2B5EF4-FFF2-40B4-BE49-F238E27FC236}">
                <a16:creationId xmlns:a16="http://schemas.microsoft.com/office/drawing/2014/main" id="{6C202978-5164-113B-2627-8CE85838259F}"/>
              </a:ext>
            </a:extLst>
          </p:cNvPr>
          <p:cNvGraphicFramePr>
            <a:graphicFrameLocks noGrp="1"/>
          </p:cNvGraphicFramePr>
          <p:nvPr>
            <p:ph idx="1"/>
            <p:extLst>
              <p:ext uri="{D42A27DB-BD31-4B8C-83A1-F6EECF244321}">
                <p14:modId xmlns:p14="http://schemas.microsoft.com/office/powerpoint/2010/main" val="1736266529"/>
              </p:ext>
            </p:extLst>
          </p:nvPr>
        </p:nvGraphicFramePr>
        <p:xfrm>
          <a:off x="731520" y="1577340"/>
          <a:ext cx="7680960" cy="29489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701455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5EAF3-94D7-AC7C-A790-3A66FD2F196B}"/>
              </a:ext>
            </a:extLst>
          </p:cNvPr>
          <p:cNvSpPr>
            <a:spLocks noGrp="1"/>
          </p:cNvSpPr>
          <p:nvPr>
            <p:ph type="title"/>
          </p:nvPr>
        </p:nvSpPr>
        <p:spPr>
          <a:xfrm>
            <a:off x="731520" y="481946"/>
            <a:ext cx="7680960" cy="1028700"/>
          </a:xfrm>
        </p:spPr>
        <p:txBody>
          <a:bodyPr anchor="ctr">
            <a:normAutofit fontScale="90000"/>
          </a:bodyPr>
          <a:lstStyle/>
          <a:p>
            <a:r>
              <a:rPr lang="en-US" sz="2200" dirty="0"/>
              <a:t>Utilities: </a:t>
            </a:r>
            <a:r>
              <a:rPr lang="en-US" sz="2200" b="0" i="0" dirty="0"/>
              <a:t>. CoC recipients are required to use their local Public Housing Authority’s (PHA) schedule of utility allowances per </a:t>
            </a:r>
            <a:r>
              <a:rPr lang="en-US" sz="2200" b="1" i="0" dirty="0">
                <a:hlinkClick r:id="rId2"/>
              </a:rPr>
              <a:t>Notice CPD-17-11</a:t>
            </a:r>
            <a:r>
              <a:rPr lang="en-US" sz="2200" b="0" i="0" dirty="0"/>
              <a:t>.</a:t>
            </a:r>
            <a:br>
              <a:rPr lang="en-US" dirty="0"/>
            </a:br>
            <a:endParaRPr lang="en-US" dirty="0"/>
          </a:p>
        </p:txBody>
      </p:sp>
      <p:graphicFrame>
        <p:nvGraphicFramePr>
          <p:cNvPr id="5" name="Content Placeholder 2">
            <a:extLst>
              <a:ext uri="{FF2B5EF4-FFF2-40B4-BE49-F238E27FC236}">
                <a16:creationId xmlns:a16="http://schemas.microsoft.com/office/drawing/2014/main" id="{AD1F31AF-6EB8-4720-5C58-8665F3511849}"/>
              </a:ext>
            </a:extLst>
          </p:cNvPr>
          <p:cNvGraphicFramePr>
            <a:graphicFrameLocks noGrp="1"/>
          </p:cNvGraphicFramePr>
          <p:nvPr>
            <p:ph idx="1"/>
            <p:extLst>
              <p:ext uri="{D42A27DB-BD31-4B8C-83A1-F6EECF244321}">
                <p14:modId xmlns:p14="http://schemas.microsoft.com/office/powerpoint/2010/main" val="3952911114"/>
              </p:ext>
            </p:extLst>
          </p:nvPr>
        </p:nvGraphicFramePr>
        <p:xfrm>
          <a:off x="731520" y="1577340"/>
          <a:ext cx="7680960" cy="29489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835257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FF7FE-8860-F8B6-9B4C-FDAD0F193598}"/>
              </a:ext>
            </a:extLst>
          </p:cNvPr>
          <p:cNvSpPr>
            <a:spLocks noGrp="1"/>
          </p:cNvSpPr>
          <p:nvPr>
            <p:ph type="ctrTitle"/>
          </p:nvPr>
        </p:nvSpPr>
        <p:spPr>
          <a:xfrm>
            <a:off x="685800" y="841772"/>
            <a:ext cx="7772400" cy="1790700"/>
          </a:xfrm>
        </p:spPr>
        <p:txBody>
          <a:bodyPr anchor="b">
            <a:normAutofit/>
          </a:bodyPr>
          <a:lstStyle/>
          <a:p>
            <a:r>
              <a:rPr lang="en-US" sz="2800" b="1" i="0">
                <a:effectLst/>
              </a:rPr>
              <a:t>What if the program participant does not pay rent at all due to having no income, do they still receive a utility allowance reimbursement?</a:t>
            </a:r>
            <a:br>
              <a:rPr lang="en-US" sz="2800" b="1" i="0">
                <a:effectLst/>
              </a:rPr>
            </a:br>
            <a:endParaRPr lang="en-US" sz="2800"/>
          </a:p>
        </p:txBody>
      </p:sp>
      <p:sp>
        <p:nvSpPr>
          <p:cNvPr id="3" name="Content Placeholder 2">
            <a:extLst>
              <a:ext uri="{FF2B5EF4-FFF2-40B4-BE49-F238E27FC236}">
                <a16:creationId xmlns:a16="http://schemas.microsoft.com/office/drawing/2014/main" id="{0D43B7A1-86BD-53FA-C2A3-412E30D1FF6F}"/>
              </a:ext>
            </a:extLst>
          </p:cNvPr>
          <p:cNvSpPr>
            <a:spLocks noGrp="1"/>
          </p:cNvSpPr>
          <p:nvPr>
            <p:ph type="subTitle" idx="1"/>
          </p:nvPr>
        </p:nvSpPr>
        <p:spPr>
          <a:xfrm>
            <a:off x="1143000" y="2701528"/>
            <a:ext cx="6858000" cy="1241822"/>
          </a:xfrm>
        </p:spPr>
        <p:txBody>
          <a:bodyPr>
            <a:normAutofit/>
          </a:bodyPr>
          <a:lstStyle/>
          <a:p>
            <a:r>
              <a:rPr lang="en-US" sz="1300" b="0" i="0">
                <a:effectLst/>
              </a:rPr>
              <a:t>Yes, if the program participant is responsible for paying for their own utilities, they are eligible to receive a utility allowance. If, when the recipient or subrecipient deducts the reasonable monthly utility consumption amount from the program participant’s rent contribution or maximum occupancy charge amount (</a:t>
            </a:r>
            <a:r>
              <a:rPr lang="en-US" sz="1300" b="1" i="0" u="none" strike="noStrike">
                <a:effectLst/>
                <a:hlinkClick r:id="rId2"/>
              </a:rPr>
              <a:t>§ 578.77(b)-(c)</a:t>
            </a:r>
            <a:r>
              <a:rPr lang="en-US" sz="1300" b="0" i="0">
                <a:effectLst/>
              </a:rPr>
              <a:t>), the calculation equals a number less than $0, then the recipient or subrecipient must provide a utility reimbursement to the program participant in accordance with the methods outlined in Section D of the </a:t>
            </a:r>
            <a:r>
              <a:rPr lang="en-US" sz="1300" b="1" i="0" u="none" strike="noStrike">
                <a:effectLst/>
                <a:hlinkClick r:id="rId3"/>
              </a:rPr>
              <a:t>CPD Notice 17-11</a:t>
            </a:r>
            <a:r>
              <a:rPr lang="en-US" sz="1300" b="0" i="0">
                <a:effectLst/>
              </a:rPr>
              <a:t>.</a:t>
            </a:r>
          </a:p>
          <a:p>
            <a:endParaRPr lang="en-US" sz="1300"/>
          </a:p>
        </p:txBody>
      </p:sp>
    </p:spTree>
    <p:extLst>
      <p:ext uri="{BB962C8B-B14F-4D97-AF65-F5344CB8AC3E}">
        <p14:creationId xmlns:p14="http://schemas.microsoft.com/office/powerpoint/2010/main" val="127263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2EC7902-7CAD-0925-3BAD-469CBFB2D945}"/>
              </a:ext>
            </a:extLst>
          </p:cNvPr>
          <p:cNvSpPr>
            <a:spLocks noGrp="1"/>
          </p:cNvSpPr>
          <p:nvPr>
            <p:ph type="title"/>
          </p:nvPr>
        </p:nvSpPr>
        <p:spPr>
          <a:xfrm>
            <a:off x="542929" y="514356"/>
            <a:ext cx="2891791" cy="1618413"/>
          </a:xfrm>
        </p:spPr>
        <p:txBody>
          <a:bodyPr anchor="t">
            <a:normAutofit/>
          </a:bodyPr>
          <a:lstStyle/>
          <a:p>
            <a:r>
              <a:rPr lang="en-US"/>
              <a:t>Permanent Supportive Housing</a:t>
            </a:r>
          </a:p>
        </p:txBody>
      </p:sp>
      <p:sp>
        <p:nvSpPr>
          <p:cNvPr id="13" name="Text Placeholder 3">
            <a:extLst>
              <a:ext uri="{FF2B5EF4-FFF2-40B4-BE49-F238E27FC236}">
                <a16:creationId xmlns:a16="http://schemas.microsoft.com/office/drawing/2014/main" id="{D8123EFC-015C-1EAA-CA8A-E99C8FB5D45E}"/>
              </a:ext>
            </a:extLst>
          </p:cNvPr>
          <p:cNvSpPr>
            <a:spLocks noGrp="1"/>
          </p:cNvSpPr>
          <p:nvPr>
            <p:ph type="body" sz="half" idx="2"/>
          </p:nvPr>
        </p:nvSpPr>
        <p:spPr>
          <a:xfrm>
            <a:off x="542929" y="2142258"/>
            <a:ext cx="2891791" cy="2258292"/>
          </a:xfrm>
        </p:spPr>
        <p:txBody>
          <a:bodyPr/>
          <a:lstStyle/>
          <a:p>
            <a:endParaRPr lang="en-US" dirty="0"/>
          </a:p>
        </p:txBody>
      </p:sp>
      <p:graphicFrame>
        <p:nvGraphicFramePr>
          <p:cNvPr id="8" name="Content Placeholder 5">
            <a:extLst>
              <a:ext uri="{FF2B5EF4-FFF2-40B4-BE49-F238E27FC236}">
                <a16:creationId xmlns:a16="http://schemas.microsoft.com/office/drawing/2014/main" id="{DBB0255B-5B82-3E79-285F-23D45F8AEEB7}"/>
              </a:ext>
            </a:extLst>
          </p:cNvPr>
          <p:cNvGraphicFramePr>
            <a:graphicFrameLocks noGrp="1"/>
          </p:cNvGraphicFramePr>
          <p:nvPr>
            <p:ph idx="1"/>
            <p:extLst>
              <p:ext uri="{D42A27DB-BD31-4B8C-83A1-F6EECF244321}">
                <p14:modId xmlns:p14="http://schemas.microsoft.com/office/powerpoint/2010/main" val="2312910497"/>
              </p:ext>
            </p:extLst>
          </p:nvPr>
        </p:nvGraphicFramePr>
        <p:xfrm>
          <a:off x="4692015" y="514351"/>
          <a:ext cx="3909060" cy="38814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Picture 11" descr="A person holding a key&#10;&#10;Description automatically generated">
            <a:extLst>
              <a:ext uri="{FF2B5EF4-FFF2-40B4-BE49-F238E27FC236}">
                <a16:creationId xmlns:a16="http://schemas.microsoft.com/office/drawing/2014/main" id="{C3AD118D-B340-3FFD-F544-8748A4840A79}"/>
              </a:ext>
            </a:extLst>
          </p:cNvPr>
          <p:cNvPicPr>
            <a:picLocks noChangeAspect="1"/>
          </p:cNvPicPr>
          <p:nvPr/>
        </p:nvPicPr>
        <p:blipFill>
          <a:blip r:embed="rId7"/>
          <a:stretch>
            <a:fillRect/>
          </a:stretch>
        </p:blipFill>
        <p:spPr>
          <a:xfrm>
            <a:off x="426740" y="2050743"/>
            <a:ext cx="3355054" cy="2359296"/>
          </a:xfrm>
          <a:prstGeom prst="rect">
            <a:avLst/>
          </a:prstGeom>
        </p:spPr>
      </p:pic>
    </p:spTree>
    <p:extLst>
      <p:ext uri="{BB962C8B-B14F-4D97-AF65-F5344CB8AC3E}">
        <p14:creationId xmlns:p14="http://schemas.microsoft.com/office/powerpoint/2010/main" val="7259771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EA41361-1DBA-592C-A597-0E4A822D8352}"/>
              </a:ext>
            </a:extLst>
          </p:cNvPr>
          <p:cNvSpPr>
            <a:spLocks noGrp="1"/>
          </p:cNvSpPr>
          <p:nvPr>
            <p:ph sz="half" idx="1"/>
          </p:nvPr>
        </p:nvSpPr>
        <p:spPr>
          <a:xfrm>
            <a:off x="992519" y="1476167"/>
            <a:ext cx="3200400" cy="2784348"/>
          </a:xfrm>
        </p:spPr>
        <p:txBody>
          <a:bodyPr anchor="ctr">
            <a:normAutofit/>
          </a:bodyPr>
          <a:lstStyle/>
          <a:p>
            <a:pPr marL="0" indent="0">
              <a:buNone/>
            </a:pPr>
            <a:r>
              <a:rPr lang="en-US">
                <a:effectLst/>
              </a:rPr>
              <a:t>For program participants in TH or PSH projects, the utility reimbursement may be paid using operating funds.</a:t>
            </a:r>
            <a:endParaRPr lang="en-US"/>
          </a:p>
        </p:txBody>
      </p:sp>
      <p:sp>
        <p:nvSpPr>
          <p:cNvPr id="5" name="Content Placeholder 4">
            <a:extLst>
              <a:ext uri="{FF2B5EF4-FFF2-40B4-BE49-F238E27FC236}">
                <a16:creationId xmlns:a16="http://schemas.microsoft.com/office/drawing/2014/main" id="{41E485D8-5EDB-5EAB-2F5E-B15372788F09}"/>
              </a:ext>
            </a:extLst>
          </p:cNvPr>
          <p:cNvSpPr>
            <a:spLocks noGrp="1"/>
          </p:cNvSpPr>
          <p:nvPr>
            <p:ph sz="half" idx="2"/>
          </p:nvPr>
        </p:nvSpPr>
        <p:spPr>
          <a:xfrm>
            <a:off x="4951083" y="1477001"/>
            <a:ext cx="3200400" cy="2784348"/>
          </a:xfrm>
        </p:spPr>
        <p:txBody>
          <a:bodyPr anchor="ctr">
            <a:normAutofit/>
          </a:bodyPr>
          <a:lstStyle/>
          <a:p>
            <a:pPr marL="0" indent="0">
              <a:buNone/>
            </a:pPr>
            <a:endParaRPr lang="en-US"/>
          </a:p>
          <a:p>
            <a:pPr marL="0" indent="0">
              <a:buNone/>
            </a:pPr>
            <a:r>
              <a:rPr lang="en-US">
                <a:effectLst/>
              </a:rPr>
              <a:t>For program participants receiving rental assistance, the utility reimbursement may be paid using rental assistance funds. </a:t>
            </a:r>
            <a:endParaRPr lang="en-US"/>
          </a:p>
          <a:p>
            <a:endParaRPr lang="en-US"/>
          </a:p>
        </p:txBody>
      </p:sp>
      <p:sp>
        <p:nvSpPr>
          <p:cNvPr id="4" name="Title 3">
            <a:extLst>
              <a:ext uri="{FF2B5EF4-FFF2-40B4-BE49-F238E27FC236}">
                <a16:creationId xmlns:a16="http://schemas.microsoft.com/office/drawing/2014/main" id="{4F690103-B698-582A-27FF-B220E08A7D5F}"/>
              </a:ext>
            </a:extLst>
          </p:cNvPr>
          <p:cNvSpPr>
            <a:spLocks noGrp="1"/>
          </p:cNvSpPr>
          <p:nvPr>
            <p:ph type="title"/>
          </p:nvPr>
        </p:nvSpPr>
        <p:spPr>
          <a:xfrm>
            <a:off x="628651" y="417843"/>
            <a:ext cx="7886700" cy="850181"/>
          </a:xfrm>
        </p:spPr>
        <p:txBody>
          <a:bodyPr anchor="ctr">
            <a:normAutofit/>
          </a:bodyPr>
          <a:lstStyle/>
          <a:p>
            <a:r>
              <a:rPr lang="en-US" sz="2600"/>
              <a:t>The</a:t>
            </a:r>
            <a:r>
              <a:rPr lang="en-US" sz="2600">
                <a:effectLst/>
              </a:rPr>
              <a:t> “utility reimbursement” may be paid using CoC program funds</a:t>
            </a:r>
            <a:r>
              <a:rPr lang="en-US" sz="2600"/>
              <a:t>:</a:t>
            </a:r>
          </a:p>
        </p:txBody>
      </p:sp>
    </p:spTree>
    <p:extLst>
      <p:ext uri="{BB962C8B-B14F-4D97-AF65-F5344CB8AC3E}">
        <p14:creationId xmlns:p14="http://schemas.microsoft.com/office/powerpoint/2010/main" val="12536276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284CE-FEE3-C53E-175F-4E9A9FB2CCC1}"/>
              </a:ext>
            </a:extLst>
          </p:cNvPr>
          <p:cNvSpPr>
            <a:spLocks noGrp="1"/>
          </p:cNvSpPr>
          <p:nvPr>
            <p:ph type="title"/>
          </p:nvPr>
        </p:nvSpPr>
        <p:spPr>
          <a:xfrm>
            <a:off x="629841" y="342900"/>
            <a:ext cx="2949179" cy="1200150"/>
          </a:xfrm>
        </p:spPr>
        <p:txBody>
          <a:bodyPr anchor="ctr">
            <a:normAutofit/>
          </a:bodyPr>
          <a:lstStyle/>
          <a:p>
            <a:r>
              <a:rPr lang="en-US" sz="2600"/>
              <a:t>The Resident ‘s Total Rental Costs May Not Exceed:</a:t>
            </a:r>
          </a:p>
        </p:txBody>
      </p:sp>
      <p:sp>
        <p:nvSpPr>
          <p:cNvPr id="3" name="Content Placeholder 2">
            <a:extLst>
              <a:ext uri="{FF2B5EF4-FFF2-40B4-BE49-F238E27FC236}">
                <a16:creationId xmlns:a16="http://schemas.microsoft.com/office/drawing/2014/main" id="{989C0DCE-E6CA-4AC4-C44D-E4A19C4E60DD}"/>
              </a:ext>
            </a:extLst>
          </p:cNvPr>
          <p:cNvSpPr>
            <a:spLocks noGrp="1"/>
          </p:cNvSpPr>
          <p:nvPr>
            <p:ph idx="1"/>
          </p:nvPr>
        </p:nvSpPr>
        <p:spPr>
          <a:xfrm>
            <a:off x="3887394" y="740579"/>
            <a:ext cx="4629151" cy="2633927"/>
          </a:xfrm>
        </p:spPr>
        <p:txBody>
          <a:bodyPr>
            <a:normAutofit/>
          </a:bodyPr>
          <a:lstStyle/>
          <a:p>
            <a:r>
              <a:rPr lang="en-US" sz="1600" dirty="0"/>
              <a:t>30% of the Resident’s Adjusted Gross Income</a:t>
            </a:r>
          </a:p>
          <a:p>
            <a:r>
              <a:rPr lang="en-US" sz="1600" dirty="0"/>
              <a:t>10% of the Resident’s Gross Income</a:t>
            </a:r>
          </a:p>
          <a:p>
            <a:r>
              <a:rPr lang="en-US" sz="1600" dirty="0"/>
              <a:t>If the family is receiving payments for welfare assistance from a public agency and a part of the payments (adjusted in accordance with the family’s actual housing costs) is specifically designated by the agency to meet the family’s housing costs, the portion of the payments that is designated for housing costs.</a:t>
            </a:r>
          </a:p>
          <a:p>
            <a:endParaRPr lang="en-US" sz="1600" dirty="0"/>
          </a:p>
        </p:txBody>
      </p:sp>
    </p:spTree>
    <p:extLst>
      <p:ext uri="{BB962C8B-B14F-4D97-AF65-F5344CB8AC3E}">
        <p14:creationId xmlns:p14="http://schemas.microsoft.com/office/powerpoint/2010/main" val="20376470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4ED36-78EB-BF5B-21D5-5587E5CA20BB}"/>
              </a:ext>
            </a:extLst>
          </p:cNvPr>
          <p:cNvSpPr>
            <a:spLocks noGrp="1"/>
          </p:cNvSpPr>
          <p:nvPr>
            <p:ph type="title"/>
          </p:nvPr>
        </p:nvSpPr>
        <p:spPr>
          <a:xfrm>
            <a:off x="629841" y="342900"/>
            <a:ext cx="2949179" cy="1200150"/>
          </a:xfrm>
        </p:spPr>
        <p:txBody>
          <a:bodyPr anchor="ctr">
            <a:normAutofit/>
          </a:bodyPr>
          <a:lstStyle/>
          <a:p>
            <a:r>
              <a:rPr lang="en-US" dirty="0"/>
              <a:t>Calculate Resident Rents:</a:t>
            </a:r>
          </a:p>
        </p:txBody>
      </p:sp>
      <p:sp>
        <p:nvSpPr>
          <p:cNvPr id="4" name="Text Placeholder 3">
            <a:extLst>
              <a:ext uri="{FF2B5EF4-FFF2-40B4-BE49-F238E27FC236}">
                <a16:creationId xmlns:a16="http://schemas.microsoft.com/office/drawing/2014/main" id="{07F4FA35-5E20-ECF7-1653-936539832A6C}"/>
              </a:ext>
            </a:extLst>
          </p:cNvPr>
          <p:cNvSpPr>
            <a:spLocks noGrp="1"/>
          </p:cNvSpPr>
          <p:nvPr>
            <p:ph type="body" sz="half" idx="2"/>
          </p:nvPr>
        </p:nvSpPr>
        <p:spPr>
          <a:xfrm>
            <a:off x="629841" y="1543057"/>
            <a:ext cx="2949179" cy="2485457"/>
          </a:xfrm>
        </p:spPr>
        <p:txBody>
          <a:bodyPr>
            <a:normAutofit/>
          </a:bodyPr>
          <a:lstStyle/>
          <a:p>
            <a:endParaRPr lang="en-US" dirty="0"/>
          </a:p>
          <a:p>
            <a:endParaRPr lang="en-US" dirty="0"/>
          </a:p>
          <a:p>
            <a:endParaRPr lang="en-US" dirty="0"/>
          </a:p>
          <a:p>
            <a:pPr marL="0" indent="0">
              <a:buNone/>
            </a:pPr>
            <a:r>
              <a:rPr lang="en-US" dirty="0"/>
              <a:t>Be sure to maintain detailed records of the calculations in the resident’s file</a:t>
            </a:r>
          </a:p>
        </p:txBody>
      </p:sp>
      <p:graphicFrame>
        <p:nvGraphicFramePr>
          <p:cNvPr id="6" name="Content Placeholder 2">
            <a:extLst>
              <a:ext uri="{FF2B5EF4-FFF2-40B4-BE49-F238E27FC236}">
                <a16:creationId xmlns:a16="http://schemas.microsoft.com/office/drawing/2014/main" id="{98066E13-4992-FD7F-D79E-36128EAEB10D}"/>
              </a:ext>
            </a:extLst>
          </p:cNvPr>
          <p:cNvGraphicFramePr>
            <a:graphicFrameLocks noGrp="1"/>
          </p:cNvGraphicFramePr>
          <p:nvPr>
            <p:ph idx="1"/>
            <p:extLst>
              <p:ext uri="{D42A27DB-BD31-4B8C-83A1-F6EECF244321}">
                <p14:modId xmlns:p14="http://schemas.microsoft.com/office/powerpoint/2010/main" val="1336169568"/>
              </p:ext>
            </p:extLst>
          </p:nvPr>
        </p:nvGraphicFramePr>
        <p:xfrm>
          <a:off x="3885013" y="342907"/>
          <a:ext cx="4629151" cy="31723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167100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B225840-0FC6-E376-783B-3A51BE37BE02}"/>
              </a:ext>
            </a:extLst>
          </p:cNvPr>
          <p:cNvSpPr>
            <a:spLocks noGrp="1"/>
          </p:cNvSpPr>
          <p:nvPr>
            <p:ph type="ctrTitle"/>
          </p:nvPr>
        </p:nvSpPr>
        <p:spPr>
          <a:xfrm>
            <a:off x="685800" y="841772"/>
            <a:ext cx="7772400" cy="1790700"/>
          </a:xfrm>
        </p:spPr>
        <p:txBody>
          <a:bodyPr anchor="b">
            <a:normAutofit/>
          </a:bodyPr>
          <a:lstStyle/>
          <a:p>
            <a:r>
              <a:rPr lang="en-US"/>
              <a:t>Inspections</a:t>
            </a:r>
          </a:p>
        </p:txBody>
      </p:sp>
      <p:sp>
        <p:nvSpPr>
          <p:cNvPr id="14" name="Subtitle 2">
            <a:extLst>
              <a:ext uri="{FF2B5EF4-FFF2-40B4-BE49-F238E27FC236}">
                <a16:creationId xmlns:a16="http://schemas.microsoft.com/office/drawing/2014/main" id="{3039F870-C2DC-DC39-57C2-262801C67646}"/>
              </a:ext>
            </a:extLst>
          </p:cNvPr>
          <p:cNvSpPr>
            <a:spLocks noGrp="1"/>
          </p:cNvSpPr>
          <p:nvPr>
            <p:ph type="subTitle" idx="1"/>
          </p:nvPr>
        </p:nvSpPr>
        <p:spPr>
          <a:xfrm>
            <a:off x="1143000" y="2701528"/>
            <a:ext cx="6858000" cy="1241822"/>
          </a:xfrm>
        </p:spPr>
        <p:txBody>
          <a:bodyPr/>
          <a:lstStyle/>
          <a:p>
            <a:r>
              <a:rPr lang="en-US" dirty="0"/>
              <a:t>To Be Done Prior to Move-In and Annually Thereafter</a:t>
            </a:r>
          </a:p>
        </p:txBody>
      </p:sp>
    </p:spTree>
    <p:extLst>
      <p:ext uri="{BB962C8B-B14F-4D97-AF65-F5344CB8AC3E}">
        <p14:creationId xmlns:p14="http://schemas.microsoft.com/office/powerpoint/2010/main" val="37170968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4F981C-26E2-CB5E-CF45-F8E2B4B5C1F4}"/>
              </a:ext>
            </a:extLst>
          </p:cNvPr>
          <p:cNvSpPr>
            <a:spLocks noGrp="1"/>
          </p:cNvSpPr>
          <p:nvPr>
            <p:ph type="title"/>
          </p:nvPr>
        </p:nvSpPr>
        <p:spPr>
          <a:xfrm>
            <a:off x="731520" y="481946"/>
            <a:ext cx="7680960" cy="1028700"/>
          </a:xfrm>
        </p:spPr>
        <p:txBody>
          <a:bodyPr anchor="ctr">
            <a:normAutofit/>
          </a:bodyPr>
          <a:lstStyle/>
          <a:p>
            <a:r>
              <a:rPr lang="en-US"/>
              <a:t>Housing Quality Standards </a:t>
            </a:r>
          </a:p>
        </p:txBody>
      </p:sp>
      <p:graphicFrame>
        <p:nvGraphicFramePr>
          <p:cNvPr id="9" name="Content Placeholder 6">
            <a:extLst>
              <a:ext uri="{FF2B5EF4-FFF2-40B4-BE49-F238E27FC236}">
                <a16:creationId xmlns:a16="http://schemas.microsoft.com/office/drawing/2014/main" id="{A9C58AD7-2143-15E2-1F38-531EA5815DD7}"/>
              </a:ext>
            </a:extLst>
          </p:cNvPr>
          <p:cNvGraphicFramePr>
            <a:graphicFrameLocks noGrp="1"/>
          </p:cNvGraphicFramePr>
          <p:nvPr>
            <p:ph idx="1"/>
            <p:extLst>
              <p:ext uri="{D42A27DB-BD31-4B8C-83A1-F6EECF244321}">
                <p14:modId xmlns:p14="http://schemas.microsoft.com/office/powerpoint/2010/main" val="2612553148"/>
              </p:ext>
            </p:extLst>
          </p:nvPr>
        </p:nvGraphicFramePr>
        <p:xfrm>
          <a:off x="731520" y="1577340"/>
          <a:ext cx="7680960" cy="29489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360717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99239-B087-E8D7-120A-7154523489A7}"/>
              </a:ext>
            </a:extLst>
          </p:cNvPr>
          <p:cNvSpPr>
            <a:spLocks noGrp="1"/>
          </p:cNvSpPr>
          <p:nvPr>
            <p:ph type="title"/>
          </p:nvPr>
        </p:nvSpPr>
        <p:spPr>
          <a:xfrm>
            <a:off x="731520" y="481946"/>
            <a:ext cx="7680960" cy="1028700"/>
          </a:xfrm>
        </p:spPr>
        <p:txBody>
          <a:bodyPr anchor="ctr">
            <a:normAutofit/>
          </a:bodyPr>
          <a:lstStyle/>
          <a:p>
            <a:r>
              <a:rPr lang="en-US"/>
              <a:t>Housing Quality Standards (cont.)</a:t>
            </a:r>
          </a:p>
        </p:txBody>
      </p:sp>
      <p:graphicFrame>
        <p:nvGraphicFramePr>
          <p:cNvPr id="9" name="Content Placeholder 2">
            <a:extLst>
              <a:ext uri="{FF2B5EF4-FFF2-40B4-BE49-F238E27FC236}">
                <a16:creationId xmlns:a16="http://schemas.microsoft.com/office/drawing/2014/main" id="{64C548E8-A39D-4570-B936-3130925E6A73}"/>
              </a:ext>
            </a:extLst>
          </p:cNvPr>
          <p:cNvGraphicFramePr>
            <a:graphicFrameLocks noGrp="1"/>
          </p:cNvGraphicFramePr>
          <p:nvPr>
            <p:ph idx="1"/>
            <p:extLst>
              <p:ext uri="{D42A27DB-BD31-4B8C-83A1-F6EECF244321}">
                <p14:modId xmlns:p14="http://schemas.microsoft.com/office/powerpoint/2010/main" val="4109808453"/>
              </p:ext>
            </p:extLst>
          </p:nvPr>
        </p:nvGraphicFramePr>
        <p:xfrm>
          <a:off x="731520" y="1577340"/>
          <a:ext cx="7680960" cy="29489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996327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77383-2AA5-A1C3-7EB4-E92BC23CB725}"/>
              </a:ext>
            </a:extLst>
          </p:cNvPr>
          <p:cNvSpPr>
            <a:spLocks noGrp="1"/>
          </p:cNvSpPr>
          <p:nvPr>
            <p:ph type="title"/>
          </p:nvPr>
        </p:nvSpPr>
        <p:spPr>
          <a:xfrm>
            <a:off x="628651" y="273848"/>
            <a:ext cx="7886700" cy="788916"/>
          </a:xfrm>
        </p:spPr>
        <p:txBody>
          <a:bodyPr anchor="ctr">
            <a:normAutofit/>
          </a:bodyPr>
          <a:lstStyle/>
          <a:p>
            <a:r>
              <a:rPr lang="en-US"/>
              <a:t>Lead Based Paint</a:t>
            </a:r>
          </a:p>
        </p:txBody>
      </p:sp>
      <p:sp>
        <p:nvSpPr>
          <p:cNvPr id="3" name="Content Placeholder 2">
            <a:extLst>
              <a:ext uri="{FF2B5EF4-FFF2-40B4-BE49-F238E27FC236}">
                <a16:creationId xmlns:a16="http://schemas.microsoft.com/office/drawing/2014/main" id="{8D80B288-CD8F-F0DB-06EC-5729E5804218}"/>
              </a:ext>
            </a:extLst>
          </p:cNvPr>
          <p:cNvSpPr>
            <a:spLocks noGrp="1"/>
          </p:cNvSpPr>
          <p:nvPr>
            <p:ph idx="1"/>
          </p:nvPr>
        </p:nvSpPr>
        <p:spPr>
          <a:xfrm>
            <a:off x="628651" y="1124693"/>
            <a:ext cx="7886700" cy="2395783"/>
          </a:xfrm>
        </p:spPr>
        <p:txBody>
          <a:bodyPr anchor="ctr">
            <a:normAutofit/>
          </a:bodyPr>
          <a:lstStyle/>
          <a:p>
            <a:pPr marL="0" indent="0">
              <a:buNone/>
            </a:pPr>
            <a:r>
              <a:rPr lang="en-US" dirty="0"/>
              <a:t>The recipient must screen for, disclose the existence of, and take reasonable precautions regarding the presence of lead-based paint in leased or assisted units constructed prior to 1978.</a:t>
            </a:r>
          </a:p>
          <a:p>
            <a:endParaRPr lang="en-US" dirty="0"/>
          </a:p>
        </p:txBody>
      </p:sp>
    </p:spTree>
    <p:extLst>
      <p:ext uri="{BB962C8B-B14F-4D97-AF65-F5344CB8AC3E}">
        <p14:creationId xmlns:p14="http://schemas.microsoft.com/office/powerpoint/2010/main" val="17889804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1C2C6-663F-35AE-3CCE-0C710CA474D3}"/>
              </a:ext>
            </a:extLst>
          </p:cNvPr>
          <p:cNvSpPr>
            <a:spLocks noGrp="1"/>
          </p:cNvSpPr>
          <p:nvPr>
            <p:ph type="title"/>
          </p:nvPr>
        </p:nvSpPr>
        <p:spPr>
          <a:xfrm>
            <a:off x="731520" y="481946"/>
            <a:ext cx="7680960" cy="1028700"/>
          </a:xfrm>
        </p:spPr>
        <p:txBody>
          <a:bodyPr anchor="ctr">
            <a:normAutofit/>
          </a:bodyPr>
          <a:lstStyle/>
          <a:p>
            <a:r>
              <a:rPr lang="en-US"/>
              <a:t>Environmental Review</a:t>
            </a:r>
          </a:p>
        </p:txBody>
      </p:sp>
      <p:graphicFrame>
        <p:nvGraphicFramePr>
          <p:cNvPr id="15" name="Subtitle 2">
            <a:extLst>
              <a:ext uri="{FF2B5EF4-FFF2-40B4-BE49-F238E27FC236}">
                <a16:creationId xmlns:a16="http://schemas.microsoft.com/office/drawing/2014/main" id="{ADD51113-20FA-1672-1229-0DD4EAF92BB9}"/>
              </a:ext>
            </a:extLst>
          </p:cNvPr>
          <p:cNvGraphicFramePr>
            <a:graphicFrameLocks noGrp="1"/>
          </p:cNvGraphicFramePr>
          <p:nvPr>
            <p:ph idx="1"/>
            <p:extLst>
              <p:ext uri="{D42A27DB-BD31-4B8C-83A1-F6EECF244321}">
                <p14:modId xmlns:p14="http://schemas.microsoft.com/office/powerpoint/2010/main" val="1534973786"/>
              </p:ext>
            </p:extLst>
          </p:nvPr>
        </p:nvGraphicFramePr>
        <p:xfrm>
          <a:off x="731520" y="1577340"/>
          <a:ext cx="7680960" cy="29489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905098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44042-C729-F18C-1B08-0239FBBBF45B}"/>
              </a:ext>
            </a:extLst>
          </p:cNvPr>
          <p:cNvSpPr>
            <a:spLocks noGrp="1"/>
          </p:cNvSpPr>
          <p:nvPr>
            <p:ph type="title"/>
          </p:nvPr>
        </p:nvSpPr>
        <p:spPr>
          <a:xfrm>
            <a:off x="542929" y="514356"/>
            <a:ext cx="2891791" cy="1618413"/>
          </a:xfrm>
        </p:spPr>
        <p:txBody>
          <a:bodyPr anchor="t">
            <a:normAutofit/>
          </a:bodyPr>
          <a:lstStyle/>
          <a:p>
            <a:r>
              <a:rPr lang="en-US"/>
              <a:t>Accessibility</a:t>
            </a:r>
          </a:p>
        </p:txBody>
      </p:sp>
      <p:sp>
        <p:nvSpPr>
          <p:cNvPr id="3" name="Content Placeholder 2">
            <a:extLst>
              <a:ext uri="{FF2B5EF4-FFF2-40B4-BE49-F238E27FC236}">
                <a16:creationId xmlns:a16="http://schemas.microsoft.com/office/drawing/2014/main" id="{D89901C0-A154-8E0C-55B1-96567BD18602}"/>
              </a:ext>
            </a:extLst>
          </p:cNvPr>
          <p:cNvSpPr>
            <a:spLocks noGrp="1"/>
          </p:cNvSpPr>
          <p:nvPr>
            <p:ph idx="1"/>
          </p:nvPr>
        </p:nvSpPr>
        <p:spPr>
          <a:xfrm>
            <a:off x="4692015" y="514351"/>
            <a:ext cx="3909060" cy="3881438"/>
          </a:xfrm>
        </p:spPr>
        <p:txBody>
          <a:bodyPr>
            <a:normAutofit/>
          </a:bodyPr>
          <a:lstStyle/>
          <a:p>
            <a:pPr marL="0" indent="0">
              <a:buNone/>
            </a:pPr>
            <a:r>
              <a:rPr lang="en-US"/>
              <a:t>Recipients and subrecipients must comply with the accessibility requirements of:</a:t>
            </a:r>
          </a:p>
          <a:p>
            <a:pPr lvl="1"/>
            <a:r>
              <a:rPr lang="en-US"/>
              <a:t>Fair Housing Act </a:t>
            </a:r>
          </a:p>
          <a:p>
            <a:pPr lvl="1"/>
            <a:r>
              <a:rPr lang="en-US"/>
              <a:t>Section 504 of the Rehabilitation Act of 1973</a:t>
            </a:r>
          </a:p>
          <a:p>
            <a:pPr lvl="1"/>
            <a:r>
              <a:rPr lang="en-US"/>
              <a:t>Titles II and III of the Americans with Disabilities Act</a:t>
            </a:r>
          </a:p>
          <a:p>
            <a:pPr marL="365760" lvl="1" indent="0">
              <a:buNone/>
            </a:pPr>
            <a:endParaRPr lang="en-US"/>
          </a:p>
          <a:p>
            <a:pPr marL="365760" lvl="1" indent="0">
              <a:buNone/>
            </a:pPr>
            <a:r>
              <a:rPr lang="en-US"/>
              <a:t>Housing and supportive services must be provided in the most integrated setting appropriate to the needs of persons with disabilities</a:t>
            </a:r>
          </a:p>
          <a:p>
            <a:endParaRPr lang="en-US"/>
          </a:p>
        </p:txBody>
      </p:sp>
    </p:spTree>
    <p:extLst>
      <p:ext uri="{BB962C8B-B14F-4D97-AF65-F5344CB8AC3E}">
        <p14:creationId xmlns:p14="http://schemas.microsoft.com/office/powerpoint/2010/main" val="42385986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7D2B3E-FC7F-31C5-0EB7-27BA145C2391}"/>
              </a:ext>
            </a:extLst>
          </p:cNvPr>
          <p:cNvSpPr>
            <a:spLocks noGrp="1"/>
          </p:cNvSpPr>
          <p:nvPr>
            <p:ph type="ctrTitle"/>
          </p:nvPr>
        </p:nvSpPr>
        <p:spPr>
          <a:xfrm>
            <a:off x="685800" y="841772"/>
            <a:ext cx="7772400" cy="1790700"/>
          </a:xfrm>
        </p:spPr>
        <p:txBody>
          <a:bodyPr anchor="b">
            <a:normAutofit/>
          </a:bodyPr>
          <a:lstStyle/>
          <a:p>
            <a:r>
              <a:rPr lang="en-US"/>
              <a:t>Record Keeping Requirements</a:t>
            </a:r>
          </a:p>
        </p:txBody>
      </p:sp>
    </p:spTree>
    <p:extLst>
      <p:ext uri="{BB962C8B-B14F-4D97-AF65-F5344CB8AC3E}">
        <p14:creationId xmlns:p14="http://schemas.microsoft.com/office/powerpoint/2010/main" val="19552745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8F41C6-C842-242E-9239-C226E2500FA3}"/>
              </a:ext>
            </a:extLst>
          </p:cNvPr>
          <p:cNvSpPr>
            <a:spLocks noGrp="1"/>
          </p:cNvSpPr>
          <p:nvPr>
            <p:ph type="title"/>
          </p:nvPr>
        </p:nvSpPr>
        <p:spPr>
          <a:xfrm>
            <a:off x="628651" y="273847"/>
            <a:ext cx="7886700" cy="994172"/>
          </a:xfrm>
        </p:spPr>
        <p:txBody>
          <a:bodyPr anchor="ctr">
            <a:normAutofit/>
          </a:bodyPr>
          <a:lstStyle/>
          <a:p>
            <a:r>
              <a:rPr lang="en-US" b="1"/>
              <a:t>Eligibility Requirements</a:t>
            </a:r>
          </a:p>
        </p:txBody>
      </p:sp>
      <p:sp>
        <p:nvSpPr>
          <p:cNvPr id="7" name="Content Placeholder 6">
            <a:extLst>
              <a:ext uri="{FF2B5EF4-FFF2-40B4-BE49-F238E27FC236}">
                <a16:creationId xmlns:a16="http://schemas.microsoft.com/office/drawing/2014/main" id="{16A10D7F-584D-B92D-42FC-7E5D91E0A9B8}"/>
              </a:ext>
            </a:extLst>
          </p:cNvPr>
          <p:cNvSpPr>
            <a:spLocks noGrp="1"/>
          </p:cNvSpPr>
          <p:nvPr>
            <p:ph sz="half" idx="1"/>
          </p:nvPr>
        </p:nvSpPr>
        <p:spPr>
          <a:xfrm>
            <a:off x="628651" y="1369219"/>
            <a:ext cx="3886200" cy="2714478"/>
          </a:xfrm>
        </p:spPr>
        <p:txBody>
          <a:bodyPr>
            <a:normAutofit fontScale="92500" lnSpcReduction="20000"/>
          </a:bodyPr>
          <a:lstStyle/>
          <a:p>
            <a:pPr marL="0" indent="0">
              <a:buNone/>
            </a:pPr>
            <a:r>
              <a:rPr lang="en-US" b="1" dirty="0"/>
              <a:t>Housing Requirements</a:t>
            </a:r>
          </a:p>
          <a:p>
            <a:r>
              <a:rPr lang="en-US" dirty="0"/>
              <a:t>The unit rent is under HUD’s published Fair Market Rent (FMR)</a:t>
            </a:r>
          </a:p>
          <a:p>
            <a:r>
              <a:rPr lang="en-US" dirty="0"/>
              <a:t>The unit meets HUD’s Housing Quality Standards (HQS) and Lead Based Paint Requirements</a:t>
            </a:r>
          </a:p>
          <a:p>
            <a:r>
              <a:rPr lang="en-US" dirty="0"/>
              <a:t>The unit is accessible </a:t>
            </a:r>
          </a:p>
          <a:p>
            <a:r>
              <a:rPr lang="en-US" dirty="0"/>
              <a:t>If leasing, there is an  Environmental Review on file</a:t>
            </a:r>
          </a:p>
          <a:p>
            <a:endParaRPr lang="en-US" dirty="0"/>
          </a:p>
          <a:p>
            <a:endParaRPr lang="en-US" dirty="0"/>
          </a:p>
        </p:txBody>
      </p:sp>
      <p:sp>
        <p:nvSpPr>
          <p:cNvPr id="6" name="Content Placeholder 5">
            <a:extLst>
              <a:ext uri="{FF2B5EF4-FFF2-40B4-BE49-F238E27FC236}">
                <a16:creationId xmlns:a16="http://schemas.microsoft.com/office/drawing/2014/main" id="{CFF727F2-FDBC-4E5F-AB8E-204D05A0A536}"/>
              </a:ext>
            </a:extLst>
          </p:cNvPr>
          <p:cNvSpPr>
            <a:spLocks noGrp="1"/>
          </p:cNvSpPr>
          <p:nvPr>
            <p:ph sz="half" idx="2"/>
          </p:nvPr>
        </p:nvSpPr>
        <p:spPr>
          <a:xfrm>
            <a:off x="4629151" y="1369219"/>
            <a:ext cx="3886200" cy="2714478"/>
          </a:xfrm>
        </p:spPr>
        <p:txBody>
          <a:bodyPr>
            <a:normAutofit fontScale="92500" lnSpcReduction="20000"/>
          </a:bodyPr>
          <a:lstStyle/>
          <a:p>
            <a:pPr marL="0" indent="0">
              <a:buNone/>
            </a:pPr>
            <a:r>
              <a:rPr lang="en-US" b="1" dirty="0"/>
              <a:t>People You Serve</a:t>
            </a:r>
          </a:p>
          <a:p>
            <a:r>
              <a:rPr lang="en-US" dirty="0"/>
              <a:t>The household is prioritized through the Coordinated Entry Process</a:t>
            </a:r>
          </a:p>
          <a:p>
            <a:r>
              <a:rPr lang="en-US" dirty="0"/>
              <a:t>The household’s homelessness has been verified</a:t>
            </a:r>
          </a:p>
          <a:p>
            <a:r>
              <a:rPr lang="en-US" dirty="0"/>
              <a:t>An adult household member has a documented disability</a:t>
            </a:r>
          </a:p>
          <a:p>
            <a:r>
              <a:rPr lang="en-US" dirty="0"/>
              <a:t>The household’s resident rent must be affordable</a:t>
            </a:r>
          </a:p>
          <a:p>
            <a:pPr marL="0" indent="0">
              <a:buNone/>
            </a:pPr>
            <a:endParaRPr lang="en-US" dirty="0"/>
          </a:p>
          <a:p>
            <a:endParaRPr lang="en-US" dirty="0"/>
          </a:p>
        </p:txBody>
      </p:sp>
    </p:spTree>
    <p:extLst>
      <p:ext uri="{BB962C8B-B14F-4D97-AF65-F5344CB8AC3E}">
        <p14:creationId xmlns:p14="http://schemas.microsoft.com/office/powerpoint/2010/main" val="27634104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07B9E8-09D4-B5CC-1A7A-6FCDD40DED33}"/>
              </a:ext>
            </a:extLst>
          </p:cNvPr>
          <p:cNvSpPr>
            <a:spLocks noGrp="1"/>
          </p:cNvSpPr>
          <p:nvPr>
            <p:ph type="title"/>
          </p:nvPr>
        </p:nvSpPr>
        <p:spPr>
          <a:xfrm>
            <a:off x="731520" y="481946"/>
            <a:ext cx="7680960" cy="1028700"/>
          </a:xfrm>
        </p:spPr>
        <p:txBody>
          <a:bodyPr anchor="ctr">
            <a:normAutofit/>
          </a:bodyPr>
          <a:lstStyle/>
          <a:p>
            <a:r>
              <a:rPr lang="en-US"/>
              <a:t>Benefits of Good Record Keeping</a:t>
            </a:r>
          </a:p>
        </p:txBody>
      </p:sp>
      <p:graphicFrame>
        <p:nvGraphicFramePr>
          <p:cNvPr id="7" name="Content Placeholder 4">
            <a:extLst>
              <a:ext uri="{FF2B5EF4-FFF2-40B4-BE49-F238E27FC236}">
                <a16:creationId xmlns:a16="http://schemas.microsoft.com/office/drawing/2014/main" id="{BEA7D919-83B3-F565-A39E-12BA4B7AF4C9}"/>
              </a:ext>
            </a:extLst>
          </p:cNvPr>
          <p:cNvGraphicFramePr>
            <a:graphicFrameLocks noGrp="1"/>
          </p:cNvGraphicFramePr>
          <p:nvPr>
            <p:ph idx="1"/>
            <p:extLst>
              <p:ext uri="{D42A27DB-BD31-4B8C-83A1-F6EECF244321}">
                <p14:modId xmlns:p14="http://schemas.microsoft.com/office/powerpoint/2010/main" val="1917529819"/>
              </p:ext>
            </p:extLst>
          </p:nvPr>
        </p:nvGraphicFramePr>
        <p:xfrm>
          <a:off x="731520" y="1577340"/>
          <a:ext cx="7680960" cy="29489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35720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E4E6F-CAE9-6FD0-D5DB-1A878A866018}"/>
              </a:ext>
            </a:extLst>
          </p:cNvPr>
          <p:cNvSpPr>
            <a:spLocks noGrp="1"/>
          </p:cNvSpPr>
          <p:nvPr>
            <p:ph type="title"/>
          </p:nvPr>
        </p:nvSpPr>
        <p:spPr>
          <a:xfrm>
            <a:off x="731520" y="481946"/>
            <a:ext cx="7680960" cy="1028700"/>
          </a:xfrm>
        </p:spPr>
        <p:txBody>
          <a:bodyPr anchor="ctr">
            <a:normAutofit/>
          </a:bodyPr>
          <a:lstStyle/>
          <a:p>
            <a:r>
              <a:rPr lang="en-US"/>
              <a:t>Keys to Good Record Keeping</a:t>
            </a:r>
          </a:p>
        </p:txBody>
      </p:sp>
      <p:graphicFrame>
        <p:nvGraphicFramePr>
          <p:cNvPr id="7" name="Content Placeholder 2">
            <a:extLst>
              <a:ext uri="{FF2B5EF4-FFF2-40B4-BE49-F238E27FC236}">
                <a16:creationId xmlns:a16="http://schemas.microsoft.com/office/drawing/2014/main" id="{2B90E81C-86C3-DA34-90E1-3FF13A085CA0}"/>
              </a:ext>
            </a:extLst>
          </p:cNvPr>
          <p:cNvGraphicFramePr>
            <a:graphicFrameLocks noGrp="1"/>
          </p:cNvGraphicFramePr>
          <p:nvPr>
            <p:ph idx="1"/>
            <p:extLst>
              <p:ext uri="{D42A27DB-BD31-4B8C-83A1-F6EECF244321}">
                <p14:modId xmlns:p14="http://schemas.microsoft.com/office/powerpoint/2010/main" val="3414177462"/>
              </p:ext>
            </p:extLst>
          </p:nvPr>
        </p:nvGraphicFramePr>
        <p:xfrm>
          <a:off x="731520" y="1577340"/>
          <a:ext cx="7680960" cy="29489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246178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29D7D-126F-13CF-2921-7E68234AAC11}"/>
              </a:ext>
            </a:extLst>
          </p:cNvPr>
          <p:cNvSpPr>
            <a:spLocks noGrp="1"/>
          </p:cNvSpPr>
          <p:nvPr>
            <p:ph type="title"/>
          </p:nvPr>
        </p:nvSpPr>
        <p:spPr>
          <a:xfrm>
            <a:off x="629841" y="342900"/>
            <a:ext cx="2949179" cy="1200150"/>
          </a:xfrm>
        </p:spPr>
        <p:txBody>
          <a:bodyPr anchor="ctr">
            <a:normAutofit/>
          </a:bodyPr>
          <a:lstStyle/>
          <a:p>
            <a:r>
              <a:rPr lang="en-US"/>
              <a:t>Confidentiality</a:t>
            </a:r>
          </a:p>
        </p:txBody>
      </p:sp>
      <p:sp>
        <p:nvSpPr>
          <p:cNvPr id="9" name="Text Placeholder 3">
            <a:extLst>
              <a:ext uri="{FF2B5EF4-FFF2-40B4-BE49-F238E27FC236}">
                <a16:creationId xmlns:a16="http://schemas.microsoft.com/office/drawing/2014/main" id="{C60818A7-AE18-85A1-A420-A03B564877DE}"/>
              </a:ext>
            </a:extLst>
          </p:cNvPr>
          <p:cNvSpPr>
            <a:spLocks noGrp="1"/>
          </p:cNvSpPr>
          <p:nvPr>
            <p:ph type="body" sz="half" idx="2"/>
          </p:nvPr>
        </p:nvSpPr>
        <p:spPr>
          <a:xfrm>
            <a:off x="629841" y="1543057"/>
            <a:ext cx="2949179" cy="2485457"/>
          </a:xfrm>
        </p:spPr>
        <p:txBody>
          <a:bodyPr/>
          <a:lstStyle/>
          <a:p>
            <a:pPr marL="0" indent="0">
              <a:buNone/>
            </a:pPr>
            <a:r>
              <a:rPr lang="en-US" dirty="0"/>
              <a:t>Develop and implement written procedures to ensure security and confidentiality of:</a:t>
            </a:r>
          </a:p>
          <a:p>
            <a:endParaRPr lang="en-US" dirty="0"/>
          </a:p>
        </p:txBody>
      </p:sp>
      <p:graphicFrame>
        <p:nvGraphicFramePr>
          <p:cNvPr id="10" name="Content Placeholder 2">
            <a:extLst>
              <a:ext uri="{FF2B5EF4-FFF2-40B4-BE49-F238E27FC236}">
                <a16:creationId xmlns:a16="http://schemas.microsoft.com/office/drawing/2014/main" id="{95CB9369-B376-375B-D298-B84A4F31B363}"/>
              </a:ext>
            </a:extLst>
          </p:cNvPr>
          <p:cNvGraphicFramePr>
            <a:graphicFrameLocks noGrp="1"/>
          </p:cNvGraphicFramePr>
          <p:nvPr>
            <p:ph idx="1"/>
            <p:extLst>
              <p:ext uri="{D42A27DB-BD31-4B8C-83A1-F6EECF244321}">
                <p14:modId xmlns:p14="http://schemas.microsoft.com/office/powerpoint/2010/main" val="3615333640"/>
              </p:ext>
            </p:extLst>
          </p:nvPr>
        </p:nvGraphicFramePr>
        <p:xfrm>
          <a:off x="3885013" y="342907"/>
          <a:ext cx="4629151" cy="31723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196300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3004A-4206-20AC-DC7D-A6041553BDB8}"/>
              </a:ext>
            </a:extLst>
          </p:cNvPr>
          <p:cNvSpPr>
            <a:spLocks noGrp="1"/>
          </p:cNvSpPr>
          <p:nvPr>
            <p:ph type="title"/>
          </p:nvPr>
        </p:nvSpPr>
        <p:spPr>
          <a:xfrm>
            <a:off x="731520" y="481946"/>
            <a:ext cx="7680960" cy="1028700"/>
          </a:xfrm>
        </p:spPr>
        <p:txBody>
          <a:bodyPr anchor="ctr">
            <a:normAutofit/>
          </a:bodyPr>
          <a:lstStyle/>
          <a:p>
            <a:r>
              <a:rPr lang="en-US"/>
              <a:t>Record Retention</a:t>
            </a:r>
          </a:p>
        </p:txBody>
      </p:sp>
      <p:graphicFrame>
        <p:nvGraphicFramePr>
          <p:cNvPr id="5" name="Content Placeholder 2">
            <a:extLst>
              <a:ext uri="{FF2B5EF4-FFF2-40B4-BE49-F238E27FC236}">
                <a16:creationId xmlns:a16="http://schemas.microsoft.com/office/drawing/2014/main" id="{9BFBEF3C-4D5F-4740-08D8-11CFF464EEDA}"/>
              </a:ext>
            </a:extLst>
          </p:cNvPr>
          <p:cNvGraphicFramePr>
            <a:graphicFrameLocks noGrp="1"/>
          </p:cNvGraphicFramePr>
          <p:nvPr>
            <p:ph idx="1"/>
            <p:extLst>
              <p:ext uri="{D42A27DB-BD31-4B8C-83A1-F6EECF244321}">
                <p14:modId xmlns:p14="http://schemas.microsoft.com/office/powerpoint/2010/main" val="2394325706"/>
              </p:ext>
            </p:extLst>
          </p:nvPr>
        </p:nvGraphicFramePr>
        <p:xfrm>
          <a:off x="731520" y="1577340"/>
          <a:ext cx="7680960" cy="29489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825906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F4CD0-B2D9-8BDE-BEE4-A3BDE3DC3F98}"/>
              </a:ext>
            </a:extLst>
          </p:cNvPr>
          <p:cNvSpPr>
            <a:spLocks noGrp="1"/>
          </p:cNvSpPr>
          <p:nvPr>
            <p:ph type="title"/>
          </p:nvPr>
        </p:nvSpPr>
        <p:spPr>
          <a:xfrm>
            <a:off x="628651" y="273854"/>
            <a:ext cx="7886700" cy="797999"/>
          </a:xfrm>
        </p:spPr>
        <p:txBody>
          <a:bodyPr anchor="ctr">
            <a:normAutofit/>
          </a:bodyPr>
          <a:lstStyle/>
          <a:p>
            <a:r>
              <a:rPr lang="en-US"/>
              <a:t>Levels of Recordkeeping</a:t>
            </a:r>
          </a:p>
        </p:txBody>
      </p:sp>
      <p:sp>
        <p:nvSpPr>
          <p:cNvPr id="7" name="Rounded Rectangle 6">
            <a:extLst>
              <a:ext uri="{FF2B5EF4-FFF2-40B4-BE49-F238E27FC236}">
                <a16:creationId xmlns:a16="http://schemas.microsoft.com/office/drawing/2014/main" id="{D3838905-5E59-DFA0-431E-092EC9AC76E3}"/>
              </a:ext>
            </a:extLst>
          </p:cNvPr>
          <p:cNvSpPr/>
          <p:nvPr/>
        </p:nvSpPr>
        <p:spPr>
          <a:xfrm>
            <a:off x="1867913" y="1124693"/>
            <a:ext cx="5408176" cy="695653"/>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defTabSz="370332">
              <a:spcBef>
                <a:spcPts val="486"/>
              </a:spcBef>
            </a:pPr>
            <a:r>
              <a:rPr lang="en-US" sz="1944" b="1" kern="1200">
                <a:solidFill>
                  <a:schemeClr val="lt1"/>
                </a:solidFill>
                <a:latin typeface="+mn-lt"/>
                <a:ea typeface="+mn-ea"/>
                <a:cs typeface="+mn-cs"/>
              </a:rPr>
              <a:t>ORGANIZATIONAL RECORDKEEPING</a:t>
            </a:r>
          </a:p>
          <a:p>
            <a:pPr algn="ctr"/>
            <a:endParaRPr lang="en-US" sz="225"/>
          </a:p>
        </p:txBody>
      </p:sp>
      <p:sp>
        <p:nvSpPr>
          <p:cNvPr id="6" name="Rounded Rectangle 5">
            <a:extLst>
              <a:ext uri="{FF2B5EF4-FFF2-40B4-BE49-F238E27FC236}">
                <a16:creationId xmlns:a16="http://schemas.microsoft.com/office/drawing/2014/main" id="{FE798461-A407-63EB-52C2-DAAD02429854}"/>
              </a:ext>
            </a:extLst>
          </p:cNvPr>
          <p:cNvSpPr/>
          <p:nvPr/>
        </p:nvSpPr>
        <p:spPr>
          <a:xfrm>
            <a:off x="1867913" y="1966266"/>
            <a:ext cx="5408176" cy="695653"/>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370332">
              <a:spcBef>
                <a:spcPts val="486"/>
              </a:spcBef>
            </a:pPr>
            <a:r>
              <a:rPr lang="en-US" sz="1944" b="1" kern="1200">
                <a:solidFill>
                  <a:schemeClr val="lt1"/>
                </a:solidFill>
                <a:latin typeface="+mn-lt"/>
                <a:ea typeface="+mn-ea"/>
                <a:cs typeface="+mn-cs"/>
              </a:rPr>
              <a:t>PROJECT-LEVEL RECORDKEEPING</a:t>
            </a:r>
          </a:p>
          <a:p>
            <a:pPr algn="ctr"/>
            <a:endParaRPr lang="en-US" sz="225"/>
          </a:p>
        </p:txBody>
      </p:sp>
      <p:sp>
        <p:nvSpPr>
          <p:cNvPr id="9" name="Rounded Rectangle 8">
            <a:extLst>
              <a:ext uri="{FF2B5EF4-FFF2-40B4-BE49-F238E27FC236}">
                <a16:creationId xmlns:a16="http://schemas.microsoft.com/office/drawing/2014/main" id="{AFA244BD-8299-69F1-C2B7-9DB50D42A92D}"/>
              </a:ext>
            </a:extLst>
          </p:cNvPr>
          <p:cNvSpPr/>
          <p:nvPr/>
        </p:nvSpPr>
        <p:spPr>
          <a:xfrm>
            <a:off x="1867912" y="2824823"/>
            <a:ext cx="5408176" cy="695653"/>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defTabSz="370332">
              <a:spcBef>
                <a:spcPts val="486"/>
              </a:spcBef>
            </a:pPr>
            <a:r>
              <a:rPr lang="en-US" sz="1944" b="1" kern="1200">
                <a:solidFill>
                  <a:schemeClr val="lt1"/>
                </a:solidFill>
                <a:latin typeface="+mn-lt"/>
                <a:ea typeface="+mn-ea"/>
                <a:cs typeface="+mn-cs"/>
              </a:rPr>
              <a:t>PARTICIPANT-LEVEL RECORDKEEPING</a:t>
            </a:r>
          </a:p>
          <a:p>
            <a:pPr algn="ctr"/>
            <a:endParaRPr lang="en-US" sz="225"/>
          </a:p>
        </p:txBody>
      </p:sp>
    </p:spTree>
    <p:extLst>
      <p:ext uri="{BB962C8B-B14F-4D97-AF65-F5344CB8AC3E}">
        <p14:creationId xmlns:p14="http://schemas.microsoft.com/office/powerpoint/2010/main" val="23439182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51F2C-9392-EE03-3AB4-14F17D074520}"/>
              </a:ext>
            </a:extLst>
          </p:cNvPr>
          <p:cNvSpPr>
            <a:spLocks noGrp="1"/>
          </p:cNvSpPr>
          <p:nvPr>
            <p:ph type="title"/>
          </p:nvPr>
        </p:nvSpPr>
        <p:spPr>
          <a:xfrm>
            <a:off x="731520" y="481946"/>
            <a:ext cx="7680960" cy="1028700"/>
          </a:xfrm>
        </p:spPr>
        <p:txBody>
          <a:bodyPr anchor="ctr">
            <a:normAutofit/>
          </a:bodyPr>
          <a:lstStyle/>
          <a:p>
            <a:r>
              <a:rPr lang="en-US"/>
              <a:t>Organizational Record Keeping</a:t>
            </a:r>
          </a:p>
        </p:txBody>
      </p:sp>
      <p:sp>
        <p:nvSpPr>
          <p:cNvPr id="4" name="Rounded Rectangle 3">
            <a:extLst>
              <a:ext uri="{FF2B5EF4-FFF2-40B4-BE49-F238E27FC236}">
                <a16:creationId xmlns:a16="http://schemas.microsoft.com/office/drawing/2014/main" id="{60FB3566-30BB-FDEE-064A-E47137A4D306}"/>
              </a:ext>
            </a:extLst>
          </p:cNvPr>
          <p:cNvSpPr/>
          <p:nvPr/>
        </p:nvSpPr>
        <p:spPr>
          <a:xfrm>
            <a:off x="1320962" y="1577340"/>
            <a:ext cx="3155577" cy="79010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373761">
              <a:spcAft>
                <a:spcPts val="600"/>
              </a:spcAft>
            </a:pPr>
            <a:r>
              <a:rPr lang="en-US" sz="1962" b="1" kern="1200">
                <a:solidFill>
                  <a:schemeClr val="lt1"/>
                </a:solidFill>
                <a:latin typeface="+mn-lt"/>
                <a:ea typeface="+mn-ea"/>
                <a:cs typeface="+mn-cs"/>
              </a:rPr>
              <a:t>Standard Operating Procedures</a:t>
            </a:r>
            <a:endParaRPr lang="en-US" sz="1800" b="1"/>
          </a:p>
        </p:txBody>
      </p:sp>
      <p:sp>
        <p:nvSpPr>
          <p:cNvPr id="9" name="Rounded Rectangle 8">
            <a:extLst>
              <a:ext uri="{FF2B5EF4-FFF2-40B4-BE49-F238E27FC236}">
                <a16:creationId xmlns:a16="http://schemas.microsoft.com/office/drawing/2014/main" id="{AF399207-3FB8-0ECF-2318-D8E1702D26A9}"/>
              </a:ext>
            </a:extLst>
          </p:cNvPr>
          <p:cNvSpPr/>
          <p:nvPr/>
        </p:nvSpPr>
        <p:spPr>
          <a:xfrm>
            <a:off x="1320962" y="2664047"/>
            <a:ext cx="3155577" cy="79010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defTabSz="373761">
              <a:spcAft>
                <a:spcPts val="600"/>
              </a:spcAft>
            </a:pPr>
            <a:r>
              <a:rPr lang="en-US" sz="1962" b="1" kern="1200">
                <a:solidFill>
                  <a:schemeClr val="lt1"/>
                </a:solidFill>
                <a:latin typeface="+mn-lt"/>
                <a:ea typeface="+mn-ea"/>
                <a:cs typeface="+mn-cs"/>
              </a:rPr>
              <a:t>Homeless Participation</a:t>
            </a:r>
            <a:endParaRPr lang="en-US" sz="1800" b="1"/>
          </a:p>
        </p:txBody>
      </p:sp>
      <p:sp>
        <p:nvSpPr>
          <p:cNvPr id="10" name="Rounded Rectangle 9">
            <a:extLst>
              <a:ext uri="{FF2B5EF4-FFF2-40B4-BE49-F238E27FC236}">
                <a16:creationId xmlns:a16="http://schemas.microsoft.com/office/drawing/2014/main" id="{21BB095B-6A42-14F3-5121-EF7C241DCEFE}"/>
              </a:ext>
            </a:extLst>
          </p:cNvPr>
          <p:cNvSpPr/>
          <p:nvPr/>
        </p:nvSpPr>
        <p:spPr>
          <a:xfrm>
            <a:off x="4664952" y="2664047"/>
            <a:ext cx="3158085" cy="790102"/>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defTabSz="373761">
              <a:spcAft>
                <a:spcPts val="600"/>
              </a:spcAft>
            </a:pPr>
            <a:r>
              <a:rPr lang="en-US" sz="1962" b="1" kern="1200">
                <a:solidFill>
                  <a:schemeClr val="lt1"/>
                </a:solidFill>
                <a:latin typeface="+mn-lt"/>
                <a:ea typeface="+mn-ea"/>
                <a:cs typeface="+mn-cs"/>
              </a:rPr>
              <a:t>Faith-Based Activities</a:t>
            </a:r>
            <a:endParaRPr lang="en-US" sz="1800" b="1"/>
          </a:p>
        </p:txBody>
      </p:sp>
      <p:sp>
        <p:nvSpPr>
          <p:cNvPr id="12" name="Rounded Rectangle 11">
            <a:extLst>
              <a:ext uri="{FF2B5EF4-FFF2-40B4-BE49-F238E27FC236}">
                <a16:creationId xmlns:a16="http://schemas.microsoft.com/office/drawing/2014/main" id="{C2C64BE0-60AC-6FF3-63ED-ADBE5BC77854}"/>
              </a:ext>
            </a:extLst>
          </p:cNvPr>
          <p:cNvSpPr/>
          <p:nvPr/>
        </p:nvSpPr>
        <p:spPr>
          <a:xfrm>
            <a:off x="4664952" y="1577340"/>
            <a:ext cx="3158085" cy="790102"/>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373761">
              <a:spcAft>
                <a:spcPts val="600"/>
              </a:spcAft>
            </a:pPr>
            <a:r>
              <a:rPr lang="en-US" sz="1962" b="1" kern="1200">
                <a:solidFill>
                  <a:schemeClr val="lt1"/>
                </a:solidFill>
                <a:latin typeface="+mn-lt"/>
                <a:ea typeface="+mn-ea"/>
                <a:cs typeface="+mn-cs"/>
              </a:rPr>
              <a:t>Conflicts of Interest</a:t>
            </a:r>
            <a:endParaRPr lang="en-US" sz="1800" b="1"/>
          </a:p>
        </p:txBody>
      </p:sp>
      <p:sp>
        <p:nvSpPr>
          <p:cNvPr id="13" name="Rounded Rectangle 12">
            <a:extLst>
              <a:ext uri="{FF2B5EF4-FFF2-40B4-BE49-F238E27FC236}">
                <a16:creationId xmlns:a16="http://schemas.microsoft.com/office/drawing/2014/main" id="{75AD9250-4C57-B623-0573-8CC8CB1D9AD0}"/>
              </a:ext>
            </a:extLst>
          </p:cNvPr>
          <p:cNvSpPr/>
          <p:nvPr/>
        </p:nvSpPr>
        <p:spPr>
          <a:xfrm>
            <a:off x="1320962" y="3736178"/>
            <a:ext cx="3155577" cy="79010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373761">
              <a:spcAft>
                <a:spcPts val="600"/>
              </a:spcAft>
            </a:pPr>
            <a:r>
              <a:rPr lang="en-US" sz="1962" b="1" kern="1200">
                <a:solidFill>
                  <a:schemeClr val="lt1"/>
                </a:solidFill>
                <a:latin typeface="+mn-lt"/>
                <a:ea typeface="+mn-ea"/>
                <a:cs typeface="+mn-cs"/>
              </a:rPr>
              <a:t>Affirmatively Furthering Fair Housing</a:t>
            </a:r>
            <a:endParaRPr lang="en-US" sz="1800" b="1"/>
          </a:p>
        </p:txBody>
      </p:sp>
      <p:sp>
        <p:nvSpPr>
          <p:cNvPr id="14" name="Rounded Rectangle 13">
            <a:extLst>
              <a:ext uri="{FF2B5EF4-FFF2-40B4-BE49-F238E27FC236}">
                <a16:creationId xmlns:a16="http://schemas.microsoft.com/office/drawing/2014/main" id="{297EEFCF-4192-B045-0A1F-D8496853AE2B}"/>
              </a:ext>
            </a:extLst>
          </p:cNvPr>
          <p:cNvSpPr/>
          <p:nvPr/>
        </p:nvSpPr>
        <p:spPr>
          <a:xfrm>
            <a:off x="4664953" y="3736178"/>
            <a:ext cx="3155577" cy="790102"/>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defTabSz="373761">
              <a:spcAft>
                <a:spcPts val="600"/>
              </a:spcAft>
            </a:pPr>
            <a:r>
              <a:rPr lang="en-US" sz="1962" b="1" kern="1200">
                <a:solidFill>
                  <a:schemeClr val="lt1"/>
                </a:solidFill>
                <a:latin typeface="+mn-lt"/>
                <a:ea typeface="+mn-ea"/>
                <a:cs typeface="+mn-cs"/>
              </a:rPr>
              <a:t>Other Federal Requirements</a:t>
            </a:r>
            <a:endParaRPr lang="en-US" sz="1800" b="1"/>
          </a:p>
        </p:txBody>
      </p:sp>
    </p:spTree>
    <p:extLst>
      <p:ext uri="{BB962C8B-B14F-4D97-AF65-F5344CB8AC3E}">
        <p14:creationId xmlns:p14="http://schemas.microsoft.com/office/powerpoint/2010/main" val="9108878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63230-049D-C606-CA24-158BBB965EA5}"/>
              </a:ext>
            </a:extLst>
          </p:cNvPr>
          <p:cNvSpPr>
            <a:spLocks noGrp="1"/>
          </p:cNvSpPr>
          <p:nvPr>
            <p:ph type="title"/>
          </p:nvPr>
        </p:nvSpPr>
        <p:spPr>
          <a:xfrm>
            <a:off x="542929" y="514356"/>
            <a:ext cx="2891791" cy="1618413"/>
          </a:xfrm>
        </p:spPr>
        <p:txBody>
          <a:bodyPr anchor="t">
            <a:normAutofit/>
          </a:bodyPr>
          <a:lstStyle/>
          <a:p>
            <a:r>
              <a:rPr lang="en-US"/>
              <a:t>Standard Operating Procedures</a:t>
            </a:r>
          </a:p>
        </p:txBody>
      </p:sp>
      <p:sp>
        <p:nvSpPr>
          <p:cNvPr id="9" name="Text Placeholder 3">
            <a:extLst>
              <a:ext uri="{FF2B5EF4-FFF2-40B4-BE49-F238E27FC236}">
                <a16:creationId xmlns:a16="http://schemas.microsoft.com/office/drawing/2014/main" id="{5A0C6703-1F81-7E26-4C1F-595DF1FDD939}"/>
              </a:ext>
            </a:extLst>
          </p:cNvPr>
          <p:cNvSpPr>
            <a:spLocks noGrp="1"/>
          </p:cNvSpPr>
          <p:nvPr>
            <p:ph type="body" sz="half" idx="2"/>
          </p:nvPr>
        </p:nvSpPr>
        <p:spPr>
          <a:xfrm>
            <a:off x="542929" y="2142258"/>
            <a:ext cx="2891791" cy="2258292"/>
          </a:xfrm>
        </p:spPr>
        <p:txBody>
          <a:bodyPr/>
          <a:lstStyle/>
          <a:p>
            <a:r>
              <a:rPr lang="en-US" dirty="0"/>
              <a:t>Each recipient and subrecipient must:</a:t>
            </a:r>
          </a:p>
          <a:p>
            <a:endParaRPr lang="en-US" dirty="0"/>
          </a:p>
        </p:txBody>
      </p:sp>
      <p:graphicFrame>
        <p:nvGraphicFramePr>
          <p:cNvPr id="5" name="Content Placeholder 2">
            <a:extLst>
              <a:ext uri="{FF2B5EF4-FFF2-40B4-BE49-F238E27FC236}">
                <a16:creationId xmlns:a16="http://schemas.microsoft.com/office/drawing/2014/main" id="{90351D63-D903-7E96-4BBA-482E26DDD940}"/>
              </a:ext>
            </a:extLst>
          </p:cNvPr>
          <p:cNvGraphicFramePr>
            <a:graphicFrameLocks noGrp="1"/>
          </p:cNvGraphicFramePr>
          <p:nvPr>
            <p:ph idx="1"/>
            <p:extLst>
              <p:ext uri="{D42A27DB-BD31-4B8C-83A1-F6EECF244321}">
                <p14:modId xmlns:p14="http://schemas.microsoft.com/office/powerpoint/2010/main" val="2058945447"/>
              </p:ext>
            </p:extLst>
          </p:nvPr>
        </p:nvGraphicFramePr>
        <p:xfrm>
          <a:off x="4692015" y="514351"/>
          <a:ext cx="3909060" cy="38814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233634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B5469-578F-7E9C-3B4F-3FDB98290E76}"/>
              </a:ext>
            </a:extLst>
          </p:cNvPr>
          <p:cNvSpPr>
            <a:spLocks noGrp="1"/>
          </p:cNvSpPr>
          <p:nvPr>
            <p:ph type="title"/>
          </p:nvPr>
        </p:nvSpPr>
        <p:spPr>
          <a:xfrm>
            <a:off x="731520" y="481946"/>
            <a:ext cx="7680960" cy="1028700"/>
          </a:xfrm>
        </p:spPr>
        <p:txBody>
          <a:bodyPr anchor="ctr">
            <a:normAutofit/>
          </a:bodyPr>
          <a:lstStyle/>
          <a:p>
            <a:r>
              <a:rPr lang="en-US"/>
              <a:t>Policies and Procedures</a:t>
            </a:r>
          </a:p>
        </p:txBody>
      </p:sp>
      <p:graphicFrame>
        <p:nvGraphicFramePr>
          <p:cNvPr id="5" name="Content Placeholder 2">
            <a:extLst>
              <a:ext uri="{FF2B5EF4-FFF2-40B4-BE49-F238E27FC236}">
                <a16:creationId xmlns:a16="http://schemas.microsoft.com/office/drawing/2014/main" id="{70400600-98D8-FC6B-E8E2-B38BA154467D}"/>
              </a:ext>
            </a:extLst>
          </p:cNvPr>
          <p:cNvGraphicFramePr>
            <a:graphicFrameLocks noGrp="1"/>
          </p:cNvGraphicFramePr>
          <p:nvPr>
            <p:ph idx="1"/>
            <p:extLst>
              <p:ext uri="{D42A27DB-BD31-4B8C-83A1-F6EECF244321}">
                <p14:modId xmlns:p14="http://schemas.microsoft.com/office/powerpoint/2010/main" val="1338638936"/>
              </p:ext>
            </p:extLst>
          </p:nvPr>
        </p:nvGraphicFramePr>
        <p:xfrm>
          <a:off x="731520" y="1577340"/>
          <a:ext cx="7680960" cy="29489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814288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7CC0A-C47C-87F8-6F5D-E797A01B4950}"/>
              </a:ext>
            </a:extLst>
          </p:cNvPr>
          <p:cNvSpPr>
            <a:spLocks noGrp="1"/>
          </p:cNvSpPr>
          <p:nvPr>
            <p:ph type="title"/>
          </p:nvPr>
        </p:nvSpPr>
        <p:spPr>
          <a:xfrm>
            <a:off x="629841" y="342900"/>
            <a:ext cx="2949179" cy="1200150"/>
          </a:xfrm>
        </p:spPr>
        <p:txBody>
          <a:bodyPr anchor="ctr">
            <a:normAutofit/>
          </a:bodyPr>
          <a:lstStyle/>
          <a:p>
            <a:r>
              <a:rPr lang="en-US"/>
              <a:t>Conflicts of Interest</a:t>
            </a:r>
          </a:p>
        </p:txBody>
      </p:sp>
      <p:sp>
        <p:nvSpPr>
          <p:cNvPr id="3" name="Content Placeholder 2">
            <a:extLst>
              <a:ext uri="{FF2B5EF4-FFF2-40B4-BE49-F238E27FC236}">
                <a16:creationId xmlns:a16="http://schemas.microsoft.com/office/drawing/2014/main" id="{F547E933-1B5B-9619-E1A4-DB4E977A00FA}"/>
              </a:ext>
            </a:extLst>
          </p:cNvPr>
          <p:cNvSpPr>
            <a:spLocks noGrp="1"/>
          </p:cNvSpPr>
          <p:nvPr>
            <p:ph idx="1"/>
          </p:nvPr>
        </p:nvSpPr>
        <p:spPr>
          <a:xfrm>
            <a:off x="3885013" y="342907"/>
            <a:ext cx="4629151" cy="3172323"/>
          </a:xfrm>
        </p:spPr>
        <p:txBody>
          <a:bodyPr>
            <a:normAutofit/>
          </a:bodyPr>
          <a:lstStyle/>
          <a:p>
            <a:r>
              <a:rPr lang="en-US" sz="1300"/>
              <a:t>Evidence that recipients or subrecipients are rendering impartial CoC assistance </a:t>
            </a:r>
          </a:p>
          <a:p>
            <a:r>
              <a:rPr lang="en-US" sz="1300"/>
              <a:t>Evidence that no covered person is impaired in his or her objectivity in performing CoC-funded work, including by having a financial interest or benefits from a CoC-funded activity</a:t>
            </a:r>
          </a:p>
          <a:p>
            <a:r>
              <a:rPr lang="en-US" sz="1300"/>
              <a:t>Evidence that no covered person has obtained a financial interest or benefit from a CoC-funded activity, either for him or herself or for those with whom he or she has immediate family or business ties, during his or her tenure or during the one-year period following his or her tenure. </a:t>
            </a:r>
          </a:p>
          <a:p>
            <a:r>
              <a:rPr lang="en-US" sz="1300"/>
              <a:t>A copy of the personal conflict-of-interest policy developed and implemented to comply with the requirements </a:t>
            </a:r>
          </a:p>
          <a:p>
            <a:r>
              <a:rPr lang="en-US" sz="1300"/>
              <a:t>Records supporting exceptions to the personal conflict-of-interest prohibitions. </a:t>
            </a:r>
          </a:p>
          <a:p>
            <a:endParaRPr lang="en-US" sz="1300" b="1"/>
          </a:p>
          <a:p>
            <a:endParaRPr lang="en-US" sz="1300"/>
          </a:p>
        </p:txBody>
      </p:sp>
      <p:sp>
        <p:nvSpPr>
          <p:cNvPr id="4" name="Text Placeholder 3">
            <a:extLst>
              <a:ext uri="{FF2B5EF4-FFF2-40B4-BE49-F238E27FC236}">
                <a16:creationId xmlns:a16="http://schemas.microsoft.com/office/drawing/2014/main" id="{66119E68-6AD3-FB96-D421-37C3E0F7A423}"/>
              </a:ext>
            </a:extLst>
          </p:cNvPr>
          <p:cNvSpPr>
            <a:spLocks noGrp="1"/>
          </p:cNvSpPr>
          <p:nvPr>
            <p:ph type="body" sz="half" idx="2"/>
          </p:nvPr>
        </p:nvSpPr>
        <p:spPr>
          <a:xfrm>
            <a:off x="629841" y="1543057"/>
            <a:ext cx="2949179" cy="2485457"/>
          </a:xfrm>
        </p:spPr>
        <p:txBody>
          <a:bodyPr>
            <a:normAutofit/>
          </a:bodyPr>
          <a:lstStyle/>
          <a:p>
            <a:r>
              <a:rPr lang="en-US" dirty="0"/>
              <a:t>Each recipient must maintain records documenting compliance with the conflict-of-interest requirements, including:</a:t>
            </a:r>
          </a:p>
          <a:p>
            <a:endParaRPr lang="en-US" dirty="0"/>
          </a:p>
        </p:txBody>
      </p:sp>
    </p:spTree>
    <p:extLst>
      <p:ext uri="{BB962C8B-B14F-4D97-AF65-F5344CB8AC3E}">
        <p14:creationId xmlns:p14="http://schemas.microsoft.com/office/powerpoint/2010/main" val="23447872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91854E-6541-387D-85DD-50821AA48404}"/>
              </a:ext>
            </a:extLst>
          </p:cNvPr>
          <p:cNvSpPr>
            <a:spLocks noGrp="1"/>
          </p:cNvSpPr>
          <p:nvPr>
            <p:ph type="title"/>
          </p:nvPr>
        </p:nvSpPr>
        <p:spPr>
          <a:xfrm>
            <a:off x="542929" y="514356"/>
            <a:ext cx="2891791" cy="1618413"/>
          </a:xfrm>
        </p:spPr>
        <p:txBody>
          <a:bodyPr anchor="t">
            <a:normAutofit/>
          </a:bodyPr>
          <a:lstStyle/>
          <a:p>
            <a:r>
              <a:rPr lang="en-US"/>
              <a:t>Lived Experience Participation</a:t>
            </a:r>
          </a:p>
        </p:txBody>
      </p:sp>
      <p:sp>
        <p:nvSpPr>
          <p:cNvPr id="12" name="Text Placeholder 3">
            <a:extLst>
              <a:ext uri="{FF2B5EF4-FFF2-40B4-BE49-F238E27FC236}">
                <a16:creationId xmlns:a16="http://schemas.microsoft.com/office/drawing/2014/main" id="{1097E05F-D918-66C0-A1A5-FD3E109B7A96}"/>
              </a:ext>
            </a:extLst>
          </p:cNvPr>
          <p:cNvSpPr>
            <a:spLocks noGrp="1"/>
          </p:cNvSpPr>
          <p:nvPr>
            <p:ph type="body" sz="half" idx="2"/>
          </p:nvPr>
        </p:nvSpPr>
        <p:spPr>
          <a:xfrm>
            <a:off x="542929" y="2142258"/>
            <a:ext cx="2891791" cy="2258292"/>
          </a:xfrm>
        </p:spPr>
        <p:txBody>
          <a:bodyPr>
            <a:normAutofit fontScale="92500" lnSpcReduction="20000"/>
          </a:bodyPr>
          <a:lstStyle/>
          <a:p>
            <a:r>
              <a:rPr lang="en-US" dirty="0"/>
              <a:t>At a minimum, recipients and subrecipients must have policies related to the participation of people with lived experience and maintain records documenting compliance with requirements, including:</a:t>
            </a:r>
          </a:p>
          <a:p>
            <a:endParaRPr lang="en-US" dirty="0"/>
          </a:p>
        </p:txBody>
      </p:sp>
      <p:graphicFrame>
        <p:nvGraphicFramePr>
          <p:cNvPr id="10" name="Content Placeholder 5">
            <a:extLst>
              <a:ext uri="{FF2B5EF4-FFF2-40B4-BE49-F238E27FC236}">
                <a16:creationId xmlns:a16="http://schemas.microsoft.com/office/drawing/2014/main" id="{6C087559-C890-E7B9-8C40-7F90F9553061}"/>
              </a:ext>
            </a:extLst>
          </p:cNvPr>
          <p:cNvGraphicFramePr>
            <a:graphicFrameLocks noGrp="1"/>
          </p:cNvGraphicFramePr>
          <p:nvPr>
            <p:ph idx="1"/>
            <p:extLst>
              <p:ext uri="{D42A27DB-BD31-4B8C-83A1-F6EECF244321}">
                <p14:modId xmlns:p14="http://schemas.microsoft.com/office/powerpoint/2010/main" val="841721108"/>
              </p:ext>
            </p:extLst>
          </p:nvPr>
        </p:nvGraphicFramePr>
        <p:xfrm>
          <a:off x="4692015" y="514351"/>
          <a:ext cx="3909060" cy="38814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01797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EBCEC03-F461-719C-9D77-BF0C66CE339A}"/>
              </a:ext>
            </a:extLst>
          </p:cNvPr>
          <p:cNvSpPr>
            <a:spLocks noGrp="1"/>
          </p:cNvSpPr>
          <p:nvPr>
            <p:ph type="title"/>
          </p:nvPr>
        </p:nvSpPr>
        <p:spPr>
          <a:xfrm>
            <a:off x="628651" y="273854"/>
            <a:ext cx="7886700" cy="797999"/>
          </a:xfrm>
        </p:spPr>
        <p:txBody>
          <a:bodyPr anchor="ctr">
            <a:normAutofit/>
          </a:bodyPr>
          <a:lstStyle/>
          <a:p>
            <a:r>
              <a:rPr lang="en-US" b="1" dirty="0"/>
              <a:t>People you Serve</a:t>
            </a:r>
          </a:p>
        </p:txBody>
      </p:sp>
      <p:sp>
        <p:nvSpPr>
          <p:cNvPr id="15" name="Content Placeholder 2">
            <a:extLst>
              <a:ext uri="{FF2B5EF4-FFF2-40B4-BE49-F238E27FC236}">
                <a16:creationId xmlns:a16="http://schemas.microsoft.com/office/drawing/2014/main" id="{93F65DBF-D840-2EEC-188B-A53C15C48CE9}"/>
              </a:ext>
            </a:extLst>
          </p:cNvPr>
          <p:cNvSpPr>
            <a:spLocks noGrp="1"/>
          </p:cNvSpPr>
          <p:nvPr>
            <p:ph idx="1"/>
          </p:nvPr>
        </p:nvSpPr>
        <p:spPr>
          <a:xfrm>
            <a:off x="628651" y="1124693"/>
            <a:ext cx="7886700" cy="2395783"/>
          </a:xfrm>
        </p:spPr>
        <p:txBody>
          <a:bodyPr>
            <a:normAutofit lnSpcReduction="10000"/>
          </a:bodyPr>
          <a:lstStyle/>
          <a:p>
            <a:r>
              <a:rPr lang="en-US" sz="1900" dirty="0"/>
              <a:t>Must be unsheltered or residing in a shelter at the time of identification  </a:t>
            </a:r>
          </a:p>
          <a:p>
            <a:r>
              <a:rPr lang="en-US" sz="1900" dirty="0"/>
              <a:t>Must have a documented disability</a:t>
            </a:r>
          </a:p>
          <a:p>
            <a:r>
              <a:rPr lang="en-US" sz="1900" dirty="0"/>
              <a:t>If the project is Dedicated Plus, households must have the longest time homeless or severe service needs as determined by the Coordinated Entry Process </a:t>
            </a:r>
          </a:p>
          <a:p>
            <a:r>
              <a:rPr lang="en-US" sz="1900" dirty="0"/>
              <a:t>If the project is dedicated to serving </a:t>
            </a:r>
            <a:r>
              <a:rPr lang="en-US" sz="1900" b="1" dirty="0"/>
              <a:t>chronically homeless </a:t>
            </a:r>
            <a:r>
              <a:rPr lang="en-US" sz="1900" dirty="0"/>
              <a:t>persons, there must be third party documentation for 9 of the 12 months for at least 75% of the participants </a:t>
            </a:r>
          </a:p>
          <a:p>
            <a:endParaRPr lang="en-US" sz="1900" dirty="0"/>
          </a:p>
        </p:txBody>
      </p:sp>
    </p:spTree>
    <p:extLst>
      <p:ext uri="{BB962C8B-B14F-4D97-AF65-F5344CB8AC3E}">
        <p14:creationId xmlns:p14="http://schemas.microsoft.com/office/powerpoint/2010/main" val="30756792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CD64E-1C9D-5B3C-9747-0E3AAFE36204}"/>
              </a:ext>
            </a:extLst>
          </p:cNvPr>
          <p:cNvSpPr>
            <a:spLocks noGrp="1"/>
          </p:cNvSpPr>
          <p:nvPr>
            <p:ph type="title"/>
          </p:nvPr>
        </p:nvSpPr>
        <p:spPr>
          <a:xfrm>
            <a:off x="628651" y="273848"/>
            <a:ext cx="7886700" cy="788916"/>
          </a:xfrm>
        </p:spPr>
        <p:txBody>
          <a:bodyPr anchor="ctr">
            <a:normAutofit/>
          </a:bodyPr>
          <a:lstStyle/>
          <a:p>
            <a:r>
              <a:rPr lang="en-US"/>
              <a:t>Faith Based Activities</a:t>
            </a:r>
          </a:p>
        </p:txBody>
      </p:sp>
      <p:sp>
        <p:nvSpPr>
          <p:cNvPr id="3" name="Content Placeholder 2">
            <a:extLst>
              <a:ext uri="{FF2B5EF4-FFF2-40B4-BE49-F238E27FC236}">
                <a16:creationId xmlns:a16="http://schemas.microsoft.com/office/drawing/2014/main" id="{2AD1E2B9-BE3F-DB80-DCD8-53B87FF96B54}"/>
              </a:ext>
            </a:extLst>
          </p:cNvPr>
          <p:cNvSpPr>
            <a:spLocks noGrp="1"/>
          </p:cNvSpPr>
          <p:nvPr>
            <p:ph idx="1"/>
          </p:nvPr>
        </p:nvSpPr>
        <p:spPr>
          <a:xfrm>
            <a:off x="628651" y="1124693"/>
            <a:ext cx="7886700" cy="2395783"/>
          </a:xfrm>
        </p:spPr>
        <p:txBody>
          <a:bodyPr anchor="ctr">
            <a:normAutofit/>
          </a:bodyPr>
          <a:lstStyle/>
          <a:p>
            <a:pPr marL="0" indent="0">
              <a:buNone/>
            </a:pPr>
            <a:r>
              <a:rPr lang="en-US" sz="1600"/>
              <a:t>Each recipient should maintain records documenting compliance, including:</a:t>
            </a:r>
          </a:p>
          <a:p>
            <a:r>
              <a:rPr lang="en-US" sz="1600"/>
              <a:t>No recipient or subrecipient discriminates against any client or prospective client on the basis of religious affiliation, belief or refusal to hold belief, or refusal to attend/participate in a religious practice.</a:t>
            </a:r>
          </a:p>
          <a:p>
            <a:r>
              <a:rPr lang="en-US" sz="1600"/>
              <a:t>Activities that involve overt religious content must perform such activities and services outside of programs supported with federal funds in both time and location.</a:t>
            </a:r>
          </a:p>
          <a:p>
            <a:r>
              <a:rPr lang="en-US" sz="1600"/>
              <a:t>Participation in religious activities must be voluntary on the part of clients benefiting from CoC funds.</a:t>
            </a:r>
          </a:p>
          <a:p>
            <a:endParaRPr lang="en-US" sz="1600"/>
          </a:p>
        </p:txBody>
      </p:sp>
    </p:spTree>
    <p:extLst>
      <p:ext uri="{BB962C8B-B14F-4D97-AF65-F5344CB8AC3E}">
        <p14:creationId xmlns:p14="http://schemas.microsoft.com/office/powerpoint/2010/main" val="9132421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F091E-C4DA-9DEE-639B-4236E88C1369}"/>
              </a:ext>
            </a:extLst>
          </p:cNvPr>
          <p:cNvSpPr>
            <a:spLocks noGrp="1"/>
          </p:cNvSpPr>
          <p:nvPr>
            <p:ph type="title"/>
          </p:nvPr>
        </p:nvSpPr>
        <p:spPr>
          <a:xfrm>
            <a:off x="628651" y="273854"/>
            <a:ext cx="7886700" cy="797999"/>
          </a:xfrm>
        </p:spPr>
        <p:txBody>
          <a:bodyPr anchor="ctr">
            <a:normAutofit/>
          </a:bodyPr>
          <a:lstStyle/>
          <a:p>
            <a:r>
              <a:rPr lang="en-US"/>
              <a:t>Affirmatively Furthering Fair Housing</a:t>
            </a:r>
          </a:p>
        </p:txBody>
      </p:sp>
      <p:sp>
        <p:nvSpPr>
          <p:cNvPr id="11" name="Content Placeholder 2">
            <a:extLst>
              <a:ext uri="{FF2B5EF4-FFF2-40B4-BE49-F238E27FC236}">
                <a16:creationId xmlns:a16="http://schemas.microsoft.com/office/drawing/2014/main" id="{11EA0309-78A9-7B6E-2866-DD69BE82D571}"/>
              </a:ext>
            </a:extLst>
          </p:cNvPr>
          <p:cNvSpPr>
            <a:spLocks noGrp="1"/>
          </p:cNvSpPr>
          <p:nvPr>
            <p:ph idx="1"/>
          </p:nvPr>
        </p:nvSpPr>
        <p:spPr>
          <a:xfrm>
            <a:off x="628651" y="1124693"/>
            <a:ext cx="7886700" cy="2395783"/>
          </a:xfrm>
        </p:spPr>
        <p:txBody>
          <a:bodyPr>
            <a:normAutofit/>
          </a:bodyPr>
          <a:lstStyle/>
          <a:p>
            <a:pPr marL="0" indent="0">
              <a:buNone/>
            </a:pPr>
            <a:r>
              <a:rPr lang="en-US" sz="1200"/>
              <a:t>Each recipient should maintain records documenting compliance, including:</a:t>
            </a:r>
          </a:p>
          <a:p>
            <a:r>
              <a:rPr lang="en-US" sz="1200"/>
              <a:t>Copies of marketing, outreach, and other materials used to inform eligible persons of the program, showing: </a:t>
            </a:r>
          </a:p>
          <a:p>
            <a:pPr lvl="1"/>
            <a:r>
              <a:rPr lang="en-US" sz="1200"/>
              <a:t>Evidence that the recipient or subrecipient </a:t>
            </a:r>
            <a:r>
              <a:rPr lang="en-US" sz="1200" b="1"/>
              <a:t>affirmatively markets </a:t>
            </a:r>
            <a:r>
              <a:rPr lang="en-US" sz="1200"/>
              <a:t>their housing or supportive services to eligible persons regardless of race, color, national origin, religion, sex, age, familial status, or handicap who are </a:t>
            </a:r>
            <a:r>
              <a:rPr lang="en-US" sz="1200" b="1"/>
              <a:t>least likely to apply in the absence of special outreach </a:t>
            </a:r>
          </a:p>
          <a:p>
            <a:pPr lvl="1"/>
            <a:r>
              <a:rPr lang="en-US" sz="1200"/>
              <a:t>Evidence that where a recipient encounters a condition or action that impedes fair housing choice for current or prospective program participants, the recipient provides such information to the </a:t>
            </a:r>
            <a:r>
              <a:rPr lang="en-US" sz="1200" b="1"/>
              <a:t>Con Plan jurisdiction</a:t>
            </a:r>
            <a:r>
              <a:rPr lang="en-US" sz="1200"/>
              <a:t> </a:t>
            </a:r>
          </a:p>
          <a:p>
            <a:pPr lvl="1"/>
            <a:r>
              <a:rPr lang="en-US" sz="1200"/>
              <a:t>Evidence that participants are </a:t>
            </a:r>
            <a:r>
              <a:rPr lang="en-US" sz="1200" b="1"/>
              <a:t>appraised of their rights and of available remedies</a:t>
            </a:r>
            <a:r>
              <a:rPr lang="en-US" sz="1200"/>
              <a:t> under federal, State, and local fair housing and civil rights laws</a:t>
            </a:r>
          </a:p>
          <a:p>
            <a:pPr lvl="1"/>
            <a:r>
              <a:rPr lang="en-US" sz="1200"/>
              <a:t>Evidence that the recipient and subrecipient are ensuring that their program’s housing and supportive services are provided in the </a:t>
            </a:r>
            <a:r>
              <a:rPr lang="en-US" sz="1200" b="1"/>
              <a:t>most integrated setting</a:t>
            </a:r>
            <a:r>
              <a:rPr lang="en-US" sz="1200"/>
              <a:t> </a:t>
            </a:r>
            <a:r>
              <a:rPr lang="en-US" sz="1200" b="1"/>
              <a:t>appropriate to the needs of persons with disabilities</a:t>
            </a:r>
          </a:p>
          <a:p>
            <a:endParaRPr lang="en-US" sz="1200"/>
          </a:p>
        </p:txBody>
      </p:sp>
    </p:spTree>
    <p:extLst>
      <p:ext uri="{BB962C8B-B14F-4D97-AF65-F5344CB8AC3E}">
        <p14:creationId xmlns:p14="http://schemas.microsoft.com/office/powerpoint/2010/main" val="22857188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8072F-AC36-2298-03E4-69DA91606D80}"/>
              </a:ext>
            </a:extLst>
          </p:cNvPr>
          <p:cNvSpPr>
            <a:spLocks noGrp="1"/>
          </p:cNvSpPr>
          <p:nvPr>
            <p:ph type="title"/>
          </p:nvPr>
        </p:nvSpPr>
        <p:spPr>
          <a:xfrm>
            <a:off x="629841" y="342900"/>
            <a:ext cx="2949179" cy="1200150"/>
          </a:xfrm>
        </p:spPr>
        <p:txBody>
          <a:bodyPr anchor="b">
            <a:normAutofit/>
          </a:bodyPr>
          <a:lstStyle/>
          <a:p>
            <a:r>
              <a:rPr lang="en-US" sz="3200" dirty="0"/>
              <a:t>Other Federal Requirements</a:t>
            </a:r>
          </a:p>
        </p:txBody>
      </p:sp>
      <p:sp>
        <p:nvSpPr>
          <p:cNvPr id="15" name="Content Placeholder 2">
            <a:extLst>
              <a:ext uri="{FF2B5EF4-FFF2-40B4-BE49-F238E27FC236}">
                <a16:creationId xmlns:a16="http://schemas.microsoft.com/office/drawing/2014/main" id="{3D8F3E4D-68C2-7118-34D8-F27AB0F42AC3}"/>
              </a:ext>
            </a:extLst>
          </p:cNvPr>
          <p:cNvSpPr>
            <a:spLocks noGrp="1"/>
          </p:cNvSpPr>
          <p:nvPr>
            <p:ph idx="1"/>
          </p:nvPr>
        </p:nvSpPr>
        <p:spPr>
          <a:xfrm>
            <a:off x="3887394" y="342901"/>
            <a:ext cx="4629151" cy="3051346"/>
          </a:xfrm>
        </p:spPr>
        <p:txBody>
          <a:bodyPr>
            <a:normAutofit fontScale="92500" lnSpcReduction="20000"/>
          </a:bodyPr>
          <a:lstStyle/>
          <a:p>
            <a:r>
              <a:rPr lang="en-US" sz="2000" dirty="0"/>
              <a:t>Environmental review</a:t>
            </a:r>
          </a:p>
          <a:p>
            <a:r>
              <a:rPr lang="en-US" sz="2000" dirty="0"/>
              <a:t>Section 6002 of the Solid Waste Disposal Act</a:t>
            </a:r>
          </a:p>
          <a:p>
            <a:r>
              <a:rPr lang="en-US" sz="2000" dirty="0"/>
              <a:t>Transparency Act Reporting</a:t>
            </a:r>
          </a:p>
          <a:p>
            <a:r>
              <a:rPr lang="en-US" sz="2000" dirty="0"/>
              <a:t>Coastal Barriers Resources Act of 1982</a:t>
            </a:r>
          </a:p>
          <a:p>
            <a:r>
              <a:rPr lang="en-US" sz="2000" dirty="0"/>
              <a:t>OMB Circulars</a:t>
            </a:r>
          </a:p>
          <a:p>
            <a:r>
              <a:rPr lang="en-US" sz="2000" dirty="0"/>
              <a:t>Lead-based paint</a:t>
            </a:r>
          </a:p>
          <a:p>
            <a:r>
              <a:rPr lang="en-US" sz="2000" dirty="0"/>
              <a:t>Audits</a:t>
            </a:r>
          </a:p>
          <a:p>
            <a:r>
              <a:rPr lang="en-US" sz="2000" dirty="0"/>
              <a:t>Section 3 of the Housing and Urban Development Act. </a:t>
            </a:r>
          </a:p>
          <a:p>
            <a:endParaRPr lang="en-US" sz="1500" dirty="0"/>
          </a:p>
          <a:p>
            <a:endParaRPr lang="en-US" sz="1500" dirty="0"/>
          </a:p>
        </p:txBody>
      </p:sp>
      <p:sp>
        <p:nvSpPr>
          <p:cNvPr id="20" name="Text Placeholder 3">
            <a:extLst>
              <a:ext uri="{FF2B5EF4-FFF2-40B4-BE49-F238E27FC236}">
                <a16:creationId xmlns:a16="http://schemas.microsoft.com/office/drawing/2014/main" id="{43449ACF-2B3C-CBB3-9EA6-4F70DD4A34D0}"/>
              </a:ext>
            </a:extLst>
          </p:cNvPr>
          <p:cNvSpPr>
            <a:spLocks noGrp="1"/>
          </p:cNvSpPr>
          <p:nvPr>
            <p:ph type="body" sz="half" idx="2"/>
          </p:nvPr>
        </p:nvSpPr>
        <p:spPr>
          <a:xfrm>
            <a:off x="629841" y="1543051"/>
            <a:ext cx="2949179" cy="1851196"/>
          </a:xfrm>
        </p:spPr>
        <p:txBody>
          <a:bodyPr>
            <a:normAutofit fontScale="92500" lnSpcReduction="20000"/>
          </a:bodyPr>
          <a:lstStyle/>
          <a:p>
            <a:endParaRPr lang="en-US" sz="1200" dirty="0"/>
          </a:p>
          <a:p>
            <a:endParaRPr lang="en-US" dirty="0"/>
          </a:p>
          <a:p>
            <a:endParaRPr lang="en-US" sz="1200" dirty="0"/>
          </a:p>
          <a:p>
            <a:r>
              <a:rPr lang="en-US" sz="2000" dirty="0"/>
              <a:t>Each recipient should maintain records documenting compliance with </a:t>
            </a:r>
            <a:r>
              <a:rPr lang="en-US" sz="2000" b="1" dirty="0"/>
              <a:t>24 CFR 578.99, </a:t>
            </a:r>
            <a:r>
              <a:rPr lang="en-US" sz="2000" dirty="0"/>
              <a:t>including:</a:t>
            </a:r>
          </a:p>
          <a:p>
            <a:endParaRPr lang="en-US" dirty="0"/>
          </a:p>
        </p:txBody>
      </p:sp>
    </p:spTree>
    <p:extLst>
      <p:ext uri="{BB962C8B-B14F-4D97-AF65-F5344CB8AC3E}">
        <p14:creationId xmlns:p14="http://schemas.microsoft.com/office/powerpoint/2010/main" val="1529509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22953-5880-B6FD-A628-BADDA30AD12E}"/>
              </a:ext>
            </a:extLst>
          </p:cNvPr>
          <p:cNvSpPr>
            <a:spLocks noGrp="1"/>
          </p:cNvSpPr>
          <p:nvPr>
            <p:ph type="title"/>
          </p:nvPr>
        </p:nvSpPr>
        <p:spPr>
          <a:xfrm>
            <a:off x="731520" y="481946"/>
            <a:ext cx="7680960" cy="1028700"/>
          </a:xfrm>
        </p:spPr>
        <p:txBody>
          <a:bodyPr anchor="ctr">
            <a:normAutofit/>
          </a:bodyPr>
          <a:lstStyle/>
          <a:p>
            <a:r>
              <a:rPr lang="en-US" dirty="0"/>
              <a:t>Recipient/ Subrecipient Record Keeping</a:t>
            </a:r>
          </a:p>
        </p:txBody>
      </p:sp>
      <p:sp>
        <p:nvSpPr>
          <p:cNvPr id="4" name="Rounded Rectangle 3">
            <a:extLst>
              <a:ext uri="{FF2B5EF4-FFF2-40B4-BE49-F238E27FC236}">
                <a16:creationId xmlns:a16="http://schemas.microsoft.com/office/drawing/2014/main" id="{448D97CB-73C9-63B5-446D-546986106ABF}"/>
              </a:ext>
            </a:extLst>
          </p:cNvPr>
          <p:cNvSpPr/>
          <p:nvPr/>
        </p:nvSpPr>
        <p:spPr>
          <a:xfrm>
            <a:off x="1245905" y="1577340"/>
            <a:ext cx="3228430" cy="80834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383808">
              <a:spcAft>
                <a:spcPts val="738"/>
              </a:spcAft>
            </a:pPr>
            <a:r>
              <a:rPr lang="en-US" sz="2015" b="1" kern="1200">
                <a:solidFill>
                  <a:schemeClr val="lt1"/>
                </a:solidFill>
                <a:latin typeface="+mn-lt"/>
                <a:ea typeface="+mn-ea"/>
                <a:cs typeface="+mn-cs"/>
              </a:rPr>
              <a:t>Project-Specific </a:t>
            </a:r>
          </a:p>
          <a:p>
            <a:pPr algn="ctr" defTabSz="383808">
              <a:spcAft>
                <a:spcPts val="738"/>
              </a:spcAft>
            </a:pPr>
            <a:r>
              <a:rPr lang="en-US" sz="2015" b="1" kern="1200">
                <a:solidFill>
                  <a:schemeClr val="lt1"/>
                </a:solidFill>
                <a:latin typeface="+mn-lt"/>
                <a:ea typeface="+mn-ea"/>
                <a:cs typeface="+mn-cs"/>
              </a:rPr>
              <a:t>Policies and Procedures</a:t>
            </a:r>
            <a:endParaRPr lang="en-US" sz="1800" b="1"/>
          </a:p>
        </p:txBody>
      </p:sp>
      <p:sp>
        <p:nvSpPr>
          <p:cNvPr id="9" name="Rounded Rectangle 8">
            <a:extLst>
              <a:ext uri="{FF2B5EF4-FFF2-40B4-BE49-F238E27FC236}">
                <a16:creationId xmlns:a16="http://schemas.microsoft.com/office/drawing/2014/main" id="{57AB9229-2388-4C9A-E1B9-D291B7A11EDF}"/>
              </a:ext>
            </a:extLst>
          </p:cNvPr>
          <p:cNvSpPr/>
          <p:nvPr/>
        </p:nvSpPr>
        <p:spPr>
          <a:xfrm>
            <a:off x="1245905" y="2689137"/>
            <a:ext cx="3228430" cy="80834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defTabSz="383808">
              <a:spcAft>
                <a:spcPts val="738"/>
              </a:spcAft>
            </a:pPr>
            <a:r>
              <a:rPr lang="en-US" sz="2015" b="1" kern="1200">
                <a:solidFill>
                  <a:schemeClr val="lt1"/>
                </a:solidFill>
                <a:latin typeface="+mn-lt"/>
                <a:ea typeface="+mn-ea"/>
                <a:cs typeface="+mn-cs"/>
              </a:rPr>
              <a:t>Housing Standards</a:t>
            </a:r>
            <a:endParaRPr lang="en-US" sz="1800" b="1"/>
          </a:p>
        </p:txBody>
      </p:sp>
      <p:sp>
        <p:nvSpPr>
          <p:cNvPr id="10" name="Rounded Rectangle 9">
            <a:extLst>
              <a:ext uri="{FF2B5EF4-FFF2-40B4-BE49-F238E27FC236}">
                <a16:creationId xmlns:a16="http://schemas.microsoft.com/office/drawing/2014/main" id="{80CC6F1B-1E58-DA28-90A0-E6405245512B}"/>
              </a:ext>
            </a:extLst>
          </p:cNvPr>
          <p:cNvSpPr/>
          <p:nvPr/>
        </p:nvSpPr>
        <p:spPr>
          <a:xfrm>
            <a:off x="4667099" y="2689137"/>
            <a:ext cx="3230995" cy="808342"/>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defTabSz="383808">
              <a:spcAft>
                <a:spcPts val="738"/>
              </a:spcAft>
            </a:pPr>
            <a:r>
              <a:rPr lang="en-US" sz="2015" b="1" kern="1200">
                <a:solidFill>
                  <a:schemeClr val="lt1"/>
                </a:solidFill>
                <a:latin typeface="+mn-lt"/>
                <a:ea typeface="+mn-ea"/>
                <a:cs typeface="+mn-cs"/>
              </a:rPr>
              <a:t>Match</a:t>
            </a:r>
            <a:endParaRPr lang="en-US" sz="1800" b="1"/>
          </a:p>
        </p:txBody>
      </p:sp>
      <p:sp>
        <p:nvSpPr>
          <p:cNvPr id="12" name="Rounded Rectangle 11">
            <a:extLst>
              <a:ext uri="{FF2B5EF4-FFF2-40B4-BE49-F238E27FC236}">
                <a16:creationId xmlns:a16="http://schemas.microsoft.com/office/drawing/2014/main" id="{C2AE0BD5-DDE4-7265-58FE-1A7A026064A5}"/>
              </a:ext>
            </a:extLst>
          </p:cNvPr>
          <p:cNvSpPr/>
          <p:nvPr/>
        </p:nvSpPr>
        <p:spPr>
          <a:xfrm>
            <a:off x="4667099" y="1577340"/>
            <a:ext cx="3230995" cy="808342"/>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383808">
              <a:spcAft>
                <a:spcPts val="738"/>
              </a:spcAft>
            </a:pPr>
            <a:r>
              <a:rPr lang="en-US" sz="2015" b="1" kern="1200">
                <a:solidFill>
                  <a:schemeClr val="lt1"/>
                </a:solidFill>
                <a:latin typeface="+mn-lt"/>
                <a:ea typeface="+mn-ea"/>
                <a:cs typeface="+mn-cs"/>
              </a:rPr>
              <a:t>Services Provided</a:t>
            </a:r>
            <a:endParaRPr lang="en-US" sz="1800" b="1"/>
          </a:p>
        </p:txBody>
      </p:sp>
      <p:sp>
        <p:nvSpPr>
          <p:cNvPr id="13" name="Rounded Rectangle 12">
            <a:extLst>
              <a:ext uri="{FF2B5EF4-FFF2-40B4-BE49-F238E27FC236}">
                <a16:creationId xmlns:a16="http://schemas.microsoft.com/office/drawing/2014/main" id="{B169DC3C-4389-F658-73AA-2ACEF25C8DD8}"/>
              </a:ext>
            </a:extLst>
          </p:cNvPr>
          <p:cNvSpPr/>
          <p:nvPr/>
        </p:nvSpPr>
        <p:spPr>
          <a:xfrm>
            <a:off x="2860120" y="3717938"/>
            <a:ext cx="3228430" cy="80834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383808">
              <a:spcAft>
                <a:spcPts val="738"/>
              </a:spcAft>
            </a:pPr>
            <a:r>
              <a:rPr lang="en-US" sz="2015" b="1" kern="1200">
                <a:solidFill>
                  <a:schemeClr val="lt1"/>
                </a:solidFill>
                <a:latin typeface="+mn-lt"/>
                <a:ea typeface="+mn-ea"/>
                <a:cs typeface="+mn-cs"/>
              </a:rPr>
              <a:t>Subrecipients </a:t>
            </a:r>
          </a:p>
          <a:p>
            <a:pPr algn="ctr" defTabSz="383808">
              <a:spcAft>
                <a:spcPts val="738"/>
              </a:spcAft>
            </a:pPr>
            <a:r>
              <a:rPr lang="en-US" sz="2015" b="1" kern="1200">
                <a:solidFill>
                  <a:schemeClr val="lt1"/>
                </a:solidFill>
                <a:latin typeface="+mn-lt"/>
                <a:ea typeface="+mn-ea"/>
                <a:cs typeface="+mn-cs"/>
              </a:rPr>
              <a:t>and Contractors</a:t>
            </a:r>
            <a:endParaRPr lang="en-US" sz="1800" b="1"/>
          </a:p>
        </p:txBody>
      </p:sp>
    </p:spTree>
    <p:extLst>
      <p:ext uri="{BB962C8B-B14F-4D97-AF65-F5344CB8AC3E}">
        <p14:creationId xmlns:p14="http://schemas.microsoft.com/office/powerpoint/2010/main" val="32641410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D7EC9-7FDF-27D2-819E-FB986862870D}"/>
              </a:ext>
            </a:extLst>
          </p:cNvPr>
          <p:cNvSpPr>
            <a:spLocks noGrp="1"/>
          </p:cNvSpPr>
          <p:nvPr>
            <p:ph type="title"/>
          </p:nvPr>
        </p:nvSpPr>
        <p:spPr>
          <a:xfrm>
            <a:off x="542929" y="514356"/>
            <a:ext cx="2891791" cy="1618413"/>
          </a:xfrm>
        </p:spPr>
        <p:txBody>
          <a:bodyPr anchor="t">
            <a:normAutofit/>
          </a:bodyPr>
          <a:lstStyle/>
          <a:p>
            <a:r>
              <a:rPr lang="en-US"/>
              <a:t>Program Specific Policies and Procedures</a:t>
            </a:r>
          </a:p>
        </p:txBody>
      </p:sp>
      <p:sp>
        <p:nvSpPr>
          <p:cNvPr id="9" name="Content Placeholder 2">
            <a:extLst>
              <a:ext uri="{FF2B5EF4-FFF2-40B4-BE49-F238E27FC236}">
                <a16:creationId xmlns:a16="http://schemas.microsoft.com/office/drawing/2014/main" id="{F002CD87-F768-5851-516C-84223F45FBC8}"/>
              </a:ext>
            </a:extLst>
          </p:cNvPr>
          <p:cNvSpPr>
            <a:spLocks noGrp="1"/>
          </p:cNvSpPr>
          <p:nvPr>
            <p:ph idx="1"/>
          </p:nvPr>
        </p:nvSpPr>
        <p:spPr>
          <a:xfrm>
            <a:off x="4692015" y="514351"/>
            <a:ext cx="3909060" cy="3881438"/>
          </a:xfrm>
        </p:spPr>
        <p:txBody>
          <a:bodyPr>
            <a:normAutofit/>
          </a:bodyPr>
          <a:lstStyle/>
          <a:p>
            <a:r>
              <a:rPr lang="en-US" dirty="0"/>
              <a:t>Eligible and ineligible costs</a:t>
            </a:r>
          </a:p>
          <a:p>
            <a:r>
              <a:rPr lang="en-US" dirty="0"/>
              <a:t>Eligible client for particular programs/program types</a:t>
            </a:r>
          </a:p>
          <a:p>
            <a:r>
              <a:rPr lang="en-US" dirty="0"/>
              <a:t>Restrictions on combining funds for specific activities</a:t>
            </a:r>
          </a:p>
          <a:p>
            <a:r>
              <a:rPr lang="en-US" dirty="0"/>
              <a:t>Reporting </a:t>
            </a:r>
          </a:p>
          <a:p>
            <a:r>
              <a:rPr lang="en-US" dirty="0"/>
              <a:t>Restrictive Covenants</a:t>
            </a:r>
          </a:p>
          <a:p>
            <a:r>
              <a:rPr lang="en-US" dirty="0"/>
              <a:t>Single occupancy agreements/leases/sub-leases</a:t>
            </a:r>
          </a:p>
          <a:p>
            <a:r>
              <a:rPr lang="en-US" dirty="0"/>
              <a:t>Residential Supervision</a:t>
            </a:r>
          </a:p>
          <a:p>
            <a:r>
              <a:rPr lang="en-US" dirty="0"/>
              <a:t>Coordinated Entry/Written Standards for Providing CoC Assistance</a:t>
            </a:r>
          </a:p>
          <a:p>
            <a:endParaRPr lang="en-US" sz="1400" dirty="0"/>
          </a:p>
        </p:txBody>
      </p:sp>
      <p:sp>
        <p:nvSpPr>
          <p:cNvPr id="10" name="Text Placeholder 3">
            <a:extLst>
              <a:ext uri="{FF2B5EF4-FFF2-40B4-BE49-F238E27FC236}">
                <a16:creationId xmlns:a16="http://schemas.microsoft.com/office/drawing/2014/main" id="{E041733B-4AD5-993D-3F71-63E114516F27}"/>
              </a:ext>
            </a:extLst>
          </p:cNvPr>
          <p:cNvSpPr>
            <a:spLocks noGrp="1"/>
          </p:cNvSpPr>
          <p:nvPr>
            <p:ph type="body" sz="half" idx="2"/>
          </p:nvPr>
        </p:nvSpPr>
        <p:spPr>
          <a:xfrm>
            <a:off x="542929" y="2142258"/>
            <a:ext cx="2891791" cy="2258292"/>
          </a:xfrm>
        </p:spPr>
        <p:txBody>
          <a:bodyPr/>
          <a:lstStyle/>
          <a:p>
            <a:r>
              <a:rPr lang="en-US" sz="1800" dirty="0"/>
              <a:t>The grant administrator should maintain records regarding program-specific policies and procedures on all aspects of program operation:</a:t>
            </a:r>
          </a:p>
          <a:p>
            <a:endParaRPr lang="en-US" dirty="0"/>
          </a:p>
        </p:txBody>
      </p:sp>
    </p:spTree>
    <p:extLst>
      <p:ext uri="{BB962C8B-B14F-4D97-AF65-F5344CB8AC3E}">
        <p14:creationId xmlns:p14="http://schemas.microsoft.com/office/powerpoint/2010/main" val="22276200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22D95-3F8C-DA08-47E6-A57BA219C416}"/>
              </a:ext>
            </a:extLst>
          </p:cNvPr>
          <p:cNvSpPr>
            <a:spLocks noGrp="1"/>
          </p:cNvSpPr>
          <p:nvPr>
            <p:ph type="title"/>
          </p:nvPr>
        </p:nvSpPr>
        <p:spPr>
          <a:xfrm>
            <a:off x="629841" y="342900"/>
            <a:ext cx="2949179" cy="1200150"/>
          </a:xfrm>
        </p:spPr>
        <p:txBody>
          <a:bodyPr anchor="ctr">
            <a:normAutofit/>
          </a:bodyPr>
          <a:lstStyle/>
          <a:p>
            <a:r>
              <a:rPr lang="en-US"/>
              <a:t>Services Provided</a:t>
            </a:r>
          </a:p>
        </p:txBody>
      </p:sp>
      <p:sp>
        <p:nvSpPr>
          <p:cNvPr id="9" name="Content Placeholder 2">
            <a:extLst>
              <a:ext uri="{FF2B5EF4-FFF2-40B4-BE49-F238E27FC236}">
                <a16:creationId xmlns:a16="http://schemas.microsoft.com/office/drawing/2014/main" id="{F082FAD9-DCB6-6EB4-7F95-1B1DD6B6930F}"/>
              </a:ext>
            </a:extLst>
          </p:cNvPr>
          <p:cNvSpPr>
            <a:spLocks noGrp="1"/>
          </p:cNvSpPr>
          <p:nvPr>
            <p:ph idx="1"/>
          </p:nvPr>
        </p:nvSpPr>
        <p:spPr>
          <a:xfrm>
            <a:off x="3887394" y="740579"/>
            <a:ext cx="4629151" cy="2633927"/>
          </a:xfrm>
        </p:spPr>
        <p:txBody>
          <a:bodyPr>
            <a:normAutofit fontScale="70000" lnSpcReduction="20000"/>
          </a:bodyPr>
          <a:lstStyle/>
          <a:p>
            <a:r>
              <a:rPr lang="en-US" sz="2000" dirty="0"/>
              <a:t>Evidence of:</a:t>
            </a:r>
          </a:p>
          <a:p>
            <a:pPr lvl="1"/>
            <a:r>
              <a:rPr lang="en-US" sz="2000" dirty="0"/>
              <a:t>An ongoing assessment of supportive services needed by residents of project and homeless persons using the project</a:t>
            </a:r>
          </a:p>
          <a:p>
            <a:pPr lvl="1"/>
            <a:r>
              <a:rPr lang="en-US" sz="2000" dirty="0"/>
              <a:t>Availability of services</a:t>
            </a:r>
          </a:p>
          <a:p>
            <a:pPr lvl="1"/>
            <a:r>
              <a:rPr lang="en-US" sz="2000" dirty="0"/>
              <a:t>Coordination of services needed to ensure long-term housing stability </a:t>
            </a:r>
          </a:p>
          <a:p>
            <a:r>
              <a:rPr lang="en-US" sz="2000" dirty="0"/>
              <a:t>Evidence of documentation of the types of supportive services provided and amounts spent on those services and </a:t>
            </a:r>
          </a:p>
          <a:p>
            <a:r>
              <a:rPr lang="en-US" sz="2000" dirty="0"/>
              <a:t>Evidence of at least an annual review of such documentation</a:t>
            </a:r>
          </a:p>
          <a:p>
            <a:r>
              <a:rPr lang="en-US" sz="2000" dirty="0"/>
              <a:t>Evidence that the service package is adjusted as necessary</a:t>
            </a:r>
          </a:p>
          <a:p>
            <a:endParaRPr lang="en-US" sz="1300" dirty="0"/>
          </a:p>
        </p:txBody>
      </p:sp>
      <p:sp>
        <p:nvSpPr>
          <p:cNvPr id="4" name="Text Placeholder 3">
            <a:extLst>
              <a:ext uri="{FF2B5EF4-FFF2-40B4-BE49-F238E27FC236}">
                <a16:creationId xmlns:a16="http://schemas.microsoft.com/office/drawing/2014/main" id="{F312E7A1-166D-7B37-4FA3-9B2D04ADFA78}"/>
              </a:ext>
            </a:extLst>
          </p:cNvPr>
          <p:cNvSpPr>
            <a:spLocks noGrp="1"/>
          </p:cNvSpPr>
          <p:nvPr>
            <p:ph type="body" sz="half" idx="2"/>
          </p:nvPr>
        </p:nvSpPr>
        <p:spPr>
          <a:xfrm>
            <a:off x="629841" y="1543051"/>
            <a:ext cx="2949179" cy="1871830"/>
          </a:xfrm>
        </p:spPr>
        <p:txBody>
          <a:bodyPr>
            <a:normAutofit/>
          </a:bodyPr>
          <a:lstStyle/>
          <a:p>
            <a:r>
              <a:rPr lang="en-US"/>
              <a:t>Each recipient should maintain records documenting compliance, including:</a:t>
            </a:r>
          </a:p>
          <a:p>
            <a:endParaRPr lang="en-US"/>
          </a:p>
        </p:txBody>
      </p:sp>
    </p:spTree>
    <p:extLst>
      <p:ext uri="{BB962C8B-B14F-4D97-AF65-F5344CB8AC3E}">
        <p14:creationId xmlns:p14="http://schemas.microsoft.com/office/powerpoint/2010/main" val="7029325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F6886D1-B592-94BA-044E-2CFA9260D58C}"/>
              </a:ext>
            </a:extLst>
          </p:cNvPr>
          <p:cNvSpPr>
            <a:spLocks noGrp="1"/>
          </p:cNvSpPr>
          <p:nvPr>
            <p:ph type="title"/>
          </p:nvPr>
        </p:nvSpPr>
        <p:spPr/>
        <p:txBody>
          <a:bodyPr/>
          <a:lstStyle/>
          <a:p>
            <a:r>
              <a:rPr lang="en-US" dirty="0"/>
              <a:t>Housing Standards</a:t>
            </a:r>
          </a:p>
        </p:txBody>
      </p:sp>
      <p:sp>
        <p:nvSpPr>
          <p:cNvPr id="6" name="Content Placeholder 5">
            <a:extLst>
              <a:ext uri="{FF2B5EF4-FFF2-40B4-BE49-F238E27FC236}">
                <a16:creationId xmlns:a16="http://schemas.microsoft.com/office/drawing/2014/main" id="{0E0835E9-E25A-271D-C2DB-02C7B2E4BEA1}"/>
              </a:ext>
            </a:extLst>
          </p:cNvPr>
          <p:cNvSpPr>
            <a:spLocks noGrp="1"/>
          </p:cNvSpPr>
          <p:nvPr>
            <p:ph idx="1"/>
          </p:nvPr>
        </p:nvSpPr>
        <p:spPr/>
        <p:txBody>
          <a:bodyPr>
            <a:normAutofit fontScale="92500" lnSpcReduction="10000"/>
          </a:bodyPr>
          <a:lstStyle/>
          <a:p>
            <a:pPr marL="0" indent="0">
              <a:buNone/>
            </a:pPr>
            <a:r>
              <a:rPr lang="en-US" sz="2400" dirty="0"/>
              <a:t>Each recipient should maintain records documenting compliance, including inspection reports regarding:</a:t>
            </a:r>
          </a:p>
          <a:p>
            <a:r>
              <a:rPr lang="en-US" sz="2400" dirty="0"/>
              <a:t>Lead based paint</a:t>
            </a:r>
          </a:p>
          <a:p>
            <a:r>
              <a:rPr lang="en-US" sz="2400" dirty="0"/>
              <a:t>Housing Quality Standards</a:t>
            </a:r>
          </a:p>
          <a:p>
            <a:r>
              <a:rPr lang="en-US" sz="2400" dirty="0"/>
              <a:t>Environmental Review</a:t>
            </a:r>
          </a:p>
          <a:p>
            <a:pPr marL="0" indent="0">
              <a:buNone/>
            </a:pPr>
            <a:r>
              <a:rPr lang="en-US" sz="2400" dirty="0"/>
              <a:t>Records must show inspection prior to move in and at least annually during the grant period.</a:t>
            </a:r>
          </a:p>
          <a:p>
            <a:endParaRPr lang="en-US" dirty="0"/>
          </a:p>
        </p:txBody>
      </p:sp>
    </p:spTree>
    <p:extLst>
      <p:ext uri="{BB962C8B-B14F-4D97-AF65-F5344CB8AC3E}">
        <p14:creationId xmlns:p14="http://schemas.microsoft.com/office/powerpoint/2010/main" val="15752772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06889-EDE2-CC3A-0ECB-9E3996EF161E}"/>
              </a:ext>
            </a:extLst>
          </p:cNvPr>
          <p:cNvSpPr>
            <a:spLocks noGrp="1"/>
          </p:cNvSpPr>
          <p:nvPr>
            <p:ph type="title"/>
          </p:nvPr>
        </p:nvSpPr>
        <p:spPr>
          <a:xfrm>
            <a:off x="628651" y="273854"/>
            <a:ext cx="7886700" cy="797999"/>
          </a:xfrm>
        </p:spPr>
        <p:txBody>
          <a:bodyPr anchor="ctr">
            <a:normAutofit/>
          </a:bodyPr>
          <a:lstStyle/>
          <a:p>
            <a:r>
              <a:rPr lang="en-US"/>
              <a:t>Match</a:t>
            </a:r>
          </a:p>
        </p:txBody>
      </p:sp>
      <p:graphicFrame>
        <p:nvGraphicFramePr>
          <p:cNvPr id="7" name="Content Placeholder 2">
            <a:extLst>
              <a:ext uri="{FF2B5EF4-FFF2-40B4-BE49-F238E27FC236}">
                <a16:creationId xmlns:a16="http://schemas.microsoft.com/office/drawing/2014/main" id="{60241EA3-0D61-4FFA-EFD8-98A21AC96F72}"/>
              </a:ext>
            </a:extLst>
          </p:cNvPr>
          <p:cNvGraphicFramePr>
            <a:graphicFrameLocks noGrp="1"/>
          </p:cNvGraphicFramePr>
          <p:nvPr>
            <p:ph idx="1"/>
            <p:extLst>
              <p:ext uri="{D42A27DB-BD31-4B8C-83A1-F6EECF244321}">
                <p14:modId xmlns:p14="http://schemas.microsoft.com/office/powerpoint/2010/main" val="3372334763"/>
              </p:ext>
            </p:extLst>
          </p:nvPr>
        </p:nvGraphicFramePr>
        <p:xfrm>
          <a:off x="628651" y="1124693"/>
          <a:ext cx="7886700" cy="23957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952037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3362B-A46D-EF1D-CAC7-1B3F8E7D9F4E}"/>
              </a:ext>
            </a:extLst>
          </p:cNvPr>
          <p:cNvSpPr>
            <a:spLocks noGrp="1"/>
          </p:cNvSpPr>
          <p:nvPr>
            <p:ph type="title"/>
          </p:nvPr>
        </p:nvSpPr>
        <p:spPr>
          <a:xfrm>
            <a:off x="628651" y="273854"/>
            <a:ext cx="7886700" cy="797999"/>
          </a:xfrm>
        </p:spPr>
        <p:txBody>
          <a:bodyPr anchor="ctr">
            <a:normAutofit/>
          </a:bodyPr>
          <a:lstStyle/>
          <a:p>
            <a:r>
              <a:rPr lang="en-US"/>
              <a:t>Subrecipients and Contractors</a:t>
            </a:r>
          </a:p>
        </p:txBody>
      </p:sp>
      <p:sp>
        <p:nvSpPr>
          <p:cNvPr id="14" name="Content Placeholder 2">
            <a:extLst>
              <a:ext uri="{FF2B5EF4-FFF2-40B4-BE49-F238E27FC236}">
                <a16:creationId xmlns:a16="http://schemas.microsoft.com/office/drawing/2014/main" id="{CD83ABD0-8D56-7C59-D5FD-44453A5FC107}"/>
              </a:ext>
            </a:extLst>
          </p:cNvPr>
          <p:cNvSpPr>
            <a:spLocks noGrp="1"/>
          </p:cNvSpPr>
          <p:nvPr>
            <p:ph idx="1"/>
          </p:nvPr>
        </p:nvSpPr>
        <p:spPr>
          <a:xfrm>
            <a:off x="628651" y="1124693"/>
            <a:ext cx="7886700" cy="2395783"/>
          </a:xfrm>
        </p:spPr>
        <p:txBody>
          <a:bodyPr>
            <a:normAutofit/>
          </a:bodyPr>
          <a:lstStyle/>
          <a:p>
            <a:pPr marL="0" indent="0">
              <a:buNone/>
            </a:pPr>
            <a:r>
              <a:rPr lang="en-US" sz="1800"/>
              <a:t>Each recipient should maintain records documenting compliance, including:</a:t>
            </a:r>
          </a:p>
          <a:p>
            <a:r>
              <a:rPr lang="en-US" sz="1800"/>
              <a:t>Solicitations of and agreements with subrecipients</a:t>
            </a:r>
          </a:p>
          <a:p>
            <a:r>
              <a:rPr lang="en-US" sz="1800"/>
              <a:t>Payment requests by and dates of payments made to subrecipients</a:t>
            </a:r>
          </a:p>
          <a:p>
            <a:r>
              <a:rPr lang="en-US" sz="1800"/>
              <a:t>Monitoring, sanctions, and corrective actions of subrecipients, including any monitoring findings and corrective actions required</a:t>
            </a:r>
          </a:p>
          <a:p>
            <a:r>
              <a:rPr lang="en-US" sz="1800"/>
              <a:t>Procurement contracts; and,</a:t>
            </a:r>
          </a:p>
          <a:p>
            <a:r>
              <a:rPr lang="en-US" sz="1800"/>
              <a:t>Compliance with procurement requirements</a:t>
            </a:r>
          </a:p>
          <a:p>
            <a:endParaRPr lang="en-US" sz="1800"/>
          </a:p>
        </p:txBody>
      </p:sp>
    </p:spTree>
    <p:extLst>
      <p:ext uri="{BB962C8B-B14F-4D97-AF65-F5344CB8AC3E}">
        <p14:creationId xmlns:p14="http://schemas.microsoft.com/office/powerpoint/2010/main" val="41839857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C779E-4AA8-81F9-F8B5-ADA465D8DD39}"/>
              </a:ext>
            </a:extLst>
          </p:cNvPr>
          <p:cNvSpPr>
            <a:spLocks noGrp="1"/>
          </p:cNvSpPr>
          <p:nvPr>
            <p:ph type="title"/>
          </p:nvPr>
        </p:nvSpPr>
        <p:spPr>
          <a:xfrm>
            <a:off x="628651" y="273848"/>
            <a:ext cx="7886700" cy="788916"/>
          </a:xfrm>
        </p:spPr>
        <p:txBody>
          <a:bodyPr anchor="ctr">
            <a:normAutofit/>
          </a:bodyPr>
          <a:lstStyle/>
          <a:p>
            <a:r>
              <a:rPr lang="en-US"/>
              <a:t>Participant Record Keeping</a:t>
            </a:r>
          </a:p>
        </p:txBody>
      </p:sp>
      <p:sp>
        <p:nvSpPr>
          <p:cNvPr id="4" name="Rounded Rectangle 3">
            <a:extLst>
              <a:ext uri="{FF2B5EF4-FFF2-40B4-BE49-F238E27FC236}">
                <a16:creationId xmlns:a16="http://schemas.microsoft.com/office/drawing/2014/main" id="{A8AA3EDD-5ECA-692F-978D-30FA58393BD9}"/>
              </a:ext>
            </a:extLst>
          </p:cNvPr>
          <p:cNvSpPr/>
          <p:nvPr/>
        </p:nvSpPr>
        <p:spPr>
          <a:xfrm>
            <a:off x="631691" y="1184784"/>
            <a:ext cx="3826086" cy="957985"/>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456057">
              <a:spcAft>
                <a:spcPts val="600"/>
              </a:spcAft>
            </a:pPr>
            <a:r>
              <a:rPr lang="en-US" sz="2394" b="1" kern="1200">
                <a:solidFill>
                  <a:schemeClr val="lt1"/>
                </a:solidFill>
                <a:latin typeface="+mn-lt"/>
                <a:ea typeface="+mn-ea"/>
                <a:cs typeface="+mn-cs"/>
              </a:rPr>
              <a:t>Homeless or At Risk Status</a:t>
            </a:r>
            <a:endParaRPr lang="en-US" sz="1800" b="1"/>
          </a:p>
        </p:txBody>
      </p:sp>
      <p:sp>
        <p:nvSpPr>
          <p:cNvPr id="10" name="Rounded Rectangle 9">
            <a:extLst>
              <a:ext uri="{FF2B5EF4-FFF2-40B4-BE49-F238E27FC236}">
                <a16:creationId xmlns:a16="http://schemas.microsoft.com/office/drawing/2014/main" id="{1B4987FF-B565-F72E-DD08-046ACE45224A}"/>
              </a:ext>
            </a:extLst>
          </p:cNvPr>
          <p:cNvSpPr/>
          <p:nvPr/>
        </p:nvSpPr>
        <p:spPr>
          <a:xfrm>
            <a:off x="628651" y="2502397"/>
            <a:ext cx="3829126" cy="957985"/>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defTabSz="456057">
              <a:spcAft>
                <a:spcPts val="600"/>
              </a:spcAft>
            </a:pPr>
            <a:r>
              <a:rPr lang="en-US" sz="2394" b="1" kern="1200">
                <a:solidFill>
                  <a:schemeClr val="lt1"/>
                </a:solidFill>
                <a:latin typeface="+mn-lt"/>
                <a:ea typeface="+mn-ea"/>
                <a:cs typeface="+mn-cs"/>
              </a:rPr>
              <a:t>Program Participant Records</a:t>
            </a:r>
            <a:endParaRPr lang="en-US" sz="1800" b="1"/>
          </a:p>
        </p:txBody>
      </p:sp>
      <p:sp>
        <p:nvSpPr>
          <p:cNvPr id="12" name="Rounded Rectangle 11">
            <a:extLst>
              <a:ext uri="{FF2B5EF4-FFF2-40B4-BE49-F238E27FC236}">
                <a16:creationId xmlns:a16="http://schemas.microsoft.com/office/drawing/2014/main" id="{E4B58AB6-24B9-4944-B39C-177695A7EDC9}"/>
              </a:ext>
            </a:extLst>
          </p:cNvPr>
          <p:cNvSpPr/>
          <p:nvPr/>
        </p:nvSpPr>
        <p:spPr>
          <a:xfrm>
            <a:off x="4686225" y="1184784"/>
            <a:ext cx="3829126" cy="957985"/>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456057">
              <a:spcAft>
                <a:spcPts val="600"/>
              </a:spcAft>
            </a:pPr>
            <a:r>
              <a:rPr lang="en-US" sz="2394" b="1" kern="1200">
                <a:solidFill>
                  <a:schemeClr val="lt1"/>
                </a:solidFill>
                <a:latin typeface="+mn-lt"/>
                <a:ea typeface="+mn-ea"/>
                <a:cs typeface="+mn-cs"/>
              </a:rPr>
              <a:t>Other Program </a:t>
            </a:r>
          </a:p>
          <a:p>
            <a:pPr algn="ctr" defTabSz="456057">
              <a:spcAft>
                <a:spcPts val="600"/>
              </a:spcAft>
            </a:pPr>
            <a:r>
              <a:rPr lang="en-US" sz="2394" b="1" kern="1200">
                <a:solidFill>
                  <a:schemeClr val="lt1"/>
                </a:solidFill>
                <a:latin typeface="+mn-lt"/>
                <a:ea typeface="+mn-ea"/>
                <a:cs typeface="+mn-cs"/>
              </a:rPr>
              <a:t>Eligibility Verification</a:t>
            </a:r>
            <a:endParaRPr lang="en-US" sz="1800" b="1"/>
          </a:p>
        </p:txBody>
      </p:sp>
      <p:sp>
        <p:nvSpPr>
          <p:cNvPr id="14" name="Rounded Rectangle 13">
            <a:extLst>
              <a:ext uri="{FF2B5EF4-FFF2-40B4-BE49-F238E27FC236}">
                <a16:creationId xmlns:a16="http://schemas.microsoft.com/office/drawing/2014/main" id="{3DBB1E38-D653-55A9-ADA7-F841300D2BF9}"/>
              </a:ext>
            </a:extLst>
          </p:cNvPr>
          <p:cNvSpPr/>
          <p:nvPr/>
        </p:nvSpPr>
        <p:spPr>
          <a:xfrm>
            <a:off x="4686226" y="2502399"/>
            <a:ext cx="3826086" cy="957985"/>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defTabSz="456057">
              <a:spcAft>
                <a:spcPts val="600"/>
              </a:spcAft>
            </a:pPr>
            <a:r>
              <a:rPr lang="en-US" sz="2394" b="1" kern="1200">
                <a:solidFill>
                  <a:schemeClr val="lt1"/>
                </a:solidFill>
                <a:latin typeface="+mn-lt"/>
                <a:ea typeface="+mn-ea"/>
                <a:cs typeface="+mn-cs"/>
              </a:rPr>
              <a:t>Annual Program </a:t>
            </a:r>
          </a:p>
          <a:p>
            <a:pPr algn="ctr" defTabSz="456057">
              <a:spcAft>
                <a:spcPts val="600"/>
              </a:spcAft>
            </a:pPr>
            <a:r>
              <a:rPr lang="en-US" sz="2394" b="1" kern="1200">
                <a:solidFill>
                  <a:schemeClr val="lt1"/>
                </a:solidFill>
                <a:latin typeface="+mn-lt"/>
                <a:ea typeface="+mn-ea"/>
                <a:cs typeface="+mn-cs"/>
              </a:rPr>
              <a:t>Participant Income</a:t>
            </a:r>
            <a:endParaRPr lang="en-US" sz="1800" b="1"/>
          </a:p>
        </p:txBody>
      </p:sp>
    </p:spTree>
    <p:extLst>
      <p:ext uri="{BB962C8B-B14F-4D97-AF65-F5344CB8AC3E}">
        <p14:creationId xmlns:p14="http://schemas.microsoft.com/office/powerpoint/2010/main" val="2927173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A4962927-C58A-3EC1-8A9B-B3A9A0952A98}"/>
              </a:ext>
            </a:extLst>
          </p:cNvPr>
          <p:cNvSpPr>
            <a:spLocks noGrp="1"/>
          </p:cNvSpPr>
          <p:nvPr>
            <p:ph type="title"/>
          </p:nvPr>
        </p:nvSpPr>
        <p:spPr>
          <a:xfrm>
            <a:off x="628651" y="273854"/>
            <a:ext cx="7886700" cy="797999"/>
          </a:xfrm>
        </p:spPr>
        <p:txBody>
          <a:bodyPr/>
          <a:lstStyle/>
          <a:p>
            <a:r>
              <a:rPr lang="en-US" b="1" dirty="0"/>
              <a:t>Definition of Chronic Homelessness</a:t>
            </a:r>
          </a:p>
        </p:txBody>
      </p:sp>
      <p:sp>
        <p:nvSpPr>
          <p:cNvPr id="6" name="Subtitle 5">
            <a:extLst>
              <a:ext uri="{FF2B5EF4-FFF2-40B4-BE49-F238E27FC236}">
                <a16:creationId xmlns:a16="http://schemas.microsoft.com/office/drawing/2014/main" id="{1491EC50-F8B5-D172-4158-004BB0ACAA8E}"/>
              </a:ext>
            </a:extLst>
          </p:cNvPr>
          <p:cNvSpPr>
            <a:spLocks noGrp="1"/>
          </p:cNvSpPr>
          <p:nvPr>
            <p:ph idx="1"/>
          </p:nvPr>
        </p:nvSpPr>
        <p:spPr>
          <a:xfrm>
            <a:off x="628651" y="1124693"/>
            <a:ext cx="7886700" cy="2395783"/>
          </a:xfrm>
        </p:spPr>
        <p:txBody>
          <a:bodyPr>
            <a:normAutofit/>
          </a:bodyPr>
          <a:lstStyle/>
          <a:p>
            <a:pPr marL="0" indent="0">
              <a:buNone/>
            </a:pPr>
            <a:r>
              <a:rPr lang="en-US" sz="1600" b="0" i="1" u="none" strike="noStrike" dirty="0">
                <a:effectLst/>
              </a:rPr>
              <a:t>An individual is defined by HUD as “Chronically Homeless” if they have a disability and have lived in a shelter,  safe haven, or place not meant for human habitation for 12 continuous months or for 4 separate occasions in  the last three years (must total 12 months). Breaks in homelessness, while the individual is residing in an  institutional care facility will not count as a break in homelessness. Additionally, an individual who is currently  residing in an institutional care facility for less than 90 days and meets the above criteria for chronic  homelessness may also be considered chronically homeless. Lastly, a family with an adult/minor head of  household who meets the above-mentioned criteria may also be considered chronically homeless, despite  changes in family composition (unless the chronically homeless head of household leaves the family).</a:t>
            </a:r>
            <a:endParaRPr lang="en-US" sz="1600" dirty="0"/>
          </a:p>
        </p:txBody>
      </p:sp>
    </p:spTree>
    <p:extLst>
      <p:ext uri="{BB962C8B-B14F-4D97-AF65-F5344CB8AC3E}">
        <p14:creationId xmlns:p14="http://schemas.microsoft.com/office/powerpoint/2010/main" val="37814894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38D38-7058-2D96-9E4C-EC3C3482475F}"/>
              </a:ext>
            </a:extLst>
          </p:cNvPr>
          <p:cNvSpPr>
            <a:spLocks noGrp="1"/>
          </p:cNvSpPr>
          <p:nvPr>
            <p:ph type="title"/>
          </p:nvPr>
        </p:nvSpPr>
        <p:spPr/>
        <p:txBody>
          <a:bodyPr/>
          <a:lstStyle/>
          <a:p>
            <a:r>
              <a:rPr lang="en-US" dirty="0"/>
              <a:t>Eligibility Documentation</a:t>
            </a:r>
          </a:p>
        </p:txBody>
      </p:sp>
      <p:sp>
        <p:nvSpPr>
          <p:cNvPr id="3" name="Content Placeholder 2">
            <a:extLst>
              <a:ext uri="{FF2B5EF4-FFF2-40B4-BE49-F238E27FC236}">
                <a16:creationId xmlns:a16="http://schemas.microsoft.com/office/drawing/2014/main" id="{F8354AD0-39AC-F120-FC94-C4A5E08621B1}"/>
              </a:ext>
            </a:extLst>
          </p:cNvPr>
          <p:cNvSpPr>
            <a:spLocks noGrp="1"/>
          </p:cNvSpPr>
          <p:nvPr>
            <p:ph idx="1"/>
          </p:nvPr>
        </p:nvSpPr>
        <p:spPr/>
        <p:txBody>
          <a:bodyPr/>
          <a:lstStyle/>
          <a:p>
            <a:pPr marL="0" indent="0">
              <a:buNone/>
            </a:pPr>
            <a:r>
              <a:rPr lang="en-US" dirty="0"/>
              <a:t>Maintain acceptable records regarding all aspects of eligibility:</a:t>
            </a:r>
          </a:p>
          <a:p>
            <a:r>
              <a:rPr lang="en-US" sz="2400" dirty="0"/>
              <a:t>Homelessness Status</a:t>
            </a:r>
          </a:p>
          <a:p>
            <a:r>
              <a:rPr lang="en-US" sz="2400" dirty="0"/>
              <a:t>Chronic Homelessness</a:t>
            </a:r>
          </a:p>
          <a:p>
            <a:r>
              <a:rPr lang="en-US" sz="2400" dirty="0"/>
              <a:t>Disability</a:t>
            </a:r>
          </a:p>
          <a:p>
            <a:endParaRPr lang="en-US" dirty="0"/>
          </a:p>
        </p:txBody>
      </p:sp>
    </p:spTree>
    <p:extLst>
      <p:ext uri="{BB962C8B-B14F-4D97-AF65-F5344CB8AC3E}">
        <p14:creationId xmlns:p14="http://schemas.microsoft.com/office/powerpoint/2010/main" val="6255888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ED404-63C9-94C8-F9C5-C3671F28A3D8}"/>
              </a:ext>
            </a:extLst>
          </p:cNvPr>
          <p:cNvSpPr>
            <a:spLocks noGrp="1"/>
          </p:cNvSpPr>
          <p:nvPr>
            <p:ph type="title"/>
          </p:nvPr>
        </p:nvSpPr>
        <p:spPr>
          <a:xfrm>
            <a:off x="542929" y="514356"/>
            <a:ext cx="2891791" cy="1618413"/>
          </a:xfrm>
        </p:spPr>
        <p:txBody>
          <a:bodyPr anchor="t">
            <a:normAutofit/>
          </a:bodyPr>
          <a:lstStyle/>
          <a:p>
            <a:r>
              <a:rPr lang="en-US" dirty="0"/>
              <a:t>Program Participant Income</a:t>
            </a:r>
          </a:p>
        </p:txBody>
      </p:sp>
      <p:sp>
        <p:nvSpPr>
          <p:cNvPr id="9" name="Text Placeholder 3">
            <a:extLst>
              <a:ext uri="{FF2B5EF4-FFF2-40B4-BE49-F238E27FC236}">
                <a16:creationId xmlns:a16="http://schemas.microsoft.com/office/drawing/2014/main" id="{9B1E6325-6F52-0FE2-509E-75E58BE830C3}"/>
              </a:ext>
            </a:extLst>
          </p:cNvPr>
          <p:cNvSpPr>
            <a:spLocks noGrp="1"/>
          </p:cNvSpPr>
          <p:nvPr>
            <p:ph type="body" sz="half" idx="2"/>
          </p:nvPr>
        </p:nvSpPr>
        <p:spPr>
          <a:xfrm>
            <a:off x="542929" y="2142258"/>
            <a:ext cx="2891791" cy="2258292"/>
          </a:xfrm>
        </p:spPr>
        <p:txBody>
          <a:bodyPr/>
          <a:lstStyle/>
          <a:p>
            <a:r>
              <a:rPr lang="en-US" dirty="0"/>
              <a:t>Each recipient receiving housing assistance where rent/occupancy charge is paid by program participants must document at program entry and annually:</a:t>
            </a:r>
          </a:p>
          <a:p>
            <a:endParaRPr lang="en-US" dirty="0"/>
          </a:p>
        </p:txBody>
      </p:sp>
      <p:graphicFrame>
        <p:nvGraphicFramePr>
          <p:cNvPr id="5" name="Content Placeholder 2">
            <a:extLst>
              <a:ext uri="{FF2B5EF4-FFF2-40B4-BE49-F238E27FC236}">
                <a16:creationId xmlns:a16="http://schemas.microsoft.com/office/drawing/2014/main" id="{BDF2326E-C52A-CB49-4DC9-9FAC8C9F4AC8}"/>
              </a:ext>
            </a:extLst>
          </p:cNvPr>
          <p:cNvGraphicFramePr>
            <a:graphicFrameLocks noGrp="1"/>
          </p:cNvGraphicFramePr>
          <p:nvPr>
            <p:ph idx="1"/>
            <p:extLst>
              <p:ext uri="{D42A27DB-BD31-4B8C-83A1-F6EECF244321}">
                <p14:modId xmlns:p14="http://schemas.microsoft.com/office/powerpoint/2010/main" val="611758148"/>
              </p:ext>
            </p:extLst>
          </p:nvPr>
        </p:nvGraphicFramePr>
        <p:xfrm>
          <a:off x="4692015" y="514351"/>
          <a:ext cx="3909060" cy="38814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291499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F341D-25EE-8EA6-CD79-03B4DB4F08D8}"/>
              </a:ext>
            </a:extLst>
          </p:cNvPr>
          <p:cNvSpPr>
            <a:spLocks noGrp="1"/>
          </p:cNvSpPr>
          <p:nvPr>
            <p:ph type="title"/>
          </p:nvPr>
        </p:nvSpPr>
        <p:spPr>
          <a:xfrm>
            <a:off x="628651" y="273847"/>
            <a:ext cx="7886700" cy="994172"/>
          </a:xfrm>
        </p:spPr>
        <p:txBody>
          <a:bodyPr anchor="ctr">
            <a:normAutofit/>
          </a:bodyPr>
          <a:lstStyle/>
          <a:p>
            <a:r>
              <a:rPr lang="en-US"/>
              <a:t>Program Participant Records</a:t>
            </a:r>
          </a:p>
        </p:txBody>
      </p:sp>
      <p:sp>
        <p:nvSpPr>
          <p:cNvPr id="4" name="Text Placeholder 3">
            <a:extLst>
              <a:ext uri="{FF2B5EF4-FFF2-40B4-BE49-F238E27FC236}">
                <a16:creationId xmlns:a16="http://schemas.microsoft.com/office/drawing/2014/main" id="{41882EEF-91E9-6A30-7412-06D20B747E94}"/>
              </a:ext>
            </a:extLst>
          </p:cNvPr>
          <p:cNvSpPr>
            <a:spLocks noGrp="1"/>
          </p:cNvSpPr>
          <p:nvPr>
            <p:ph sz="half" idx="1"/>
          </p:nvPr>
        </p:nvSpPr>
        <p:spPr>
          <a:xfrm>
            <a:off x="628651" y="1369219"/>
            <a:ext cx="3886200" cy="2714478"/>
          </a:xfrm>
        </p:spPr>
        <p:txBody>
          <a:bodyPr>
            <a:normAutofit/>
          </a:bodyPr>
          <a:lstStyle/>
          <a:p>
            <a:endParaRPr lang="en-US"/>
          </a:p>
          <a:p>
            <a:endParaRPr lang="en-US"/>
          </a:p>
          <a:p>
            <a:pPr marL="0" indent="0">
              <a:buNone/>
            </a:pPr>
            <a:r>
              <a:rPr lang="en-US"/>
              <a:t>Each recipient should maintain records documenting:</a:t>
            </a:r>
          </a:p>
          <a:p>
            <a:endParaRPr lang="en-US"/>
          </a:p>
        </p:txBody>
      </p:sp>
      <p:sp>
        <p:nvSpPr>
          <p:cNvPr id="3" name="Content Placeholder 2">
            <a:extLst>
              <a:ext uri="{FF2B5EF4-FFF2-40B4-BE49-F238E27FC236}">
                <a16:creationId xmlns:a16="http://schemas.microsoft.com/office/drawing/2014/main" id="{E9C112F5-480B-7AB3-7436-14F0D8E4BD58}"/>
              </a:ext>
            </a:extLst>
          </p:cNvPr>
          <p:cNvSpPr>
            <a:spLocks noGrp="1"/>
          </p:cNvSpPr>
          <p:nvPr>
            <p:ph sz="half" idx="2"/>
          </p:nvPr>
        </p:nvSpPr>
        <p:spPr>
          <a:xfrm>
            <a:off x="4629151" y="1369219"/>
            <a:ext cx="3886200" cy="2714478"/>
          </a:xfrm>
        </p:spPr>
        <p:txBody>
          <a:bodyPr>
            <a:normAutofit/>
          </a:bodyPr>
          <a:lstStyle/>
          <a:p>
            <a:pPr marL="0" indent="0">
              <a:buNone/>
            </a:pPr>
            <a:r>
              <a:rPr lang="en-US" sz="1900"/>
              <a:t>The services and assistance provided to that program participant, including: </a:t>
            </a:r>
          </a:p>
          <a:p>
            <a:pPr lvl="1"/>
            <a:r>
              <a:rPr lang="en-US" sz="1900"/>
              <a:t>Evidence that the recipient or subrecipient has conducted an annual assessment and adjusted the service as necessary</a:t>
            </a:r>
          </a:p>
          <a:p>
            <a:pPr lvl="1"/>
            <a:r>
              <a:rPr lang="en-US" sz="1900"/>
              <a:t>Evidence of case management services</a:t>
            </a:r>
          </a:p>
          <a:p>
            <a:endParaRPr lang="en-US" sz="1900"/>
          </a:p>
        </p:txBody>
      </p:sp>
    </p:spTree>
    <p:extLst>
      <p:ext uri="{BB962C8B-B14F-4D97-AF65-F5344CB8AC3E}">
        <p14:creationId xmlns:p14="http://schemas.microsoft.com/office/powerpoint/2010/main" val="1694353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3714B93-550A-4640-EF10-E8E85814BC70}"/>
              </a:ext>
            </a:extLst>
          </p:cNvPr>
          <p:cNvSpPr>
            <a:spLocks noGrp="1"/>
          </p:cNvSpPr>
          <p:nvPr>
            <p:ph type="title"/>
          </p:nvPr>
        </p:nvSpPr>
        <p:spPr>
          <a:xfrm>
            <a:off x="628651" y="273848"/>
            <a:ext cx="7886700" cy="788916"/>
          </a:xfrm>
        </p:spPr>
        <p:txBody>
          <a:bodyPr anchor="ctr">
            <a:normAutofit/>
          </a:bodyPr>
          <a:lstStyle/>
          <a:p>
            <a:r>
              <a:rPr lang="en-US"/>
              <a:t>Program Participant Records (cont.)</a:t>
            </a:r>
          </a:p>
        </p:txBody>
      </p:sp>
      <p:sp>
        <p:nvSpPr>
          <p:cNvPr id="11" name="Content Placeholder 2">
            <a:extLst>
              <a:ext uri="{FF2B5EF4-FFF2-40B4-BE49-F238E27FC236}">
                <a16:creationId xmlns:a16="http://schemas.microsoft.com/office/drawing/2014/main" id="{D05A5AC5-9337-1859-FE3F-241831343559}"/>
              </a:ext>
            </a:extLst>
          </p:cNvPr>
          <p:cNvSpPr>
            <a:spLocks noGrp="1"/>
          </p:cNvSpPr>
          <p:nvPr>
            <p:ph idx="1"/>
          </p:nvPr>
        </p:nvSpPr>
        <p:spPr>
          <a:xfrm>
            <a:off x="628651" y="1124693"/>
            <a:ext cx="7886700" cy="2395783"/>
          </a:xfrm>
        </p:spPr>
        <p:txBody>
          <a:bodyPr anchor="ctr">
            <a:normAutofit/>
          </a:bodyPr>
          <a:lstStyle/>
          <a:p>
            <a:pPr marL="0" indent="0">
              <a:buNone/>
            </a:pPr>
            <a:r>
              <a:rPr lang="en-US" sz="1500"/>
              <a:t>Each recipient should maintain records documenting:</a:t>
            </a:r>
          </a:p>
          <a:p>
            <a:pPr marL="320040" lvl="1" indent="-320040">
              <a:spcBef>
                <a:spcPts val="700"/>
              </a:spcBef>
              <a:buClr>
                <a:schemeClr val="accent2"/>
              </a:buClr>
              <a:buSzPct val="60000"/>
              <a:buFont typeface="Wingdings"/>
              <a:buChar char=""/>
            </a:pPr>
            <a:r>
              <a:rPr lang="en-US" sz="1500"/>
              <a:t>Evidence of compliance with the termination of assistance requirement.</a:t>
            </a:r>
          </a:p>
          <a:p>
            <a:pPr lvl="1"/>
            <a:r>
              <a:rPr lang="en-US" sz="1500"/>
              <a:t>Due Process</a:t>
            </a:r>
          </a:p>
          <a:p>
            <a:pPr lvl="1"/>
            <a:r>
              <a:rPr lang="en-US" sz="1500"/>
              <a:t>Copy of Program Rules and Termination Process before participant begins to receive assistance </a:t>
            </a:r>
          </a:p>
          <a:p>
            <a:pPr lvl="1"/>
            <a:r>
              <a:rPr lang="en-US" sz="1500"/>
              <a:t>Written Notice – to participant containing clear statement of the reason for termination</a:t>
            </a:r>
          </a:p>
          <a:p>
            <a:pPr lvl="1"/>
            <a:r>
              <a:rPr lang="en-US" sz="1500"/>
              <a:t>Review of Decision – participant given opportunity to present written or oral objections before a person who made or approved termination decision</a:t>
            </a:r>
          </a:p>
          <a:p>
            <a:pPr lvl="1"/>
            <a:r>
              <a:rPr lang="en-US" sz="1500"/>
              <a:t>Prompt written notice of the final decision to the participant</a:t>
            </a:r>
          </a:p>
          <a:p>
            <a:endParaRPr lang="en-US" sz="1500"/>
          </a:p>
        </p:txBody>
      </p:sp>
    </p:spTree>
    <p:extLst>
      <p:ext uri="{BB962C8B-B14F-4D97-AF65-F5344CB8AC3E}">
        <p14:creationId xmlns:p14="http://schemas.microsoft.com/office/powerpoint/2010/main" val="38628877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EA1E5-BF63-B9EC-3004-5D2AEE381E8C}"/>
              </a:ext>
            </a:extLst>
          </p:cNvPr>
          <p:cNvSpPr>
            <a:spLocks noGrp="1"/>
          </p:cNvSpPr>
          <p:nvPr>
            <p:ph type="title"/>
          </p:nvPr>
        </p:nvSpPr>
        <p:spPr>
          <a:xfrm>
            <a:off x="542929" y="514356"/>
            <a:ext cx="2891791" cy="1618413"/>
          </a:xfrm>
        </p:spPr>
        <p:txBody>
          <a:bodyPr anchor="t">
            <a:normAutofit/>
          </a:bodyPr>
          <a:lstStyle/>
          <a:p>
            <a:r>
              <a:rPr lang="en-US" dirty="0"/>
              <a:t>Data Collection Points in HMIS</a:t>
            </a:r>
          </a:p>
        </p:txBody>
      </p:sp>
      <p:sp>
        <p:nvSpPr>
          <p:cNvPr id="3" name="Content Placeholder 2">
            <a:extLst>
              <a:ext uri="{FF2B5EF4-FFF2-40B4-BE49-F238E27FC236}">
                <a16:creationId xmlns:a16="http://schemas.microsoft.com/office/drawing/2014/main" id="{A9CE9402-43A5-757E-80B4-1E96099F5538}"/>
              </a:ext>
            </a:extLst>
          </p:cNvPr>
          <p:cNvSpPr>
            <a:spLocks noGrp="1"/>
          </p:cNvSpPr>
          <p:nvPr>
            <p:ph type="body" sz="half" idx="2"/>
          </p:nvPr>
        </p:nvSpPr>
        <p:spPr>
          <a:xfrm>
            <a:off x="542929" y="2142258"/>
            <a:ext cx="2891791" cy="2258292"/>
          </a:xfrm>
        </p:spPr>
        <p:txBody>
          <a:bodyPr>
            <a:normAutofit/>
          </a:bodyPr>
          <a:lstStyle/>
          <a:p>
            <a:pPr marL="0" indent="0">
              <a:buNone/>
            </a:pPr>
            <a:r>
              <a:rPr lang="en-US" dirty="0"/>
              <a:t>Information must be collected for each of the applicable data points at the following times: </a:t>
            </a:r>
          </a:p>
        </p:txBody>
      </p:sp>
      <p:graphicFrame>
        <p:nvGraphicFramePr>
          <p:cNvPr id="4" name="Diagram 3">
            <a:extLst>
              <a:ext uri="{FF2B5EF4-FFF2-40B4-BE49-F238E27FC236}">
                <a16:creationId xmlns:a16="http://schemas.microsoft.com/office/drawing/2014/main" id="{863285A2-8142-65A4-4A84-307978D98491}"/>
              </a:ext>
            </a:extLst>
          </p:cNvPr>
          <p:cNvGraphicFramePr/>
          <p:nvPr>
            <p:extLst>
              <p:ext uri="{D42A27DB-BD31-4B8C-83A1-F6EECF244321}">
                <p14:modId xmlns:p14="http://schemas.microsoft.com/office/powerpoint/2010/main" val="3688170233"/>
              </p:ext>
            </p:extLst>
          </p:nvPr>
        </p:nvGraphicFramePr>
        <p:xfrm>
          <a:off x="4692015" y="514351"/>
          <a:ext cx="3909060" cy="38814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486089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FC4F2-38FE-347B-7387-0E1740EFBBF3}"/>
              </a:ext>
            </a:extLst>
          </p:cNvPr>
          <p:cNvSpPr>
            <a:spLocks noGrp="1"/>
          </p:cNvSpPr>
          <p:nvPr>
            <p:ph type="title"/>
          </p:nvPr>
        </p:nvSpPr>
        <p:spPr>
          <a:xfrm>
            <a:off x="629841" y="342900"/>
            <a:ext cx="2949179" cy="1200150"/>
          </a:xfrm>
        </p:spPr>
        <p:txBody>
          <a:bodyPr anchor="ctr">
            <a:normAutofit/>
          </a:bodyPr>
          <a:lstStyle/>
          <a:p>
            <a:r>
              <a:rPr lang="en-US"/>
              <a:t>Annual Progress Reports (APR)</a:t>
            </a:r>
          </a:p>
        </p:txBody>
      </p:sp>
      <p:sp>
        <p:nvSpPr>
          <p:cNvPr id="8" name="Content Placeholder 2">
            <a:extLst>
              <a:ext uri="{FF2B5EF4-FFF2-40B4-BE49-F238E27FC236}">
                <a16:creationId xmlns:a16="http://schemas.microsoft.com/office/drawing/2014/main" id="{129422AD-C875-5E10-925F-16DBE8F20528}"/>
              </a:ext>
            </a:extLst>
          </p:cNvPr>
          <p:cNvSpPr>
            <a:spLocks noGrp="1"/>
          </p:cNvSpPr>
          <p:nvPr>
            <p:ph idx="1"/>
          </p:nvPr>
        </p:nvSpPr>
        <p:spPr>
          <a:xfrm>
            <a:off x="3887394" y="740579"/>
            <a:ext cx="4629151" cy="2633927"/>
          </a:xfrm>
        </p:spPr>
        <p:txBody>
          <a:bodyPr>
            <a:normAutofit/>
          </a:bodyPr>
          <a:lstStyle/>
          <a:p>
            <a:pPr lvl="1"/>
            <a:r>
              <a:rPr lang="en-US" sz="2100"/>
              <a:t>All CoC Program recipients must complete a CoC APR in e-snaps. </a:t>
            </a:r>
          </a:p>
          <a:p>
            <a:pPr lvl="1"/>
            <a:r>
              <a:rPr lang="en-US" sz="2100"/>
              <a:t>Recipients have 90 days from the end of their operating year to submit their APR to HUD through SAGE. </a:t>
            </a:r>
          </a:p>
          <a:p>
            <a:endParaRPr lang="en-US"/>
          </a:p>
        </p:txBody>
      </p:sp>
      <p:sp>
        <p:nvSpPr>
          <p:cNvPr id="4" name="Text Placeholder 3">
            <a:extLst>
              <a:ext uri="{FF2B5EF4-FFF2-40B4-BE49-F238E27FC236}">
                <a16:creationId xmlns:a16="http://schemas.microsoft.com/office/drawing/2014/main" id="{C9C1329C-3D68-DC05-55E9-38ABA8944936}"/>
              </a:ext>
            </a:extLst>
          </p:cNvPr>
          <p:cNvSpPr>
            <a:spLocks noGrp="1"/>
          </p:cNvSpPr>
          <p:nvPr>
            <p:ph type="body" sz="half" idx="2"/>
          </p:nvPr>
        </p:nvSpPr>
        <p:spPr>
          <a:xfrm>
            <a:off x="629841" y="1543051"/>
            <a:ext cx="2949179" cy="1871830"/>
          </a:xfrm>
        </p:spPr>
        <p:txBody>
          <a:bodyPr>
            <a:normAutofit/>
          </a:bodyPr>
          <a:lstStyle/>
          <a:p>
            <a:r>
              <a:rPr lang="en-US" sz="1900" b="1"/>
              <a:t>Annual Performance Reports (APR) -</a:t>
            </a:r>
            <a:r>
              <a:rPr lang="en-US" sz="1900"/>
              <a:t> used by HUD to track the progress and accomplishments of projects funded by the Department. </a:t>
            </a:r>
          </a:p>
          <a:p>
            <a:endParaRPr lang="en-US" sz="1900"/>
          </a:p>
        </p:txBody>
      </p:sp>
    </p:spTree>
    <p:extLst>
      <p:ext uri="{BB962C8B-B14F-4D97-AF65-F5344CB8AC3E}">
        <p14:creationId xmlns:p14="http://schemas.microsoft.com/office/powerpoint/2010/main" val="6675650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8446CD-4439-8D76-57AF-60CB139A3EBC}"/>
              </a:ext>
            </a:extLst>
          </p:cNvPr>
          <p:cNvSpPr>
            <a:spLocks noGrp="1"/>
          </p:cNvSpPr>
          <p:nvPr>
            <p:ph type="ctrTitle"/>
          </p:nvPr>
        </p:nvSpPr>
        <p:spPr>
          <a:xfrm>
            <a:off x="685800" y="841772"/>
            <a:ext cx="7772400" cy="1790700"/>
          </a:xfrm>
        </p:spPr>
        <p:txBody>
          <a:bodyPr anchor="b">
            <a:normAutofit/>
          </a:bodyPr>
          <a:lstStyle/>
          <a:p>
            <a:r>
              <a:rPr lang="en-US"/>
              <a:t>Break</a:t>
            </a:r>
          </a:p>
        </p:txBody>
      </p:sp>
      <p:sp>
        <p:nvSpPr>
          <p:cNvPr id="6" name="Subtitle 5">
            <a:extLst>
              <a:ext uri="{FF2B5EF4-FFF2-40B4-BE49-F238E27FC236}">
                <a16:creationId xmlns:a16="http://schemas.microsoft.com/office/drawing/2014/main" id="{CF86422E-489D-7118-4D6E-CE5386AEFD8A}"/>
              </a:ext>
            </a:extLst>
          </p:cNvPr>
          <p:cNvSpPr>
            <a:spLocks noGrp="1"/>
          </p:cNvSpPr>
          <p:nvPr>
            <p:ph type="subTitle" idx="1"/>
          </p:nvPr>
        </p:nvSpPr>
        <p:spPr>
          <a:xfrm>
            <a:off x="1143000" y="2701528"/>
            <a:ext cx="6858000" cy="1241822"/>
          </a:xfrm>
        </p:spPr>
        <p:txBody>
          <a:bodyPr>
            <a:normAutofit/>
          </a:bodyPr>
          <a:lstStyle/>
          <a:p>
            <a:r>
              <a:rPr lang="en-US"/>
              <a:t>5 minutes</a:t>
            </a:r>
          </a:p>
        </p:txBody>
      </p:sp>
    </p:spTree>
    <p:extLst>
      <p:ext uri="{BB962C8B-B14F-4D97-AF65-F5344CB8AC3E}">
        <p14:creationId xmlns:p14="http://schemas.microsoft.com/office/powerpoint/2010/main" val="15246799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our wooden houses with different sizes">
            <a:extLst>
              <a:ext uri="{FF2B5EF4-FFF2-40B4-BE49-F238E27FC236}">
                <a16:creationId xmlns:a16="http://schemas.microsoft.com/office/drawing/2014/main" id="{AE73A750-0327-DE66-D546-BC3F8FF165CE}"/>
              </a:ext>
            </a:extLst>
          </p:cNvPr>
          <p:cNvPicPr>
            <a:picLocks noChangeAspect="1"/>
          </p:cNvPicPr>
          <p:nvPr/>
        </p:nvPicPr>
        <p:blipFill rotWithShape="1">
          <a:blip r:embed="rId2"/>
          <a:srcRect t="2110" b="13620"/>
          <a:stretch/>
        </p:blipFill>
        <p:spPr>
          <a:xfrm>
            <a:off x="15" y="7"/>
            <a:ext cx="9143983" cy="5143493"/>
          </a:xfrm>
          <a:prstGeom prst="rect">
            <a:avLst/>
          </a:prstGeom>
        </p:spPr>
      </p:pic>
      <p:sp>
        <p:nvSpPr>
          <p:cNvPr id="4" name="Title 3">
            <a:extLst>
              <a:ext uri="{FF2B5EF4-FFF2-40B4-BE49-F238E27FC236}">
                <a16:creationId xmlns:a16="http://schemas.microsoft.com/office/drawing/2014/main" id="{99EB775F-5CD0-64F2-20CE-55B15ADDFA4F}"/>
              </a:ext>
            </a:extLst>
          </p:cNvPr>
          <p:cNvSpPr>
            <a:spLocks noGrp="1"/>
          </p:cNvSpPr>
          <p:nvPr>
            <p:ph type="title"/>
          </p:nvPr>
        </p:nvSpPr>
        <p:spPr>
          <a:xfrm>
            <a:off x="571500" y="560294"/>
            <a:ext cx="4491990" cy="2072178"/>
          </a:xfrm>
        </p:spPr>
        <p:txBody>
          <a:bodyPr vert="horz" lIns="68580" tIns="34290" rIns="68580" bIns="34290" rtlCol="0" anchor="b">
            <a:normAutofit/>
          </a:bodyPr>
          <a:lstStyle/>
          <a:p>
            <a:r>
              <a:rPr lang="en-US" sz="4500">
                <a:solidFill>
                  <a:schemeClr val="bg1"/>
                </a:solidFill>
              </a:rPr>
              <a:t>Housing First</a:t>
            </a:r>
          </a:p>
        </p:txBody>
      </p:sp>
    </p:spTree>
    <p:extLst>
      <p:ext uri="{BB962C8B-B14F-4D97-AF65-F5344CB8AC3E}">
        <p14:creationId xmlns:p14="http://schemas.microsoft.com/office/powerpoint/2010/main" val="11408863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FE949-F061-951F-75CE-07E6590BBEAA}"/>
              </a:ext>
            </a:extLst>
          </p:cNvPr>
          <p:cNvSpPr>
            <a:spLocks noGrp="1"/>
          </p:cNvSpPr>
          <p:nvPr>
            <p:ph type="title"/>
          </p:nvPr>
        </p:nvSpPr>
        <p:spPr>
          <a:xfrm>
            <a:off x="4572000" y="564358"/>
            <a:ext cx="3801091" cy="2630159"/>
          </a:xfrm>
        </p:spPr>
        <p:txBody>
          <a:bodyPr vert="horz" lIns="68580" tIns="34290" rIns="68580" bIns="34290" rtlCol="0" anchor="ctr">
            <a:noAutofit/>
          </a:bodyPr>
          <a:lstStyle/>
          <a:p>
            <a:r>
              <a:rPr lang="en-US" sz="1500" i="1" dirty="0">
                <a:latin typeface="Aharoni" panose="02010803020104030203" pitchFamily="2" charset="-79"/>
                <a:cs typeface="Aharoni" panose="02010803020104030203" pitchFamily="2" charset="-79"/>
              </a:rPr>
              <a:t>Housing First is an approach where [people experiencing homelessness] are provided </a:t>
            </a:r>
            <a:r>
              <a:rPr lang="en-US" sz="1500" i="1" dirty="0">
                <a:highlight>
                  <a:srgbClr val="FFFF00"/>
                </a:highlight>
                <a:latin typeface="Aharoni" panose="02010803020104030203" pitchFamily="2" charset="-79"/>
                <a:cs typeface="Aharoni" panose="02010803020104030203" pitchFamily="2" charset="-79"/>
              </a:rPr>
              <a:t>immediate access </a:t>
            </a:r>
            <a:r>
              <a:rPr lang="en-US" sz="1500" i="1" dirty="0">
                <a:latin typeface="Aharoni" panose="02010803020104030203" pitchFamily="2" charset="-79"/>
                <a:cs typeface="Aharoni" panose="02010803020104030203" pitchFamily="2" charset="-79"/>
              </a:rPr>
              <a:t>to housing and </a:t>
            </a:r>
            <a:r>
              <a:rPr lang="en-US" sz="1500" i="1" dirty="0">
                <a:highlight>
                  <a:srgbClr val="FFFF00"/>
                </a:highlight>
                <a:latin typeface="Aharoni" panose="02010803020104030203" pitchFamily="2" charset="-79"/>
                <a:cs typeface="Aharoni" panose="02010803020104030203" pitchFamily="2" charset="-79"/>
              </a:rPr>
              <a:t>then </a:t>
            </a:r>
            <a:r>
              <a:rPr lang="en-US" sz="1500" i="1" dirty="0">
                <a:latin typeface="Aharoni" panose="02010803020104030203" pitchFamily="2" charset="-79"/>
                <a:cs typeface="Aharoni" panose="02010803020104030203" pitchFamily="2" charset="-79"/>
              </a:rPr>
              <a:t>offered the supportive services that </a:t>
            </a:r>
            <a:r>
              <a:rPr lang="en-US" sz="1500" i="1" dirty="0">
                <a:highlight>
                  <a:srgbClr val="FFFF00"/>
                </a:highlight>
                <a:latin typeface="Aharoni" panose="02010803020104030203" pitchFamily="2" charset="-79"/>
                <a:cs typeface="Aharoni" panose="02010803020104030203" pitchFamily="2" charset="-79"/>
              </a:rPr>
              <a:t>may </a:t>
            </a:r>
            <a:r>
              <a:rPr lang="en-US" sz="1500" i="1" dirty="0">
                <a:latin typeface="Aharoni" panose="02010803020104030203" pitchFamily="2" charset="-79"/>
                <a:cs typeface="Aharoni" panose="02010803020104030203" pitchFamily="2" charset="-79"/>
              </a:rPr>
              <a:t>be needed to foster long-term stability and prevent a return to homelessness. This approach removes </a:t>
            </a:r>
            <a:r>
              <a:rPr lang="en-US" sz="1500" i="1" dirty="0">
                <a:highlight>
                  <a:srgbClr val="FFFF00"/>
                </a:highlight>
                <a:latin typeface="Aharoni" panose="02010803020104030203" pitchFamily="2" charset="-79"/>
                <a:cs typeface="Aharoni" panose="02010803020104030203" pitchFamily="2" charset="-79"/>
              </a:rPr>
              <a:t>unnecessary barriers </a:t>
            </a:r>
            <a:r>
              <a:rPr lang="en-US" sz="1500" i="1" dirty="0">
                <a:latin typeface="Aharoni" panose="02010803020104030203" pitchFamily="2" charset="-79"/>
                <a:cs typeface="Aharoni" panose="02010803020104030203" pitchFamily="2" charset="-79"/>
              </a:rPr>
              <a:t>and assumes that supportive services are more effective in addressing needs when the individual or family is housed – when the daily stress of being homeless is taken out of the equation.</a:t>
            </a:r>
          </a:p>
        </p:txBody>
      </p:sp>
      <p:sp>
        <p:nvSpPr>
          <p:cNvPr id="3" name="Text Placeholder 2">
            <a:extLst>
              <a:ext uri="{FF2B5EF4-FFF2-40B4-BE49-F238E27FC236}">
                <a16:creationId xmlns:a16="http://schemas.microsoft.com/office/drawing/2014/main" id="{5CCB5BF5-2228-D21D-E487-C04E323F66EE}"/>
              </a:ext>
            </a:extLst>
          </p:cNvPr>
          <p:cNvSpPr>
            <a:spLocks noGrp="1"/>
          </p:cNvSpPr>
          <p:nvPr>
            <p:ph type="body" idx="1"/>
          </p:nvPr>
        </p:nvSpPr>
        <p:spPr>
          <a:xfrm>
            <a:off x="4572000" y="3576527"/>
            <a:ext cx="3801091" cy="1060470"/>
          </a:xfrm>
        </p:spPr>
        <p:txBody>
          <a:bodyPr vert="horz" lIns="68580" tIns="34290" rIns="68580" bIns="34290" rtlCol="0">
            <a:normAutofit fontScale="92500" lnSpcReduction="10000"/>
          </a:bodyPr>
          <a:lstStyle/>
          <a:p>
            <a:pPr>
              <a:lnSpc>
                <a:spcPct val="95000"/>
              </a:lnSpc>
            </a:pPr>
            <a:r>
              <a:rPr lang="en-US" sz="1500" dirty="0"/>
              <a:t>Ann Marie Oliva</a:t>
            </a:r>
          </a:p>
          <a:p>
            <a:pPr>
              <a:lnSpc>
                <a:spcPct val="95000"/>
              </a:lnSpc>
            </a:pPr>
            <a:r>
              <a:rPr lang="en-US" sz="1500" dirty="0"/>
              <a:t>Director, Office of Special Needs Assistance Programs</a:t>
            </a:r>
          </a:p>
          <a:p>
            <a:pPr>
              <a:lnSpc>
                <a:spcPct val="95000"/>
              </a:lnSpc>
            </a:pPr>
            <a:r>
              <a:rPr lang="en-US" sz="1500" dirty="0"/>
              <a:t>August 21, 2016</a:t>
            </a:r>
          </a:p>
          <a:p>
            <a:pPr>
              <a:lnSpc>
                <a:spcPct val="95000"/>
              </a:lnSpc>
            </a:pPr>
            <a:endParaRPr lang="en-US" sz="1125" dirty="0"/>
          </a:p>
        </p:txBody>
      </p:sp>
      <p:pic>
        <p:nvPicPr>
          <p:cNvPr id="5" name="Picture 4" descr="Keys to a home">
            <a:extLst>
              <a:ext uri="{FF2B5EF4-FFF2-40B4-BE49-F238E27FC236}">
                <a16:creationId xmlns:a16="http://schemas.microsoft.com/office/drawing/2014/main" id="{CC8DAAD2-FE51-D83D-D9D1-FC537396FF24}"/>
              </a:ext>
            </a:extLst>
          </p:cNvPr>
          <p:cNvPicPr>
            <a:picLocks noChangeAspect="1"/>
          </p:cNvPicPr>
          <p:nvPr/>
        </p:nvPicPr>
        <p:blipFill rotWithShape="1">
          <a:blip r:embed="rId2"/>
          <a:srcRect l="37502" r="9894" b="-1"/>
          <a:stretch/>
        </p:blipFill>
        <p:spPr>
          <a:xfrm>
            <a:off x="15" y="7"/>
            <a:ext cx="4053370" cy="5143493"/>
          </a:xfrm>
          <a:prstGeom prst="rect">
            <a:avLst/>
          </a:prstGeom>
        </p:spPr>
      </p:pic>
    </p:spTree>
    <p:extLst>
      <p:ext uri="{BB962C8B-B14F-4D97-AF65-F5344CB8AC3E}">
        <p14:creationId xmlns:p14="http://schemas.microsoft.com/office/powerpoint/2010/main" val="31633381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40168-01AB-5B60-4DB8-F6284EB28753}"/>
              </a:ext>
            </a:extLst>
          </p:cNvPr>
          <p:cNvSpPr>
            <a:spLocks noGrp="1"/>
          </p:cNvSpPr>
          <p:nvPr>
            <p:ph type="title"/>
          </p:nvPr>
        </p:nvSpPr>
        <p:spPr>
          <a:xfrm>
            <a:off x="571499" y="1138428"/>
            <a:ext cx="8001002" cy="1008836"/>
          </a:xfrm>
        </p:spPr>
        <p:txBody>
          <a:bodyPr vert="horz" lIns="68580" tIns="34290" rIns="68580" bIns="34290" rtlCol="0" anchor="t">
            <a:normAutofit/>
          </a:bodyPr>
          <a:lstStyle/>
          <a:p>
            <a:r>
              <a:rPr lang="en-US" spc="-38"/>
              <a:t>Key Concepts in Housing First</a:t>
            </a:r>
          </a:p>
        </p:txBody>
      </p:sp>
      <p:graphicFrame>
        <p:nvGraphicFramePr>
          <p:cNvPr id="4" name="Diagram 3">
            <a:extLst>
              <a:ext uri="{FF2B5EF4-FFF2-40B4-BE49-F238E27FC236}">
                <a16:creationId xmlns:a16="http://schemas.microsoft.com/office/drawing/2014/main" id="{F6294352-4167-AE2A-06A6-8AEA90B4BF4A}"/>
              </a:ext>
            </a:extLst>
          </p:cNvPr>
          <p:cNvGraphicFramePr/>
          <p:nvPr/>
        </p:nvGraphicFramePr>
        <p:xfrm>
          <a:off x="571499" y="2019301"/>
          <a:ext cx="8001003" cy="238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288516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CCEFD-A083-7FE1-7DCD-B30D7FB22380}"/>
              </a:ext>
            </a:extLst>
          </p:cNvPr>
          <p:cNvSpPr>
            <a:spLocks noGrp="1"/>
          </p:cNvSpPr>
          <p:nvPr>
            <p:ph type="title"/>
          </p:nvPr>
        </p:nvSpPr>
        <p:spPr>
          <a:xfrm>
            <a:off x="542929" y="514356"/>
            <a:ext cx="2891791" cy="1618413"/>
          </a:xfrm>
        </p:spPr>
        <p:txBody>
          <a:bodyPr anchor="t">
            <a:normAutofit/>
          </a:bodyPr>
          <a:lstStyle/>
          <a:p>
            <a:r>
              <a:rPr lang="en-US"/>
              <a:t>Time for Documentation</a:t>
            </a:r>
          </a:p>
        </p:txBody>
      </p:sp>
      <p:sp>
        <p:nvSpPr>
          <p:cNvPr id="14" name="Text Placeholder 3">
            <a:extLst>
              <a:ext uri="{FF2B5EF4-FFF2-40B4-BE49-F238E27FC236}">
                <a16:creationId xmlns:a16="http://schemas.microsoft.com/office/drawing/2014/main" id="{DEFA4D0C-CE99-49B7-0CD1-A73C85CB58F7}"/>
              </a:ext>
            </a:extLst>
          </p:cNvPr>
          <p:cNvSpPr>
            <a:spLocks noGrp="1"/>
          </p:cNvSpPr>
          <p:nvPr>
            <p:ph type="body" sz="half" idx="2"/>
          </p:nvPr>
        </p:nvSpPr>
        <p:spPr>
          <a:xfrm>
            <a:off x="542929" y="2142258"/>
            <a:ext cx="2891791" cy="2258292"/>
          </a:xfrm>
        </p:spPr>
        <p:txBody>
          <a:bodyPr/>
          <a:lstStyle/>
          <a:p>
            <a:endParaRPr lang="en-US"/>
          </a:p>
        </p:txBody>
      </p:sp>
      <p:graphicFrame>
        <p:nvGraphicFramePr>
          <p:cNvPr id="10" name="Content Placeholder 2">
            <a:extLst>
              <a:ext uri="{FF2B5EF4-FFF2-40B4-BE49-F238E27FC236}">
                <a16:creationId xmlns:a16="http://schemas.microsoft.com/office/drawing/2014/main" id="{C5CFE6F6-578B-02BE-3C30-D2DC5CCC949F}"/>
              </a:ext>
            </a:extLst>
          </p:cNvPr>
          <p:cNvGraphicFramePr>
            <a:graphicFrameLocks noGrp="1"/>
          </p:cNvGraphicFramePr>
          <p:nvPr>
            <p:ph idx="1"/>
            <p:extLst>
              <p:ext uri="{D42A27DB-BD31-4B8C-83A1-F6EECF244321}">
                <p14:modId xmlns:p14="http://schemas.microsoft.com/office/powerpoint/2010/main" val="1079520608"/>
              </p:ext>
            </p:extLst>
          </p:nvPr>
        </p:nvGraphicFramePr>
        <p:xfrm>
          <a:off x="4692015" y="514351"/>
          <a:ext cx="3909060" cy="38814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A person smiling at camera&#10;&#10;Description automatically generated">
            <a:extLst>
              <a:ext uri="{FF2B5EF4-FFF2-40B4-BE49-F238E27FC236}">
                <a16:creationId xmlns:a16="http://schemas.microsoft.com/office/drawing/2014/main" id="{398F7ECD-D63F-7DBD-DE74-37A99AD9B10D}"/>
              </a:ext>
            </a:extLst>
          </p:cNvPr>
          <p:cNvPicPr>
            <a:picLocks noChangeAspect="1"/>
          </p:cNvPicPr>
          <p:nvPr/>
        </p:nvPicPr>
        <p:blipFill>
          <a:blip r:embed="rId7"/>
          <a:stretch>
            <a:fillRect/>
          </a:stretch>
        </p:blipFill>
        <p:spPr>
          <a:xfrm>
            <a:off x="270431" y="2142259"/>
            <a:ext cx="3588146" cy="2253530"/>
          </a:xfrm>
          <a:prstGeom prst="rect">
            <a:avLst/>
          </a:prstGeom>
        </p:spPr>
      </p:pic>
    </p:spTree>
    <p:extLst>
      <p:ext uri="{BB962C8B-B14F-4D97-AF65-F5344CB8AC3E}">
        <p14:creationId xmlns:p14="http://schemas.microsoft.com/office/powerpoint/2010/main" val="38043512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63B87-B2F5-E325-AFAC-81C87A11679B}"/>
              </a:ext>
            </a:extLst>
          </p:cNvPr>
          <p:cNvSpPr>
            <a:spLocks noGrp="1"/>
          </p:cNvSpPr>
          <p:nvPr>
            <p:ph type="title"/>
          </p:nvPr>
        </p:nvSpPr>
        <p:spPr>
          <a:xfrm>
            <a:off x="5658349" y="1138427"/>
            <a:ext cx="2283714" cy="3429000"/>
          </a:xfrm>
        </p:spPr>
        <p:txBody>
          <a:bodyPr vert="horz" lIns="68580" tIns="34290" rIns="68580" bIns="34290" rtlCol="0" anchor="ctr">
            <a:normAutofit/>
          </a:bodyPr>
          <a:lstStyle/>
          <a:p>
            <a:r>
              <a:rPr lang="en-US" spc="-38"/>
              <a:t>Housing First, Without Jargon</a:t>
            </a:r>
          </a:p>
        </p:txBody>
      </p:sp>
      <p:graphicFrame>
        <p:nvGraphicFramePr>
          <p:cNvPr id="3" name="Content Placeholder 2">
            <a:extLst>
              <a:ext uri="{FF2B5EF4-FFF2-40B4-BE49-F238E27FC236}">
                <a16:creationId xmlns:a16="http://schemas.microsoft.com/office/drawing/2014/main" id="{6FE79ADF-A0C9-641B-386E-98DFD8AFE7D2}"/>
              </a:ext>
            </a:extLst>
          </p:cNvPr>
          <p:cNvGraphicFramePr>
            <a:graphicFrameLocks/>
          </p:cNvGraphicFramePr>
          <p:nvPr/>
        </p:nvGraphicFramePr>
        <p:xfrm>
          <a:off x="1041140" y="1138428"/>
          <a:ext cx="4045709" cy="34335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532967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8622D-7C8D-C47C-E51F-3B3B9E698153}"/>
              </a:ext>
            </a:extLst>
          </p:cNvPr>
          <p:cNvSpPr>
            <a:spLocks noGrp="1"/>
          </p:cNvSpPr>
          <p:nvPr>
            <p:ph type="title"/>
          </p:nvPr>
        </p:nvSpPr>
        <p:spPr>
          <a:xfrm>
            <a:off x="1138428" y="1024128"/>
            <a:ext cx="6858000" cy="1008126"/>
          </a:xfrm>
        </p:spPr>
        <p:txBody>
          <a:bodyPr/>
          <a:lstStyle/>
          <a:p>
            <a:r>
              <a:rPr lang="en-US" dirty="0"/>
              <a:t>Why Benefits from Housing First?</a:t>
            </a:r>
          </a:p>
        </p:txBody>
      </p:sp>
      <p:graphicFrame>
        <p:nvGraphicFramePr>
          <p:cNvPr id="3" name="object 4">
            <a:extLst>
              <a:ext uri="{FF2B5EF4-FFF2-40B4-BE49-F238E27FC236}">
                <a16:creationId xmlns:a16="http://schemas.microsoft.com/office/drawing/2014/main" id="{49335604-0CFB-9A81-E5E9-602646477D4D}"/>
              </a:ext>
            </a:extLst>
          </p:cNvPr>
          <p:cNvGraphicFramePr/>
          <p:nvPr/>
        </p:nvGraphicFramePr>
        <p:xfrm>
          <a:off x="1138428" y="1892300"/>
          <a:ext cx="6555652" cy="24836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078560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31249-D5B5-C6B8-7F33-925CDDA1F8CD}"/>
              </a:ext>
            </a:extLst>
          </p:cNvPr>
          <p:cNvSpPr>
            <a:spLocks noGrp="1"/>
          </p:cNvSpPr>
          <p:nvPr>
            <p:ph type="title"/>
          </p:nvPr>
        </p:nvSpPr>
        <p:spPr/>
        <p:txBody>
          <a:bodyPr/>
          <a:lstStyle/>
          <a:p>
            <a:r>
              <a:rPr lang="en-US" dirty="0"/>
              <a:t>Lowering Barriers through Housing First</a:t>
            </a:r>
          </a:p>
        </p:txBody>
      </p:sp>
      <p:sp>
        <p:nvSpPr>
          <p:cNvPr id="3" name="Content Placeholder 2">
            <a:extLst>
              <a:ext uri="{FF2B5EF4-FFF2-40B4-BE49-F238E27FC236}">
                <a16:creationId xmlns:a16="http://schemas.microsoft.com/office/drawing/2014/main" id="{3648A697-8727-35F9-478F-968966481929}"/>
              </a:ext>
            </a:extLst>
          </p:cNvPr>
          <p:cNvSpPr>
            <a:spLocks noGrp="1"/>
          </p:cNvSpPr>
          <p:nvPr>
            <p:ph sz="half" idx="1"/>
          </p:nvPr>
        </p:nvSpPr>
        <p:spPr/>
        <p:txBody>
          <a:bodyPr>
            <a:normAutofit/>
          </a:bodyPr>
          <a:lstStyle/>
          <a:p>
            <a:r>
              <a:rPr lang="en-US" sz="1800" dirty="0"/>
              <a:t>Access to housing does not include barriers such as: </a:t>
            </a:r>
          </a:p>
          <a:p>
            <a:pPr lvl="1"/>
            <a:r>
              <a:rPr lang="en-US" sz="1500" dirty="0"/>
              <a:t>Sobriety or completion of treatment; </a:t>
            </a:r>
          </a:p>
          <a:p>
            <a:pPr lvl="1"/>
            <a:r>
              <a:rPr lang="en-US" sz="1500" dirty="0"/>
              <a:t>Minimum income; </a:t>
            </a:r>
          </a:p>
          <a:p>
            <a:pPr lvl="1"/>
            <a:r>
              <a:rPr lang="en-US" sz="1500" dirty="0"/>
              <a:t>Participation in services. </a:t>
            </a:r>
          </a:p>
          <a:p>
            <a:pPr marL="0" indent="0">
              <a:buNone/>
            </a:pPr>
            <a:endParaRPr lang="en-US" dirty="0"/>
          </a:p>
        </p:txBody>
      </p:sp>
      <p:sp>
        <p:nvSpPr>
          <p:cNvPr id="4" name="Content Placeholder 3">
            <a:extLst>
              <a:ext uri="{FF2B5EF4-FFF2-40B4-BE49-F238E27FC236}">
                <a16:creationId xmlns:a16="http://schemas.microsoft.com/office/drawing/2014/main" id="{EF74102A-23E2-03D9-B91C-F5F5CFFF32FC}"/>
              </a:ext>
            </a:extLst>
          </p:cNvPr>
          <p:cNvSpPr>
            <a:spLocks noGrp="1"/>
          </p:cNvSpPr>
          <p:nvPr>
            <p:ph sz="half" idx="2"/>
          </p:nvPr>
        </p:nvSpPr>
        <p:spPr>
          <a:xfrm>
            <a:off x="4572000" y="2235708"/>
            <a:ext cx="3606800" cy="2338578"/>
          </a:xfrm>
        </p:spPr>
        <p:txBody>
          <a:bodyPr>
            <a:normAutofit/>
          </a:bodyPr>
          <a:lstStyle/>
          <a:p>
            <a:r>
              <a:rPr lang="en-US" sz="1800" dirty="0"/>
              <a:t>Households are not rejected because of:</a:t>
            </a:r>
          </a:p>
          <a:p>
            <a:pPr lvl="1"/>
            <a:r>
              <a:rPr lang="en-US" sz="1500" dirty="0"/>
              <a:t>Poor credit or financial history; </a:t>
            </a:r>
          </a:p>
          <a:p>
            <a:pPr lvl="1"/>
            <a:r>
              <a:rPr lang="en-US" sz="1500" dirty="0"/>
              <a:t>Criminal record; </a:t>
            </a:r>
          </a:p>
          <a:p>
            <a:pPr lvl="1"/>
            <a:r>
              <a:rPr lang="en-US" sz="1500" dirty="0"/>
              <a:t>Poor or lack of rental history (e.g., evictions); </a:t>
            </a:r>
          </a:p>
          <a:p>
            <a:pPr lvl="1"/>
            <a:r>
              <a:rPr lang="en-US" sz="1500" dirty="0"/>
              <a:t>Any behaviors considered to indicate a lack of “housing readiness.”</a:t>
            </a:r>
            <a:endParaRPr lang="en-US" dirty="0"/>
          </a:p>
        </p:txBody>
      </p:sp>
    </p:spTree>
    <p:extLst>
      <p:ext uri="{BB962C8B-B14F-4D97-AF65-F5344CB8AC3E}">
        <p14:creationId xmlns:p14="http://schemas.microsoft.com/office/powerpoint/2010/main" val="7285894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CA853-693E-F9B3-88DF-E33EF5C8A3CE}"/>
              </a:ext>
            </a:extLst>
          </p:cNvPr>
          <p:cNvSpPr>
            <a:spLocks noGrp="1"/>
          </p:cNvSpPr>
          <p:nvPr>
            <p:ph type="title"/>
          </p:nvPr>
        </p:nvSpPr>
        <p:spPr>
          <a:xfrm>
            <a:off x="571499" y="1138428"/>
            <a:ext cx="8001002" cy="1008836"/>
          </a:xfrm>
        </p:spPr>
        <p:txBody>
          <a:bodyPr>
            <a:normAutofit/>
          </a:bodyPr>
          <a:lstStyle/>
          <a:p>
            <a:r>
              <a:rPr lang="en-US" dirty="0"/>
              <a:t>Housing First Philosophy Shift</a:t>
            </a:r>
          </a:p>
        </p:txBody>
      </p:sp>
      <p:graphicFrame>
        <p:nvGraphicFramePr>
          <p:cNvPr id="7" name="Content Placeholder 4">
            <a:extLst>
              <a:ext uri="{FF2B5EF4-FFF2-40B4-BE49-F238E27FC236}">
                <a16:creationId xmlns:a16="http://schemas.microsoft.com/office/drawing/2014/main" id="{FA06134C-F1D1-7F7A-FD4F-E01BD2B5982E}"/>
              </a:ext>
            </a:extLst>
          </p:cNvPr>
          <p:cNvGraphicFramePr>
            <a:graphicFrameLocks noGrp="1"/>
          </p:cNvGraphicFramePr>
          <p:nvPr>
            <p:ph idx="1"/>
          </p:nvPr>
        </p:nvGraphicFramePr>
        <p:xfrm>
          <a:off x="571499" y="2282588"/>
          <a:ext cx="8001003" cy="19038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825682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E7B5664-90F3-C9B5-7E2A-3CC251F8456E}"/>
              </a:ext>
            </a:extLst>
          </p:cNvPr>
          <p:cNvPicPr>
            <a:picLocks noChangeAspect="1"/>
          </p:cNvPicPr>
          <p:nvPr/>
        </p:nvPicPr>
        <p:blipFill rotWithShape="1">
          <a:blip r:embed="rId2"/>
          <a:srcRect t="19199" b="35710"/>
          <a:stretch/>
        </p:blipFill>
        <p:spPr>
          <a:xfrm>
            <a:off x="15" y="7"/>
            <a:ext cx="9143983" cy="5143493"/>
          </a:xfrm>
          <a:prstGeom prst="rect">
            <a:avLst/>
          </a:prstGeom>
        </p:spPr>
      </p:pic>
      <p:sp>
        <p:nvSpPr>
          <p:cNvPr id="4" name="Title 3">
            <a:extLst>
              <a:ext uri="{FF2B5EF4-FFF2-40B4-BE49-F238E27FC236}">
                <a16:creationId xmlns:a16="http://schemas.microsoft.com/office/drawing/2014/main" id="{D195E3F0-3B5F-4DF4-73F9-E340BCE4D2CE}"/>
              </a:ext>
            </a:extLst>
          </p:cNvPr>
          <p:cNvSpPr>
            <a:spLocks noGrp="1"/>
          </p:cNvSpPr>
          <p:nvPr>
            <p:ph type="title"/>
          </p:nvPr>
        </p:nvSpPr>
        <p:spPr>
          <a:xfrm>
            <a:off x="571500" y="2738718"/>
            <a:ext cx="8001000" cy="1331258"/>
          </a:xfrm>
        </p:spPr>
        <p:txBody>
          <a:bodyPr vert="horz" lIns="68580" tIns="34290" rIns="68580" bIns="34290" rtlCol="0" anchor="b">
            <a:normAutofit/>
          </a:bodyPr>
          <a:lstStyle/>
          <a:p>
            <a:r>
              <a:rPr lang="en-US" sz="4500" dirty="0">
                <a:solidFill>
                  <a:schemeClr val="bg1"/>
                </a:solidFill>
              </a:rPr>
              <a:t>Harm Reduction</a:t>
            </a:r>
          </a:p>
        </p:txBody>
      </p:sp>
    </p:spTree>
    <p:extLst>
      <p:ext uri="{BB962C8B-B14F-4D97-AF65-F5344CB8AC3E}">
        <p14:creationId xmlns:p14="http://schemas.microsoft.com/office/powerpoint/2010/main" val="2238570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82C5B9-F9CE-29FD-ACA8-AFBB3456B2AF}"/>
              </a:ext>
            </a:extLst>
          </p:cNvPr>
          <p:cNvSpPr>
            <a:spLocks noGrp="1"/>
          </p:cNvSpPr>
          <p:nvPr>
            <p:ph type="title"/>
          </p:nvPr>
        </p:nvSpPr>
        <p:spPr>
          <a:xfrm>
            <a:off x="4073956" y="1138238"/>
            <a:ext cx="4498544" cy="1008460"/>
          </a:xfrm>
        </p:spPr>
        <p:txBody>
          <a:bodyPr>
            <a:normAutofit/>
          </a:bodyPr>
          <a:lstStyle/>
          <a:p>
            <a:r>
              <a:rPr lang="en-US" dirty="0"/>
              <a:t>Definition of Harm Reduction</a:t>
            </a:r>
          </a:p>
        </p:txBody>
      </p:sp>
      <p:pic>
        <p:nvPicPr>
          <p:cNvPr id="6" name="Picture 5" descr="A pink heart with white text&#10;&#10;Description automatically generated">
            <a:extLst>
              <a:ext uri="{FF2B5EF4-FFF2-40B4-BE49-F238E27FC236}">
                <a16:creationId xmlns:a16="http://schemas.microsoft.com/office/drawing/2014/main" id="{31294C67-9156-861C-EC91-D31034A68B84}"/>
              </a:ext>
            </a:extLst>
          </p:cNvPr>
          <p:cNvPicPr>
            <a:picLocks noChangeAspect="1"/>
          </p:cNvPicPr>
          <p:nvPr/>
        </p:nvPicPr>
        <p:blipFill>
          <a:blip r:embed="rId2"/>
          <a:stretch>
            <a:fillRect/>
          </a:stretch>
        </p:blipFill>
        <p:spPr>
          <a:xfrm>
            <a:off x="237641" y="1660359"/>
            <a:ext cx="3512120" cy="2344340"/>
          </a:xfrm>
          <a:prstGeom prst="rect">
            <a:avLst/>
          </a:prstGeom>
        </p:spPr>
      </p:pic>
      <p:sp>
        <p:nvSpPr>
          <p:cNvPr id="4" name="Content Placeholder 3">
            <a:extLst>
              <a:ext uri="{FF2B5EF4-FFF2-40B4-BE49-F238E27FC236}">
                <a16:creationId xmlns:a16="http://schemas.microsoft.com/office/drawing/2014/main" id="{8D8CB78E-5D16-662D-5973-6774B19DF363}"/>
              </a:ext>
            </a:extLst>
          </p:cNvPr>
          <p:cNvSpPr>
            <a:spLocks noGrp="1"/>
          </p:cNvSpPr>
          <p:nvPr>
            <p:ph idx="1"/>
          </p:nvPr>
        </p:nvSpPr>
        <p:spPr>
          <a:xfrm>
            <a:off x="4073956" y="2227660"/>
            <a:ext cx="4498544" cy="2344340"/>
          </a:xfrm>
        </p:spPr>
        <p:txBody>
          <a:bodyPr>
            <a:normAutofit/>
          </a:bodyPr>
          <a:lstStyle/>
          <a:p>
            <a:pPr>
              <a:lnSpc>
                <a:spcPct val="95000"/>
              </a:lnSpc>
            </a:pPr>
            <a:r>
              <a:rPr lang="en-US" sz="1500" dirty="0"/>
              <a:t>Harm Reduction focuses on meeting people where they are to lessen the risks associated with behaviors that can cause harm, such as substance use. </a:t>
            </a:r>
          </a:p>
          <a:p>
            <a:pPr>
              <a:lnSpc>
                <a:spcPct val="95000"/>
              </a:lnSpc>
            </a:pPr>
            <a:r>
              <a:rPr lang="en-US" sz="1500" dirty="0"/>
              <a:t>Success is measured by positive behavior change, no matter how big or small.  </a:t>
            </a:r>
          </a:p>
          <a:p>
            <a:pPr>
              <a:lnSpc>
                <a:spcPct val="95000"/>
              </a:lnSpc>
            </a:pPr>
            <a:r>
              <a:rPr lang="en-US" sz="1500" dirty="0"/>
              <a:t>Harm reduction honors a person’s control and choice in defining their path but still promotes greater health and safety. </a:t>
            </a:r>
          </a:p>
        </p:txBody>
      </p:sp>
    </p:spTree>
    <p:extLst>
      <p:ext uri="{BB962C8B-B14F-4D97-AF65-F5344CB8AC3E}">
        <p14:creationId xmlns:p14="http://schemas.microsoft.com/office/powerpoint/2010/main" val="42429435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D0CEB-FB3A-6BA2-9D20-C7463430F36E}"/>
              </a:ext>
            </a:extLst>
          </p:cNvPr>
          <p:cNvSpPr>
            <a:spLocks noGrp="1"/>
          </p:cNvSpPr>
          <p:nvPr>
            <p:ph type="title"/>
          </p:nvPr>
        </p:nvSpPr>
        <p:spPr>
          <a:xfrm>
            <a:off x="797886" y="473440"/>
            <a:ext cx="3510446" cy="2097709"/>
          </a:xfrm>
        </p:spPr>
        <p:txBody>
          <a:bodyPr vert="horz" lIns="68580" tIns="34290" rIns="68580" bIns="34290" rtlCol="0" anchor="ctr">
            <a:normAutofit/>
          </a:bodyPr>
          <a:lstStyle/>
          <a:p>
            <a:r>
              <a:rPr lang="en-US" sz="4500" dirty="0"/>
              <a:t>Stages of Change</a:t>
            </a:r>
          </a:p>
        </p:txBody>
      </p:sp>
      <p:pic>
        <p:nvPicPr>
          <p:cNvPr id="2052" name="Picture 4">
            <a:extLst>
              <a:ext uri="{FF2B5EF4-FFF2-40B4-BE49-F238E27FC236}">
                <a16:creationId xmlns:a16="http://schemas.microsoft.com/office/drawing/2014/main" id="{D051F2CE-7056-CD76-2D78-BB87AF3599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9718" y="564357"/>
            <a:ext cx="4376397" cy="391672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B210D48A-1A40-D319-6C72-CD8302ED80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554" y="2300028"/>
            <a:ext cx="2937782" cy="2156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356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6C8BE-3009-A89A-EDCD-02B7A8CF2B26}"/>
              </a:ext>
            </a:extLst>
          </p:cNvPr>
          <p:cNvSpPr>
            <a:spLocks noGrp="1"/>
          </p:cNvSpPr>
          <p:nvPr>
            <p:ph type="title"/>
          </p:nvPr>
        </p:nvSpPr>
        <p:spPr>
          <a:xfrm>
            <a:off x="5658349" y="1138427"/>
            <a:ext cx="2283714" cy="3429000"/>
          </a:xfrm>
        </p:spPr>
        <p:txBody>
          <a:bodyPr anchor="ctr">
            <a:normAutofit/>
          </a:bodyPr>
          <a:lstStyle/>
          <a:p>
            <a:r>
              <a:rPr lang="en-US" spc="4" dirty="0"/>
              <a:t>Core</a:t>
            </a:r>
            <a:r>
              <a:rPr lang="en-US" spc="-49" dirty="0"/>
              <a:t> </a:t>
            </a:r>
            <a:r>
              <a:rPr lang="en-US" spc="11" dirty="0"/>
              <a:t>Principles of Harm Reduction</a:t>
            </a:r>
            <a:endParaRPr lang="en-US" dirty="0"/>
          </a:p>
        </p:txBody>
      </p:sp>
      <p:graphicFrame>
        <p:nvGraphicFramePr>
          <p:cNvPr id="7" name="Content Placeholder 2">
            <a:extLst>
              <a:ext uri="{FF2B5EF4-FFF2-40B4-BE49-F238E27FC236}">
                <a16:creationId xmlns:a16="http://schemas.microsoft.com/office/drawing/2014/main" id="{18CF606F-0483-1905-B712-BC1325DFD3C1}"/>
              </a:ext>
            </a:extLst>
          </p:cNvPr>
          <p:cNvGraphicFramePr>
            <a:graphicFrameLocks noGrp="1"/>
          </p:cNvGraphicFramePr>
          <p:nvPr>
            <p:ph idx="1"/>
          </p:nvPr>
        </p:nvGraphicFramePr>
        <p:xfrm>
          <a:off x="1041140" y="1138428"/>
          <a:ext cx="4045709" cy="34335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356639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E1DFA-371E-435D-6221-3195036E1A36}"/>
              </a:ext>
            </a:extLst>
          </p:cNvPr>
          <p:cNvSpPr>
            <a:spLocks noGrp="1"/>
          </p:cNvSpPr>
          <p:nvPr>
            <p:ph type="title"/>
          </p:nvPr>
        </p:nvSpPr>
        <p:spPr>
          <a:xfrm>
            <a:off x="571499" y="813949"/>
            <a:ext cx="8001002" cy="1008836"/>
          </a:xfrm>
        </p:spPr>
        <p:txBody>
          <a:bodyPr>
            <a:normAutofit/>
          </a:bodyPr>
          <a:lstStyle/>
          <a:p>
            <a:r>
              <a:rPr lang="en-US" dirty="0"/>
              <a:t>Key Characteristics of Harm Reduction</a:t>
            </a:r>
          </a:p>
        </p:txBody>
      </p:sp>
      <p:graphicFrame>
        <p:nvGraphicFramePr>
          <p:cNvPr id="5" name="Content Placeholder 2">
            <a:extLst>
              <a:ext uri="{FF2B5EF4-FFF2-40B4-BE49-F238E27FC236}">
                <a16:creationId xmlns:a16="http://schemas.microsoft.com/office/drawing/2014/main" id="{BD5C3D18-005F-B949-9B77-92FDD7857349}"/>
              </a:ext>
            </a:extLst>
          </p:cNvPr>
          <p:cNvGraphicFramePr>
            <a:graphicFrameLocks noGrp="1"/>
          </p:cNvGraphicFramePr>
          <p:nvPr>
            <p:ph idx="1"/>
          </p:nvPr>
        </p:nvGraphicFramePr>
        <p:xfrm>
          <a:off x="457201" y="1451610"/>
          <a:ext cx="8115302" cy="34747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353763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3D1AB-813F-92AD-AE20-3F6959689737}"/>
              </a:ext>
            </a:extLst>
          </p:cNvPr>
          <p:cNvSpPr>
            <a:spLocks noGrp="1"/>
          </p:cNvSpPr>
          <p:nvPr>
            <p:ph type="title"/>
          </p:nvPr>
        </p:nvSpPr>
        <p:spPr>
          <a:xfrm>
            <a:off x="1138428" y="1138428"/>
            <a:ext cx="6858000" cy="2098548"/>
          </a:xfrm>
        </p:spPr>
        <p:txBody>
          <a:bodyPr vert="horz" lIns="68580" tIns="34290" rIns="68580" bIns="34290" rtlCol="0" anchor="ctr">
            <a:normAutofit/>
          </a:bodyPr>
          <a:lstStyle/>
          <a:p>
            <a:pPr algn="ctr"/>
            <a:r>
              <a:rPr lang="en-US" sz="4500"/>
              <a:t>Harm Reduction is a Housing First Strategy</a:t>
            </a:r>
          </a:p>
        </p:txBody>
      </p:sp>
      <p:sp>
        <p:nvSpPr>
          <p:cNvPr id="3" name="Content Placeholder 2">
            <a:extLst>
              <a:ext uri="{FF2B5EF4-FFF2-40B4-BE49-F238E27FC236}">
                <a16:creationId xmlns:a16="http://schemas.microsoft.com/office/drawing/2014/main" id="{BAE823A0-6559-6934-9D01-BDF65DB96002}"/>
              </a:ext>
            </a:extLst>
          </p:cNvPr>
          <p:cNvSpPr>
            <a:spLocks noGrp="1"/>
          </p:cNvSpPr>
          <p:nvPr>
            <p:ph idx="1"/>
          </p:nvPr>
        </p:nvSpPr>
        <p:spPr>
          <a:xfrm>
            <a:off x="1138428" y="3359526"/>
            <a:ext cx="6858000" cy="911353"/>
          </a:xfrm>
        </p:spPr>
        <p:txBody>
          <a:bodyPr vert="horz" lIns="68580" tIns="34290" rIns="68580" bIns="34290" rtlCol="0" anchor="ctr">
            <a:normAutofit/>
          </a:bodyPr>
          <a:lstStyle/>
          <a:p>
            <a:pPr marL="0" indent="0" algn="ctr">
              <a:buNone/>
            </a:pPr>
            <a:r>
              <a:rPr lang="en-US" sz="1800" dirty="0"/>
              <a:t>Harm reduction is integral to the positive outcomes of Housing First  programs</a:t>
            </a:r>
          </a:p>
        </p:txBody>
      </p:sp>
    </p:spTree>
    <p:extLst>
      <p:ext uri="{BB962C8B-B14F-4D97-AF65-F5344CB8AC3E}">
        <p14:creationId xmlns:p14="http://schemas.microsoft.com/office/powerpoint/2010/main" val="16167652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FD47AC3D-92D9-6855-4A2F-0A9EBE155B00}"/>
              </a:ext>
            </a:extLst>
          </p:cNvPr>
          <p:cNvSpPr>
            <a:spLocks noGrp="1"/>
          </p:cNvSpPr>
          <p:nvPr>
            <p:ph type="title"/>
          </p:nvPr>
        </p:nvSpPr>
        <p:spPr>
          <a:xfrm>
            <a:off x="629841" y="248575"/>
            <a:ext cx="2949179" cy="1294475"/>
          </a:xfrm>
        </p:spPr>
        <p:txBody>
          <a:bodyPr>
            <a:normAutofit/>
          </a:bodyPr>
          <a:lstStyle/>
          <a:p>
            <a:r>
              <a:rPr lang="en-US" altLang="en-US" sz="2700" b="1" dirty="0">
                <a:latin typeface="+mn-lt"/>
                <a:ea typeface="+mn-ea"/>
                <a:cs typeface="+mn-cs"/>
              </a:rPr>
              <a:t>Time-Homeless</a:t>
            </a:r>
            <a:r>
              <a:rPr kumimoji="0" lang="en-US" altLang="en-US" sz="2700" b="1" i="0" u="none" strike="noStrike" kern="1200" cap="none" normalizeH="0" baseline="0" dirty="0">
                <a:ln>
                  <a:noFill/>
                </a:ln>
                <a:solidFill>
                  <a:srgbClr val="FFFFFF"/>
                </a:solidFill>
                <a:effectLst/>
                <a:latin typeface="+mn-lt"/>
                <a:ea typeface="+mn-ea"/>
                <a:cs typeface="+mn-cs"/>
              </a:rPr>
              <a:t> Documentation</a:t>
            </a:r>
            <a:br>
              <a:rPr kumimoji="0" lang="en-US" altLang="en-US" sz="3600" b="0" i="0" u="none" strike="noStrike" kern="1200" cap="none" normalizeH="0" baseline="0" dirty="0">
                <a:ln>
                  <a:noFill/>
                </a:ln>
                <a:solidFill>
                  <a:srgbClr val="FFFFFF"/>
                </a:solidFill>
                <a:effectLst/>
                <a:latin typeface="+mn-lt"/>
                <a:ea typeface="+mn-ea"/>
                <a:cs typeface="+mn-cs"/>
              </a:rPr>
            </a:br>
            <a:endParaRPr lang="en-US" dirty="0"/>
          </a:p>
        </p:txBody>
      </p:sp>
      <p:pic>
        <p:nvPicPr>
          <p:cNvPr id="1026" name="Picture 2">
            <a:extLst>
              <a:ext uri="{FF2B5EF4-FFF2-40B4-BE49-F238E27FC236}">
                <a16:creationId xmlns:a16="http://schemas.microsoft.com/office/drawing/2014/main" id="{B36EBFC2-966E-4C5D-EFED-E89BACF106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 b="42263"/>
          <a:stretch/>
        </p:blipFill>
        <p:spPr bwMode="auto">
          <a:xfrm>
            <a:off x="3885013" y="342907"/>
            <a:ext cx="4629151" cy="3181528"/>
          </a:xfrm>
          <a:prstGeom prst="rect">
            <a:avLst/>
          </a:prstGeom>
          <a:noFill/>
          <a:ln>
            <a:solidFill>
              <a:srgbClr val="052933"/>
            </a:solidFill>
          </a:ln>
        </p:spPr>
      </p:pic>
      <p:sp>
        <p:nvSpPr>
          <p:cNvPr id="7" name="Rectangle 1">
            <a:extLst>
              <a:ext uri="{FF2B5EF4-FFF2-40B4-BE49-F238E27FC236}">
                <a16:creationId xmlns:a16="http://schemas.microsoft.com/office/drawing/2014/main" id="{BF0308A3-9DBE-91BC-F46E-53FACB0D6D69}"/>
              </a:ext>
            </a:extLst>
          </p:cNvPr>
          <p:cNvSpPr>
            <a:spLocks noChangeArrowheads="1"/>
          </p:cNvSpPr>
          <p:nvPr/>
        </p:nvSpPr>
        <p:spPr bwMode="auto">
          <a:xfrm>
            <a:off x="629841" y="1543057"/>
            <a:ext cx="2949179" cy="2485457"/>
          </a:xfrm>
          <a:prstGeom prst="rect">
            <a:avLst/>
          </a:prstGeom>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p>
            <a:pPr marR="0" defTabSz="685750" fontAlgn="base">
              <a:lnSpc>
                <a:spcPct val="90000"/>
              </a:lnSpc>
              <a:spcBef>
                <a:spcPts val="751"/>
              </a:spcBef>
              <a:spcAft>
                <a:spcPts val="600"/>
              </a:spcAft>
              <a:buClr>
                <a:schemeClr val="accent2"/>
              </a:buClr>
              <a:buSzTx/>
              <a:tabLst/>
            </a:pPr>
            <a:r>
              <a:rPr kumimoji="0" lang="en-US" altLang="en-US" sz="1300" b="0" i="0" u="none" strike="noStrike" kern="1200" cap="none" normalizeH="0" baseline="0" dirty="0">
                <a:ln>
                  <a:noFill/>
                </a:ln>
                <a:solidFill>
                  <a:srgbClr val="FFFFFF"/>
                </a:solidFill>
                <a:effectLst/>
                <a:latin typeface="+mn-lt"/>
                <a:ea typeface="+mn-ea"/>
                <a:cs typeface="+mn-cs"/>
              </a:rPr>
              <a:t>This </a:t>
            </a:r>
            <a:r>
              <a:rPr lang="en-US" altLang="en-US" sz="1300" dirty="0">
                <a:solidFill>
                  <a:srgbClr val="FFFFFF"/>
                </a:solidFill>
              </a:rPr>
              <a:t>presentation </a:t>
            </a:r>
            <a:r>
              <a:rPr kumimoji="0" lang="en-US" altLang="en-US" sz="1300" b="0" i="0" u="none" strike="noStrike" kern="1200" cap="none" normalizeH="0" baseline="0" dirty="0">
                <a:ln>
                  <a:noFill/>
                </a:ln>
                <a:solidFill>
                  <a:srgbClr val="FFFFFF"/>
                </a:solidFill>
                <a:effectLst/>
                <a:latin typeface="+mn-lt"/>
                <a:ea typeface="+mn-ea"/>
                <a:cs typeface="+mn-cs"/>
              </a:rPr>
              <a:t>provides some sample recordkeeping tools for the Chronic Homelessness Definition. To review the  exact language, </a:t>
            </a:r>
            <a:r>
              <a:rPr kumimoji="0" lang="en-US" altLang="en-US" sz="1300" b="1" i="0" u="none" strike="noStrike" kern="1200" cap="none" normalizeH="0" baseline="0" dirty="0">
                <a:ln>
                  <a:noFill/>
                </a:ln>
                <a:solidFill>
                  <a:srgbClr val="FFFFFF"/>
                </a:solidFill>
                <a:effectLst/>
                <a:latin typeface="+mn-lt"/>
                <a:ea typeface="+mn-ea"/>
                <a:cs typeface="+mn-cs"/>
              </a:rPr>
              <a:t>please refer to 24 CFR Parts 91 &amp; 578 and the </a:t>
            </a:r>
            <a:r>
              <a:rPr kumimoji="0" lang="en-US" altLang="en-US" sz="1300" b="1" i="0" u="sng" strike="noStrike" kern="1200" cap="none" normalizeH="0" baseline="0" dirty="0">
                <a:ln>
                  <a:noFill/>
                </a:ln>
                <a:solidFill>
                  <a:srgbClr val="FFFFFF"/>
                </a:solidFill>
                <a:effectLst/>
                <a:latin typeface="+mn-lt"/>
                <a:ea typeface="+mn-ea"/>
                <a:cs typeface="+mn-cs"/>
              </a:rPr>
              <a:t>HUD Exchange.</a:t>
            </a:r>
            <a:r>
              <a:rPr kumimoji="0" lang="en-US" altLang="en-US" sz="1300" b="1" i="0" u="none" strike="noStrike" kern="1200" cap="none" normalizeH="0" baseline="0" dirty="0">
                <a:ln>
                  <a:noFill/>
                </a:ln>
                <a:solidFill>
                  <a:srgbClr val="FFFFFF"/>
                </a:solidFill>
                <a:effectLst/>
                <a:latin typeface="+mn-lt"/>
                <a:ea typeface="+mn-ea"/>
                <a:cs typeface="+mn-cs"/>
              </a:rPr>
              <a:t>        </a:t>
            </a:r>
            <a:br>
              <a:rPr kumimoji="0" lang="en-US" altLang="en-US" sz="1300" b="1" i="0" u="none" strike="noStrike" kern="1200" cap="none" normalizeH="0" baseline="0" dirty="0">
                <a:ln>
                  <a:noFill/>
                </a:ln>
                <a:solidFill>
                  <a:srgbClr val="FFFFFF"/>
                </a:solidFill>
                <a:effectLst/>
                <a:latin typeface="+mn-lt"/>
                <a:ea typeface="+mn-ea"/>
                <a:cs typeface="+mn-cs"/>
              </a:rPr>
            </a:br>
            <a:endParaRPr kumimoji="0" lang="en-US" altLang="en-US" sz="1300" b="1" i="0" u="none" strike="noStrike" kern="1200" cap="none" normalizeH="0" baseline="0" dirty="0">
              <a:ln>
                <a:noFill/>
              </a:ln>
              <a:solidFill>
                <a:srgbClr val="FFFFFF"/>
              </a:solidFill>
              <a:effectLst/>
              <a:latin typeface="+mn-lt"/>
              <a:ea typeface="+mn-ea"/>
              <a:cs typeface="+mn-cs"/>
            </a:endParaRPr>
          </a:p>
        </p:txBody>
      </p:sp>
    </p:spTree>
    <p:extLst>
      <p:ext uri="{BB962C8B-B14F-4D97-AF65-F5344CB8AC3E}">
        <p14:creationId xmlns:p14="http://schemas.microsoft.com/office/powerpoint/2010/main" val="29089223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ue and pink cloud&#10;&#10;Description automatically generated">
            <a:extLst>
              <a:ext uri="{FF2B5EF4-FFF2-40B4-BE49-F238E27FC236}">
                <a16:creationId xmlns:a16="http://schemas.microsoft.com/office/drawing/2014/main" id="{4F734DF2-70E0-8F75-98B2-29818A0C8523}"/>
              </a:ext>
            </a:extLst>
          </p:cNvPr>
          <p:cNvPicPr>
            <a:picLocks noChangeAspect="1"/>
          </p:cNvPicPr>
          <p:nvPr/>
        </p:nvPicPr>
        <p:blipFill rotWithShape="1">
          <a:blip r:embed="rId2"/>
          <a:srcRect t="20213"/>
          <a:stretch/>
        </p:blipFill>
        <p:spPr>
          <a:xfrm>
            <a:off x="15" y="7"/>
            <a:ext cx="9143983" cy="5143493"/>
          </a:xfrm>
          <a:prstGeom prst="rect">
            <a:avLst/>
          </a:prstGeom>
        </p:spPr>
      </p:pic>
      <p:sp>
        <p:nvSpPr>
          <p:cNvPr id="4" name="Title 3">
            <a:extLst>
              <a:ext uri="{FF2B5EF4-FFF2-40B4-BE49-F238E27FC236}">
                <a16:creationId xmlns:a16="http://schemas.microsoft.com/office/drawing/2014/main" id="{1CB35B5A-6CE8-645E-D8E5-34DAA9A4E0EE}"/>
              </a:ext>
            </a:extLst>
          </p:cNvPr>
          <p:cNvSpPr>
            <a:spLocks noGrp="1"/>
          </p:cNvSpPr>
          <p:nvPr>
            <p:ph type="ctrTitle"/>
          </p:nvPr>
        </p:nvSpPr>
        <p:spPr>
          <a:xfrm>
            <a:off x="571500" y="2738718"/>
            <a:ext cx="8001000" cy="1331258"/>
          </a:xfrm>
        </p:spPr>
        <p:txBody>
          <a:bodyPr>
            <a:normAutofit/>
          </a:bodyPr>
          <a:lstStyle/>
          <a:p>
            <a:pPr algn="l"/>
            <a:r>
              <a:rPr lang="en-US" sz="4200">
                <a:solidFill>
                  <a:schemeClr val="bg1"/>
                </a:solidFill>
              </a:rPr>
              <a:t>What about Costumer Service?</a:t>
            </a:r>
          </a:p>
        </p:txBody>
      </p:sp>
      <p:sp>
        <p:nvSpPr>
          <p:cNvPr id="5" name="Subtitle 4">
            <a:extLst>
              <a:ext uri="{FF2B5EF4-FFF2-40B4-BE49-F238E27FC236}">
                <a16:creationId xmlns:a16="http://schemas.microsoft.com/office/drawing/2014/main" id="{74BDEA81-84C0-D377-FE73-584831694E55}"/>
              </a:ext>
            </a:extLst>
          </p:cNvPr>
          <p:cNvSpPr>
            <a:spLocks noGrp="1"/>
          </p:cNvSpPr>
          <p:nvPr>
            <p:ph type="subTitle" idx="1"/>
          </p:nvPr>
        </p:nvSpPr>
        <p:spPr>
          <a:xfrm>
            <a:off x="571500" y="4069976"/>
            <a:ext cx="8001000" cy="598395"/>
          </a:xfrm>
        </p:spPr>
        <p:txBody>
          <a:bodyPr>
            <a:normAutofit/>
          </a:bodyPr>
          <a:lstStyle/>
          <a:p>
            <a:pPr algn="l"/>
            <a:endParaRPr lang="en-US">
              <a:solidFill>
                <a:schemeClr val="bg1"/>
              </a:solidFill>
            </a:endParaRPr>
          </a:p>
        </p:txBody>
      </p:sp>
    </p:spTree>
    <p:extLst>
      <p:ext uri="{BB962C8B-B14F-4D97-AF65-F5344CB8AC3E}">
        <p14:creationId xmlns:p14="http://schemas.microsoft.com/office/powerpoint/2010/main" val="2547457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D2DBC-09A9-74D5-E02D-1BB42B1D0C30}"/>
              </a:ext>
            </a:extLst>
          </p:cNvPr>
          <p:cNvSpPr>
            <a:spLocks noGrp="1"/>
          </p:cNvSpPr>
          <p:nvPr>
            <p:ph type="title"/>
          </p:nvPr>
        </p:nvSpPr>
        <p:spPr>
          <a:xfrm>
            <a:off x="1138428" y="1381397"/>
            <a:ext cx="2871139" cy="3190602"/>
          </a:xfrm>
        </p:spPr>
        <p:txBody>
          <a:bodyPr>
            <a:normAutofit/>
          </a:bodyPr>
          <a:lstStyle/>
          <a:p>
            <a:r>
              <a:rPr lang="en-US" dirty="0"/>
              <a:t>Top Reasons Clients Disengage and/or Are Pushed from Services</a:t>
            </a:r>
          </a:p>
        </p:txBody>
      </p:sp>
      <p:sp>
        <p:nvSpPr>
          <p:cNvPr id="3" name="Content Placeholder 2">
            <a:extLst>
              <a:ext uri="{FF2B5EF4-FFF2-40B4-BE49-F238E27FC236}">
                <a16:creationId xmlns:a16="http://schemas.microsoft.com/office/drawing/2014/main" id="{73B3FE82-BA2A-FA43-3484-DE63F69D5E76}"/>
              </a:ext>
            </a:extLst>
          </p:cNvPr>
          <p:cNvSpPr>
            <a:spLocks noGrp="1"/>
          </p:cNvSpPr>
          <p:nvPr>
            <p:ph idx="1"/>
          </p:nvPr>
        </p:nvSpPr>
        <p:spPr>
          <a:xfrm>
            <a:off x="4363975" y="1138428"/>
            <a:ext cx="3632453" cy="3433572"/>
          </a:xfrm>
        </p:spPr>
        <p:txBody>
          <a:bodyPr>
            <a:normAutofit/>
          </a:bodyPr>
          <a:lstStyle/>
          <a:p>
            <a:pPr lvl="0">
              <a:lnSpc>
                <a:spcPct val="95000"/>
              </a:lnSpc>
            </a:pPr>
            <a:r>
              <a:rPr lang="en-US" sz="1800" dirty="0"/>
              <a:t>Services don’t meet the client’s most pressing needs</a:t>
            </a:r>
          </a:p>
          <a:p>
            <a:pPr lvl="0">
              <a:lnSpc>
                <a:spcPct val="95000"/>
              </a:lnSpc>
            </a:pPr>
            <a:r>
              <a:rPr lang="en-US" sz="1800" dirty="0"/>
              <a:t>Engagement is not perceived as the best use of limited resources</a:t>
            </a:r>
          </a:p>
          <a:p>
            <a:pPr lvl="0">
              <a:lnSpc>
                <a:spcPct val="95000"/>
              </a:lnSpc>
            </a:pPr>
            <a:r>
              <a:rPr lang="en-US" sz="1800" dirty="0"/>
              <a:t>Fear of negative consequences to engagement</a:t>
            </a:r>
          </a:p>
          <a:p>
            <a:pPr lvl="0">
              <a:lnSpc>
                <a:spcPct val="95000"/>
              </a:lnSpc>
            </a:pPr>
            <a:r>
              <a:rPr lang="en-US" sz="1800" dirty="0"/>
              <a:t>The expected frequency of engagement doesn’t align with the client’s needs </a:t>
            </a:r>
          </a:p>
          <a:p>
            <a:pPr lvl="0">
              <a:lnSpc>
                <a:spcPct val="95000"/>
              </a:lnSpc>
            </a:pPr>
            <a:r>
              <a:rPr lang="en-US" sz="1800" dirty="0"/>
              <a:t>Lack of capacity to engage</a:t>
            </a:r>
          </a:p>
        </p:txBody>
      </p:sp>
    </p:spTree>
    <p:extLst>
      <p:ext uri="{BB962C8B-B14F-4D97-AF65-F5344CB8AC3E}">
        <p14:creationId xmlns:p14="http://schemas.microsoft.com/office/powerpoint/2010/main" val="24337352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57028-D0FF-A9F7-93B8-622824966181}"/>
              </a:ext>
            </a:extLst>
          </p:cNvPr>
          <p:cNvSpPr>
            <a:spLocks noGrp="1"/>
          </p:cNvSpPr>
          <p:nvPr>
            <p:ph type="ctrTitle"/>
          </p:nvPr>
        </p:nvSpPr>
        <p:spPr/>
        <p:txBody>
          <a:bodyPr/>
          <a:lstStyle/>
          <a:p>
            <a:r>
              <a:rPr lang="en-US" dirty="0"/>
              <a:t>Referrals to PSH from Coordinated Entry</a:t>
            </a:r>
          </a:p>
        </p:txBody>
      </p:sp>
      <p:sp>
        <p:nvSpPr>
          <p:cNvPr id="3" name="Subtitle 2">
            <a:extLst>
              <a:ext uri="{FF2B5EF4-FFF2-40B4-BE49-F238E27FC236}">
                <a16:creationId xmlns:a16="http://schemas.microsoft.com/office/drawing/2014/main" id="{63A2141C-6777-F199-D181-683BE43DFE31}"/>
              </a:ext>
            </a:extLst>
          </p:cNvPr>
          <p:cNvSpPr>
            <a:spLocks noGrp="1"/>
          </p:cNvSpPr>
          <p:nvPr>
            <p:ph type="subTitle" idx="1"/>
          </p:nvPr>
        </p:nvSpPr>
        <p:spPr/>
        <p:txBody>
          <a:bodyPr>
            <a:normAutofit fontScale="92500" lnSpcReduction="10000"/>
          </a:bodyPr>
          <a:lstStyle/>
          <a:p>
            <a:r>
              <a:rPr lang="en-US" dirty="0"/>
              <a:t>Make sure that Coordinated Entry Personnel know if your program is</a:t>
            </a:r>
          </a:p>
          <a:p>
            <a:r>
              <a:rPr lang="en-US" dirty="0"/>
              <a:t> DEDICATED TO PEOPLE EXPERIENCING CHRONIC HOMELESSNESS</a:t>
            </a:r>
          </a:p>
          <a:p>
            <a:r>
              <a:rPr lang="en-US" dirty="0"/>
              <a:t>Or</a:t>
            </a:r>
          </a:p>
          <a:p>
            <a:r>
              <a:rPr lang="en-US" dirty="0"/>
              <a:t>DEDICATED PLUS</a:t>
            </a:r>
          </a:p>
        </p:txBody>
      </p:sp>
    </p:spTree>
    <p:extLst>
      <p:ext uri="{BB962C8B-B14F-4D97-AF65-F5344CB8AC3E}">
        <p14:creationId xmlns:p14="http://schemas.microsoft.com/office/powerpoint/2010/main" val="41536763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09E5E-4A84-24F7-41E0-E13846D8C465}"/>
              </a:ext>
            </a:extLst>
          </p:cNvPr>
          <p:cNvSpPr>
            <a:spLocks noGrp="1"/>
          </p:cNvSpPr>
          <p:nvPr>
            <p:ph type="title"/>
          </p:nvPr>
        </p:nvSpPr>
        <p:spPr>
          <a:xfrm>
            <a:off x="731520" y="481946"/>
            <a:ext cx="7680960" cy="1028700"/>
          </a:xfrm>
        </p:spPr>
        <p:txBody>
          <a:bodyPr anchor="ctr">
            <a:normAutofit/>
          </a:bodyPr>
          <a:lstStyle/>
          <a:p>
            <a:r>
              <a:rPr lang="en-US"/>
              <a:t>Coordinated Entry</a:t>
            </a:r>
          </a:p>
        </p:txBody>
      </p:sp>
      <p:sp>
        <p:nvSpPr>
          <p:cNvPr id="3" name="Subtitle 2">
            <a:extLst>
              <a:ext uri="{FF2B5EF4-FFF2-40B4-BE49-F238E27FC236}">
                <a16:creationId xmlns:a16="http://schemas.microsoft.com/office/drawing/2014/main" id="{87FC0AEA-DC6D-3E24-1D31-1A892C5C111A}"/>
              </a:ext>
            </a:extLst>
          </p:cNvPr>
          <p:cNvSpPr>
            <a:spLocks noGrp="1"/>
          </p:cNvSpPr>
          <p:nvPr>
            <p:ph idx="1"/>
          </p:nvPr>
        </p:nvSpPr>
        <p:spPr>
          <a:xfrm>
            <a:off x="731520" y="1577340"/>
            <a:ext cx="7680960" cy="2948940"/>
          </a:xfrm>
        </p:spPr>
        <p:txBody>
          <a:bodyPr>
            <a:normAutofit/>
          </a:bodyPr>
          <a:lstStyle/>
          <a:p>
            <a:r>
              <a:rPr lang="en-US" sz="1900"/>
              <a:t>CoC requirement to streamline entry to homeless housing and services projects</a:t>
            </a:r>
          </a:p>
          <a:p>
            <a:r>
              <a:rPr lang="en-US" sz="1900"/>
              <a:t>HUD’s primary goals: </a:t>
            </a:r>
          </a:p>
          <a:p>
            <a:pPr lvl="1"/>
            <a:r>
              <a:rPr lang="en-US" sz="1900"/>
              <a:t>Assistance be allocated as effectively as possible</a:t>
            </a:r>
          </a:p>
          <a:p>
            <a:pPr lvl="1"/>
            <a:r>
              <a:rPr lang="en-US" sz="1900"/>
              <a:t>Assistance be easily accessible no matter where or how people present</a:t>
            </a:r>
          </a:p>
          <a:p>
            <a:r>
              <a:rPr lang="en-US" sz="1900"/>
              <a:t>Helps communities prioritize assistance based on vulnerability and severity of service needs </a:t>
            </a:r>
          </a:p>
          <a:p>
            <a:r>
              <a:rPr lang="en-US" sz="1900"/>
              <a:t>Provides information about service needs and gaps </a:t>
            </a:r>
          </a:p>
          <a:p>
            <a:endParaRPr lang="en-US" sz="1900"/>
          </a:p>
        </p:txBody>
      </p:sp>
    </p:spTree>
    <p:extLst>
      <p:ext uri="{BB962C8B-B14F-4D97-AF65-F5344CB8AC3E}">
        <p14:creationId xmlns:p14="http://schemas.microsoft.com/office/powerpoint/2010/main" val="32500115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9F719-2E86-6B1B-CDC6-C26870FC7CE6}"/>
              </a:ext>
            </a:extLst>
          </p:cNvPr>
          <p:cNvSpPr>
            <a:spLocks noGrp="1"/>
          </p:cNvSpPr>
          <p:nvPr>
            <p:ph type="title"/>
          </p:nvPr>
        </p:nvSpPr>
        <p:spPr>
          <a:xfrm>
            <a:off x="731520" y="481946"/>
            <a:ext cx="7680960" cy="1028700"/>
          </a:xfrm>
        </p:spPr>
        <p:txBody>
          <a:bodyPr anchor="ctr">
            <a:normAutofit/>
          </a:bodyPr>
          <a:lstStyle/>
          <a:p>
            <a:r>
              <a:rPr lang="en-US" sz="2800" dirty="0"/>
              <a:t>Heartland HOUSED Coordinated Entry  Priorities</a:t>
            </a:r>
          </a:p>
        </p:txBody>
      </p:sp>
      <p:graphicFrame>
        <p:nvGraphicFramePr>
          <p:cNvPr id="11" name="Content Placeholder 2">
            <a:extLst>
              <a:ext uri="{FF2B5EF4-FFF2-40B4-BE49-F238E27FC236}">
                <a16:creationId xmlns:a16="http://schemas.microsoft.com/office/drawing/2014/main" id="{DDD88850-5282-87A4-C188-3D032F465E9B}"/>
              </a:ext>
            </a:extLst>
          </p:cNvPr>
          <p:cNvGraphicFramePr>
            <a:graphicFrameLocks noGrp="1"/>
          </p:cNvGraphicFramePr>
          <p:nvPr>
            <p:ph idx="1"/>
            <p:extLst>
              <p:ext uri="{D42A27DB-BD31-4B8C-83A1-F6EECF244321}">
                <p14:modId xmlns:p14="http://schemas.microsoft.com/office/powerpoint/2010/main" val="1184651670"/>
              </p:ext>
            </p:extLst>
          </p:nvPr>
        </p:nvGraphicFramePr>
        <p:xfrm>
          <a:off x="731520" y="1577340"/>
          <a:ext cx="7680960" cy="29489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604779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3229EB-A581-58A1-DEE4-0A11CA475F40}"/>
              </a:ext>
            </a:extLst>
          </p:cNvPr>
          <p:cNvSpPr>
            <a:spLocks noGrp="1"/>
          </p:cNvSpPr>
          <p:nvPr>
            <p:ph type="ctrTitle"/>
          </p:nvPr>
        </p:nvSpPr>
        <p:spPr/>
        <p:txBody>
          <a:bodyPr/>
          <a:lstStyle/>
          <a:p>
            <a:r>
              <a:rPr lang="en-US" dirty="0"/>
              <a:t>Housing First in PSH</a:t>
            </a:r>
          </a:p>
        </p:txBody>
      </p:sp>
    </p:spTree>
    <p:extLst>
      <p:ext uri="{BB962C8B-B14F-4D97-AF65-F5344CB8AC3E}">
        <p14:creationId xmlns:p14="http://schemas.microsoft.com/office/powerpoint/2010/main" val="19550748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0E4CA-C315-04A4-255E-D918E501F209}"/>
              </a:ext>
            </a:extLst>
          </p:cNvPr>
          <p:cNvSpPr>
            <a:spLocks noGrp="1"/>
          </p:cNvSpPr>
          <p:nvPr>
            <p:ph type="title"/>
          </p:nvPr>
        </p:nvSpPr>
        <p:spPr>
          <a:xfrm>
            <a:off x="542929" y="514356"/>
            <a:ext cx="2891791" cy="1618413"/>
          </a:xfrm>
        </p:spPr>
        <p:txBody>
          <a:bodyPr anchor="t">
            <a:normAutofit/>
          </a:bodyPr>
          <a:lstStyle/>
          <a:p>
            <a:r>
              <a:rPr lang="en-US"/>
              <a:t> Housing First Principles	</a:t>
            </a:r>
          </a:p>
        </p:txBody>
      </p:sp>
      <p:graphicFrame>
        <p:nvGraphicFramePr>
          <p:cNvPr id="5" name="Content Placeholder 2">
            <a:extLst>
              <a:ext uri="{FF2B5EF4-FFF2-40B4-BE49-F238E27FC236}">
                <a16:creationId xmlns:a16="http://schemas.microsoft.com/office/drawing/2014/main" id="{D5E91C29-0DCB-70AF-43ED-738030828195}"/>
              </a:ext>
            </a:extLst>
          </p:cNvPr>
          <p:cNvGraphicFramePr>
            <a:graphicFrameLocks noGrp="1"/>
          </p:cNvGraphicFramePr>
          <p:nvPr>
            <p:ph idx="1"/>
            <p:extLst>
              <p:ext uri="{D42A27DB-BD31-4B8C-83A1-F6EECF244321}">
                <p14:modId xmlns:p14="http://schemas.microsoft.com/office/powerpoint/2010/main" val="2973084048"/>
              </p:ext>
            </p:extLst>
          </p:nvPr>
        </p:nvGraphicFramePr>
        <p:xfrm>
          <a:off x="4692015" y="514351"/>
          <a:ext cx="3909060" cy="38814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317230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6B136-8783-4AFC-FF43-C8C0BFAE385E}"/>
              </a:ext>
            </a:extLst>
          </p:cNvPr>
          <p:cNvSpPr>
            <a:spLocks noGrp="1"/>
          </p:cNvSpPr>
          <p:nvPr>
            <p:ph type="title"/>
          </p:nvPr>
        </p:nvSpPr>
        <p:spPr>
          <a:xfrm>
            <a:off x="731520" y="481946"/>
            <a:ext cx="7680960" cy="1028700"/>
          </a:xfrm>
        </p:spPr>
        <p:txBody>
          <a:bodyPr anchor="ctr">
            <a:normAutofit/>
          </a:bodyPr>
          <a:lstStyle/>
          <a:p>
            <a:r>
              <a:rPr lang="en-US"/>
              <a:t>Housing First at the Program/Project Level</a:t>
            </a:r>
          </a:p>
        </p:txBody>
      </p:sp>
      <p:graphicFrame>
        <p:nvGraphicFramePr>
          <p:cNvPr id="5" name="Content Placeholder 2">
            <a:extLst>
              <a:ext uri="{FF2B5EF4-FFF2-40B4-BE49-F238E27FC236}">
                <a16:creationId xmlns:a16="http://schemas.microsoft.com/office/drawing/2014/main" id="{7828900D-0F5A-27CE-C315-0122C5B1FE36}"/>
              </a:ext>
            </a:extLst>
          </p:cNvPr>
          <p:cNvGraphicFramePr>
            <a:graphicFrameLocks noGrp="1"/>
          </p:cNvGraphicFramePr>
          <p:nvPr>
            <p:ph idx="1"/>
            <p:extLst>
              <p:ext uri="{D42A27DB-BD31-4B8C-83A1-F6EECF244321}">
                <p14:modId xmlns:p14="http://schemas.microsoft.com/office/powerpoint/2010/main" val="1653793430"/>
              </p:ext>
            </p:extLst>
          </p:nvPr>
        </p:nvGraphicFramePr>
        <p:xfrm>
          <a:off x="731520" y="1577340"/>
          <a:ext cx="7680960" cy="29489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2774306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6FA25-FA56-8819-35D0-4C49846EA915}"/>
              </a:ext>
            </a:extLst>
          </p:cNvPr>
          <p:cNvSpPr>
            <a:spLocks noGrp="1"/>
          </p:cNvSpPr>
          <p:nvPr>
            <p:ph type="title"/>
          </p:nvPr>
        </p:nvSpPr>
        <p:spPr>
          <a:xfrm>
            <a:off x="542929" y="514356"/>
            <a:ext cx="2891791" cy="1618413"/>
          </a:xfrm>
        </p:spPr>
        <p:txBody>
          <a:bodyPr anchor="t">
            <a:normAutofit/>
          </a:bodyPr>
          <a:lstStyle/>
          <a:p>
            <a:r>
              <a:rPr lang="en-US" sz="2800"/>
              <a:t>Model: Housing First at the Program/Project Level</a:t>
            </a:r>
          </a:p>
        </p:txBody>
      </p:sp>
      <p:graphicFrame>
        <p:nvGraphicFramePr>
          <p:cNvPr id="5" name="Content Placeholder 2">
            <a:extLst>
              <a:ext uri="{FF2B5EF4-FFF2-40B4-BE49-F238E27FC236}">
                <a16:creationId xmlns:a16="http://schemas.microsoft.com/office/drawing/2014/main" id="{BAF40EA0-540F-82AE-A2D3-01E5731D93A7}"/>
              </a:ext>
            </a:extLst>
          </p:cNvPr>
          <p:cNvGraphicFramePr>
            <a:graphicFrameLocks noGrp="1"/>
          </p:cNvGraphicFramePr>
          <p:nvPr>
            <p:ph idx="1"/>
            <p:extLst>
              <p:ext uri="{D42A27DB-BD31-4B8C-83A1-F6EECF244321}">
                <p14:modId xmlns:p14="http://schemas.microsoft.com/office/powerpoint/2010/main" val="2932294005"/>
              </p:ext>
            </p:extLst>
          </p:nvPr>
        </p:nvGraphicFramePr>
        <p:xfrm>
          <a:off x="4692015" y="514351"/>
          <a:ext cx="3909060" cy="38814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609280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8A66104-2064-2D58-87B7-B31EB79340E6}"/>
              </a:ext>
            </a:extLst>
          </p:cNvPr>
          <p:cNvSpPr>
            <a:spLocks noGrp="1"/>
          </p:cNvSpPr>
          <p:nvPr>
            <p:ph type="ctrTitle"/>
          </p:nvPr>
        </p:nvSpPr>
        <p:spPr/>
        <p:txBody>
          <a:bodyPr/>
          <a:lstStyle/>
          <a:p>
            <a:r>
              <a:rPr lang="en-US" dirty="0"/>
              <a:t>Harm Reduction </a:t>
            </a:r>
          </a:p>
        </p:txBody>
      </p:sp>
    </p:spTree>
    <p:extLst>
      <p:ext uri="{BB962C8B-B14F-4D97-AF65-F5344CB8AC3E}">
        <p14:creationId xmlns:p14="http://schemas.microsoft.com/office/powerpoint/2010/main" val="16659576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BFE2E72A-45E1-BBDE-AF1B-6FD63F6B6E35}"/>
              </a:ext>
            </a:extLst>
          </p:cNvPr>
          <p:cNvSpPr>
            <a:spLocks noGrp="1"/>
          </p:cNvSpPr>
          <p:nvPr>
            <p:ph type="title"/>
          </p:nvPr>
        </p:nvSpPr>
        <p:spPr>
          <a:xfrm>
            <a:off x="542929" y="514356"/>
            <a:ext cx="2891791" cy="1618413"/>
          </a:xfrm>
        </p:spPr>
        <p:txBody>
          <a:bodyPr anchor="t">
            <a:normAutofit fontScale="90000"/>
          </a:bodyPr>
          <a:lstStyle/>
          <a:p>
            <a:r>
              <a:rPr lang="en-US" dirty="0"/>
              <a:t>Notes about Third Party Documentation of Time Homeless</a:t>
            </a:r>
          </a:p>
        </p:txBody>
      </p:sp>
      <p:graphicFrame>
        <p:nvGraphicFramePr>
          <p:cNvPr id="15" name="Picture Placeholder 1">
            <a:extLst>
              <a:ext uri="{FF2B5EF4-FFF2-40B4-BE49-F238E27FC236}">
                <a16:creationId xmlns:a16="http://schemas.microsoft.com/office/drawing/2014/main" id="{D739F4A1-FE21-DC4C-1C72-20CEF79176C0}"/>
              </a:ext>
            </a:extLst>
          </p:cNvPr>
          <p:cNvGraphicFramePr/>
          <p:nvPr>
            <p:extLst>
              <p:ext uri="{D42A27DB-BD31-4B8C-83A1-F6EECF244321}">
                <p14:modId xmlns:p14="http://schemas.microsoft.com/office/powerpoint/2010/main" val="2624598334"/>
              </p:ext>
            </p:extLst>
          </p:nvPr>
        </p:nvGraphicFramePr>
        <p:xfrm>
          <a:off x="4692015" y="514351"/>
          <a:ext cx="3909060" cy="38814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1103188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FD222-A721-DA45-7554-F962AAD2EBBD}"/>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C5C72F2-90DE-4BA9-793A-840C84A5487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9287617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1418035" y="266937"/>
            <a:ext cx="6582965" cy="517449"/>
          </a:xfrm>
          <a:prstGeom prst="rect">
            <a:avLst/>
          </a:prstGeom>
        </p:spPr>
        <p:txBody>
          <a:bodyPr vert="horz" wrap="square" lIns="0" tIns="9525" rIns="0" bIns="0" rtlCol="0" anchor="ctr">
            <a:spAutoFit/>
          </a:bodyPr>
          <a:lstStyle/>
          <a:p>
            <a:pPr marL="9525">
              <a:lnSpc>
                <a:spcPct val="100000"/>
              </a:lnSpc>
              <a:spcBef>
                <a:spcPts val="75"/>
              </a:spcBef>
            </a:pPr>
            <a:r>
              <a:rPr spc="4" dirty="0"/>
              <a:t>Core</a:t>
            </a:r>
            <a:r>
              <a:rPr spc="-49" dirty="0"/>
              <a:t> </a:t>
            </a:r>
            <a:r>
              <a:rPr spc="11" dirty="0"/>
              <a:t>Principles</a:t>
            </a:r>
            <a:r>
              <a:rPr lang="en-US" spc="11" dirty="0"/>
              <a:t> of Harm Reduction</a:t>
            </a:r>
            <a:endParaRPr spc="11" dirty="0"/>
          </a:p>
        </p:txBody>
      </p:sp>
      <p:sp>
        <p:nvSpPr>
          <p:cNvPr id="4" name="object 4"/>
          <p:cNvSpPr txBox="1"/>
          <p:nvPr/>
        </p:nvSpPr>
        <p:spPr>
          <a:xfrm>
            <a:off x="2339575" y="1137702"/>
            <a:ext cx="5305901" cy="637995"/>
          </a:xfrm>
          <a:prstGeom prst="rect">
            <a:avLst/>
          </a:prstGeom>
        </p:spPr>
        <p:txBody>
          <a:bodyPr vert="horz" wrap="square" lIns="0" tIns="9525" rIns="0" bIns="0" rtlCol="0">
            <a:spAutoFit/>
          </a:bodyPr>
          <a:lstStyle/>
          <a:p>
            <a:pPr marL="9525">
              <a:lnSpc>
                <a:spcPts val="1598"/>
              </a:lnSpc>
              <a:spcBef>
                <a:spcPts val="75"/>
              </a:spcBef>
            </a:pPr>
            <a:r>
              <a:rPr b="1" spc="-4" dirty="0">
                <a:solidFill>
                  <a:srgbClr val="404040"/>
                </a:solidFill>
                <a:latin typeface="Century Gothic"/>
                <a:cs typeface="Century Gothic"/>
              </a:rPr>
              <a:t>Principle</a:t>
            </a:r>
            <a:r>
              <a:rPr b="1" dirty="0">
                <a:solidFill>
                  <a:srgbClr val="404040"/>
                </a:solidFill>
                <a:latin typeface="Century Gothic"/>
                <a:cs typeface="Century Gothic"/>
              </a:rPr>
              <a:t> </a:t>
            </a:r>
            <a:r>
              <a:rPr b="1" spc="8" dirty="0">
                <a:solidFill>
                  <a:srgbClr val="404040"/>
                </a:solidFill>
                <a:latin typeface="Century Gothic"/>
                <a:cs typeface="Century Gothic"/>
              </a:rPr>
              <a:t>#1</a:t>
            </a:r>
            <a:endParaRPr dirty="0">
              <a:latin typeface="Century Gothic"/>
              <a:cs typeface="Century Gothic"/>
            </a:endParaRPr>
          </a:p>
          <a:p>
            <a:pPr marL="9525">
              <a:lnSpc>
                <a:spcPts val="1058"/>
              </a:lnSpc>
            </a:pPr>
            <a:r>
              <a:rPr sz="1200" spc="-4" dirty="0">
                <a:solidFill>
                  <a:srgbClr val="7F7F7F"/>
                </a:solidFill>
                <a:latin typeface="Century Gothic"/>
                <a:cs typeface="Century Gothic"/>
              </a:rPr>
              <a:t>Harm</a:t>
            </a:r>
            <a:r>
              <a:rPr sz="1200" spc="30" dirty="0">
                <a:solidFill>
                  <a:srgbClr val="7F7F7F"/>
                </a:solidFill>
                <a:latin typeface="Century Gothic"/>
                <a:cs typeface="Century Gothic"/>
              </a:rPr>
              <a:t> </a:t>
            </a:r>
            <a:r>
              <a:rPr sz="1200" spc="-4" dirty="0">
                <a:solidFill>
                  <a:srgbClr val="7F7F7F"/>
                </a:solidFill>
                <a:latin typeface="Century Gothic"/>
                <a:cs typeface="Century Gothic"/>
              </a:rPr>
              <a:t>reduction</a:t>
            </a:r>
            <a:r>
              <a:rPr sz="1200" spc="30" dirty="0">
                <a:solidFill>
                  <a:srgbClr val="7F7F7F"/>
                </a:solidFill>
                <a:latin typeface="Century Gothic"/>
                <a:cs typeface="Century Gothic"/>
              </a:rPr>
              <a:t> </a:t>
            </a:r>
            <a:r>
              <a:rPr sz="1200" spc="-19" dirty="0">
                <a:solidFill>
                  <a:srgbClr val="7F7F7F"/>
                </a:solidFill>
                <a:latin typeface="Century Gothic"/>
                <a:cs typeface="Century Gothic"/>
              </a:rPr>
              <a:t>is</a:t>
            </a:r>
            <a:r>
              <a:rPr sz="1200" dirty="0">
                <a:solidFill>
                  <a:srgbClr val="7F7F7F"/>
                </a:solidFill>
                <a:latin typeface="Century Gothic"/>
                <a:cs typeface="Century Gothic"/>
              </a:rPr>
              <a:t> a</a:t>
            </a:r>
            <a:r>
              <a:rPr sz="1200" spc="38" dirty="0">
                <a:solidFill>
                  <a:srgbClr val="7F7F7F"/>
                </a:solidFill>
                <a:latin typeface="Century Gothic"/>
                <a:cs typeface="Century Gothic"/>
              </a:rPr>
              <a:t> </a:t>
            </a:r>
            <a:r>
              <a:rPr sz="1200" spc="-8" dirty="0">
                <a:solidFill>
                  <a:srgbClr val="7F7F7F"/>
                </a:solidFill>
                <a:latin typeface="Century Gothic"/>
                <a:cs typeface="Century Gothic"/>
              </a:rPr>
              <a:t>pragmatic,</a:t>
            </a:r>
            <a:r>
              <a:rPr sz="1200" spc="26" dirty="0">
                <a:solidFill>
                  <a:srgbClr val="7F7F7F"/>
                </a:solidFill>
                <a:latin typeface="Century Gothic"/>
                <a:cs typeface="Century Gothic"/>
              </a:rPr>
              <a:t> </a:t>
            </a:r>
            <a:r>
              <a:rPr sz="1200" spc="-15" dirty="0">
                <a:solidFill>
                  <a:srgbClr val="7F7F7F"/>
                </a:solidFill>
                <a:latin typeface="Century Gothic"/>
                <a:cs typeface="Century Gothic"/>
              </a:rPr>
              <a:t>nonjudgmental</a:t>
            </a:r>
            <a:r>
              <a:rPr sz="1200" spc="176" dirty="0">
                <a:solidFill>
                  <a:srgbClr val="7F7F7F"/>
                </a:solidFill>
                <a:latin typeface="Century Gothic"/>
                <a:cs typeface="Century Gothic"/>
              </a:rPr>
              <a:t> </a:t>
            </a:r>
            <a:r>
              <a:rPr sz="1200" spc="-4" dirty="0">
                <a:solidFill>
                  <a:srgbClr val="7F7F7F"/>
                </a:solidFill>
                <a:latin typeface="Century Gothic"/>
                <a:cs typeface="Century Gothic"/>
              </a:rPr>
              <a:t>approach</a:t>
            </a:r>
            <a:r>
              <a:rPr sz="1200" spc="26" dirty="0">
                <a:solidFill>
                  <a:srgbClr val="7F7F7F"/>
                </a:solidFill>
                <a:latin typeface="Century Gothic"/>
                <a:cs typeface="Century Gothic"/>
              </a:rPr>
              <a:t> </a:t>
            </a:r>
            <a:r>
              <a:rPr sz="1200" spc="-4" dirty="0">
                <a:solidFill>
                  <a:srgbClr val="7F7F7F"/>
                </a:solidFill>
                <a:latin typeface="Century Gothic"/>
                <a:cs typeface="Century Gothic"/>
              </a:rPr>
              <a:t>to</a:t>
            </a:r>
            <a:r>
              <a:rPr sz="1200" spc="64" dirty="0">
                <a:solidFill>
                  <a:srgbClr val="7F7F7F"/>
                </a:solidFill>
                <a:latin typeface="Century Gothic"/>
                <a:cs typeface="Century Gothic"/>
              </a:rPr>
              <a:t> </a:t>
            </a:r>
            <a:r>
              <a:rPr sz="1200" spc="-4" dirty="0">
                <a:solidFill>
                  <a:srgbClr val="7F7F7F"/>
                </a:solidFill>
                <a:latin typeface="Century Gothic"/>
                <a:cs typeface="Century Gothic"/>
              </a:rPr>
              <a:t>addressing</a:t>
            </a:r>
            <a:r>
              <a:rPr sz="1200" spc="-30" dirty="0">
                <a:solidFill>
                  <a:srgbClr val="7F7F7F"/>
                </a:solidFill>
                <a:latin typeface="Century Gothic"/>
                <a:cs typeface="Century Gothic"/>
              </a:rPr>
              <a:t> </a:t>
            </a:r>
            <a:r>
              <a:rPr sz="1200" spc="-11" dirty="0">
                <a:solidFill>
                  <a:srgbClr val="7F7F7F"/>
                </a:solidFill>
                <a:latin typeface="Century Gothic"/>
                <a:cs typeface="Century Gothic"/>
              </a:rPr>
              <a:t>high-risk</a:t>
            </a:r>
            <a:r>
              <a:rPr sz="1200" spc="53" dirty="0">
                <a:solidFill>
                  <a:srgbClr val="7F7F7F"/>
                </a:solidFill>
                <a:latin typeface="Century Gothic"/>
                <a:cs typeface="Century Gothic"/>
              </a:rPr>
              <a:t> </a:t>
            </a:r>
            <a:r>
              <a:rPr sz="1200" spc="-4" dirty="0">
                <a:solidFill>
                  <a:srgbClr val="7F7F7F"/>
                </a:solidFill>
                <a:latin typeface="Century Gothic"/>
                <a:cs typeface="Century Gothic"/>
              </a:rPr>
              <a:t>behaviors</a:t>
            </a:r>
            <a:r>
              <a:rPr sz="1200" dirty="0">
                <a:solidFill>
                  <a:srgbClr val="7F7F7F"/>
                </a:solidFill>
                <a:latin typeface="Century Gothic"/>
                <a:cs typeface="Century Gothic"/>
              </a:rPr>
              <a:t> </a:t>
            </a:r>
            <a:r>
              <a:rPr sz="1200" spc="-15" dirty="0">
                <a:solidFill>
                  <a:srgbClr val="7F7F7F"/>
                </a:solidFill>
                <a:latin typeface="Century Gothic"/>
                <a:cs typeface="Century Gothic"/>
              </a:rPr>
              <a:t>that</a:t>
            </a:r>
            <a:r>
              <a:rPr lang="en-US" sz="1200" dirty="0">
                <a:latin typeface="Century Gothic"/>
                <a:cs typeface="Century Gothic"/>
              </a:rPr>
              <a:t> </a:t>
            </a:r>
            <a:r>
              <a:rPr sz="1200" spc="4" dirty="0">
                <a:solidFill>
                  <a:srgbClr val="7F7F7F"/>
                </a:solidFill>
                <a:latin typeface="Century Gothic"/>
                <a:cs typeface="Century Gothic"/>
              </a:rPr>
              <a:t>are</a:t>
            </a:r>
            <a:r>
              <a:rPr sz="1200" spc="-11" dirty="0">
                <a:solidFill>
                  <a:srgbClr val="7F7F7F"/>
                </a:solidFill>
                <a:latin typeface="Century Gothic"/>
                <a:cs typeface="Century Gothic"/>
              </a:rPr>
              <a:t> </a:t>
            </a:r>
            <a:r>
              <a:rPr sz="1200" dirty="0">
                <a:solidFill>
                  <a:srgbClr val="7F7F7F"/>
                </a:solidFill>
                <a:latin typeface="Century Gothic"/>
                <a:cs typeface="Century Gothic"/>
              </a:rPr>
              <a:t>a</a:t>
            </a:r>
            <a:r>
              <a:rPr sz="1200" spc="34" dirty="0">
                <a:solidFill>
                  <a:srgbClr val="7F7F7F"/>
                </a:solidFill>
                <a:latin typeface="Century Gothic"/>
                <a:cs typeface="Century Gothic"/>
              </a:rPr>
              <a:t> </a:t>
            </a:r>
            <a:r>
              <a:rPr sz="1200" spc="4" dirty="0">
                <a:solidFill>
                  <a:srgbClr val="7F7F7F"/>
                </a:solidFill>
                <a:latin typeface="Century Gothic"/>
                <a:cs typeface="Century Gothic"/>
              </a:rPr>
              <a:t>fact</a:t>
            </a:r>
            <a:r>
              <a:rPr sz="1200" spc="-26" dirty="0">
                <a:solidFill>
                  <a:srgbClr val="7F7F7F"/>
                </a:solidFill>
                <a:latin typeface="Century Gothic"/>
                <a:cs typeface="Century Gothic"/>
              </a:rPr>
              <a:t> </a:t>
            </a:r>
            <a:r>
              <a:rPr sz="1200" spc="4" dirty="0">
                <a:solidFill>
                  <a:srgbClr val="7F7F7F"/>
                </a:solidFill>
                <a:latin typeface="Century Gothic"/>
                <a:cs typeface="Century Gothic"/>
              </a:rPr>
              <a:t>of</a:t>
            </a:r>
            <a:r>
              <a:rPr sz="1200" spc="-8" dirty="0">
                <a:solidFill>
                  <a:srgbClr val="7F7F7F"/>
                </a:solidFill>
                <a:latin typeface="Century Gothic"/>
                <a:cs typeface="Century Gothic"/>
              </a:rPr>
              <a:t> </a:t>
            </a:r>
            <a:r>
              <a:rPr sz="1200" spc="-19" dirty="0">
                <a:solidFill>
                  <a:srgbClr val="7F7F7F"/>
                </a:solidFill>
                <a:latin typeface="Century Gothic"/>
                <a:cs typeface="Century Gothic"/>
              </a:rPr>
              <a:t>human</a:t>
            </a:r>
            <a:r>
              <a:rPr sz="1200" spc="101" dirty="0">
                <a:solidFill>
                  <a:srgbClr val="7F7F7F"/>
                </a:solidFill>
                <a:latin typeface="Century Gothic"/>
                <a:cs typeface="Century Gothic"/>
              </a:rPr>
              <a:t> </a:t>
            </a:r>
            <a:r>
              <a:rPr sz="1200" spc="-4" dirty="0">
                <a:solidFill>
                  <a:srgbClr val="7F7F7F"/>
                </a:solidFill>
                <a:latin typeface="Century Gothic"/>
                <a:cs typeface="Century Gothic"/>
              </a:rPr>
              <a:t>society,</a:t>
            </a:r>
            <a:r>
              <a:rPr sz="1200" spc="-49" dirty="0">
                <a:solidFill>
                  <a:srgbClr val="7F7F7F"/>
                </a:solidFill>
                <a:latin typeface="Century Gothic"/>
                <a:cs typeface="Century Gothic"/>
              </a:rPr>
              <a:t> </a:t>
            </a:r>
            <a:r>
              <a:rPr sz="1200" spc="-11" dirty="0">
                <a:solidFill>
                  <a:srgbClr val="7F7F7F"/>
                </a:solidFill>
                <a:latin typeface="Century Gothic"/>
                <a:cs typeface="Century Gothic"/>
              </a:rPr>
              <a:t>with</a:t>
            </a:r>
            <a:r>
              <a:rPr sz="1200" spc="101" dirty="0">
                <a:solidFill>
                  <a:srgbClr val="7F7F7F"/>
                </a:solidFill>
                <a:latin typeface="Century Gothic"/>
                <a:cs typeface="Century Gothic"/>
              </a:rPr>
              <a:t> </a:t>
            </a:r>
            <a:r>
              <a:rPr sz="1200" spc="-8" dirty="0">
                <a:solidFill>
                  <a:srgbClr val="7F7F7F"/>
                </a:solidFill>
                <a:latin typeface="Century Gothic"/>
                <a:cs typeface="Century Gothic"/>
              </a:rPr>
              <a:t>complex</a:t>
            </a:r>
            <a:r>
              <a:rPr sz="1200" spc="-4" dirty="0">
                <a:solidFill>
                  <a:srgbClr val="7F7F7F"/>
                </a:solidFill>
                <a:latin typeface="Century Gothic"/>
                <a:cs typeface="Century Gothic"/>
              </a:rPr>
              <a:t> </a:t>
            </a:r>
            <a:r>
              <a:rPr sz="1200" spc="-8" dirty="0">
                <a:solidFill>
                  <a:srgbClr val="7F7F7F"/>
                </a:solidFill>
                <a:latin typeface="Century Gothic"/>
                <a:cs typeface="Century Gothic"/>
              </a:rPr>
              <a:t>multi-faceted</a:t>
            </a:r>
            <a:r>
              <a:rPr sz="1200" spc="34" dirty="0">
                <a:solidFill>
                  <a:srgbClr val="7F7F7F"/>
                </a:solidFill>
                <a:latin typeface="Century Gothic"/>
                <a:cs typeface="Century Gothic"/>
              </a:rPr>
              <a:t> </a:t>
            </a:r>
            <a:r>
              <a:rPr sz="1200" dirty="0">
                <a:solidFill>
                  <a:srgbClr val="7F7F7F"/>
                </a:solidFill>
                <a:latin typeface="Century Gothic"/>
                <a:cs typeface="Century Gothic"/>
              </a:rPr>
              <a:t>causes </a:t>
            </a:r>
            <a:r>
              <a:rPr sz="1200" spc="-15" dirty="0">
                <a:solidFill>
                  <a:srgbClr val="7F7F7F"/>
                </a:solidFill>
                <a:latin typeface="Century Gothic"/>
                <a:cs typeface="Century Gothic"/>
              </a:rPr>
              <a:t>and</a:t>
            </a:r>
            <a:r>
              <a:rPr sz="1200" spc="38" dirty="0">
                <a:solidFill>
                  <a:srgbClr val="7F7F7F"/>
                </a:solidFill>
                <a:latin typeface="Century Gothic"/>
                <a:cs typeface="Century Gothic"/>
              </a:rPr>
              <a:t> </a:t>
            </a:r>
            <a:r>
              <a:rPr sz="1200" spc="-11" dirty="0">
                <a:solidFill>
                  <a:srgbClr val="7F7F7F"/>
                </a:solidFill>
                <a:latin typeface="Century Gothic"/>
                <a:cs typeface="Century Gothic"/>
              </a:rPr>
              <a:t>varying</a:t>
            </a:r>
            <a:r>
              <a:rPr sz="1200" spc="41" dirty="0">
                <a:solidFill>
                  <a:srgbClr val="7F7F7F"/>
                </a:solidFill>
                <a:latin typeface="Century Gothic"/>
                <a:cs typeface="Century Gothic"/>
              </a:rPr>
              <a:t> </a:t>
            </a:r>
            <a:r>
              <a:rPr sz="1200" spc="4" dirty="0">
                <a:solidFill>
                  <a:srgbClr val="7F7F7F"/>
                </a:solidFill>
                <a:latin typeface="Century Gothic"/>
                <a:cs typeface="Century Gothic"/>
              </a:rPr>
              <a:t>degrees of</a:t>
            </a:r>
            <a:r>
              <a:rPr sz="1200" spc="-8" dirty="0">
                <a:solidFill>
                  <a:srgbClr val="7F7F7F"/>
                </a:solidFill>
                <a:latin typeface="Century Gothic"/>
                <a:cs typeface="Century Gothic"/>
              </a:rPr>
              <a:t> harm</a:t>
            </a:r>
            <a:r>
              <a:rPr lang="en-US" sz="1200" spc="-8" dirty="0">
                <a:solidFill>
                  <a:srgbClr val="7F7F7F"/>
                </a:solidFill>
                <a:latin typeface="Century Gothic"/>
                <a:cs typeface="Century Gothic"/>
              </a:rPr>
              <a:t>.</a:t>
            </a:r>
            <a:endParaRPr sz="1200" dirty="0">
              <a:latin typeface="Century Gothic"/>
              <a:cs typeface="Century Gothic"/>
            </a:endParaRPr>
          </a:p>
        </p:txBody>
      </p:sp>
      <p:sp>
        <p:nvSpPr>
          <p:cNvPr id="5" name="object 5"/>
          <p:cNvSpPr txBox="1"/>
          <p:nvPr/>
        </p:nvSpPr>
        <p:spPr>
          <a:xfrm>
            <a:off x="2339575" y="1901295"/>
            <a:ext cx="4289825" cy="355867"/>
          </a:xfrm>
          <a:prstGeom prst="rect">
            <a:avLst/>
          </a:prstGeom>
        </p:spPr>
        <p:txBody>
          <a:bodyPr vert="horz" wrap="square" lIns="0" tIns="9525" rIns="0" bIns="0" rtlCol="0">
            <a:spAutoFit/>
          </a:bodyPr>
          <a:lstStyle/>
          <a:p>
            <a:pPr marL="9525">
              <a:lnSpc>
                <a:spcPts val="1598"/>
              </a:lnSpc>
              <a:spcBef>
                <a:spcPts val="75"/>
              </a:spcBef>
            </a:pPr>
            <a:r>
              <a:rPr b="1" spc="-4" dirty="0">
                <a:solidFill>
                  <a:srgbClr val="404040"/>
                </a:solidFill>
                <a:latin typeface="Century Gothic"/>
                <a:cs typeface="Century Gothic"/>
              </a:rPr>
              <a:t>Principle</a:t>
            </a:r>
            <a:r>
              <a:rPr b="1" dirty="0">
                <a:solidFill>
                  <a:srgbClr val="404040"/>
                </a:solidFill>
                <a:latin typeface="Century Gothic"/>
                <a:cs typeface="Century Gothic"/>
              </a:rPr>
              <a:t> </a:t>
            </a:r>
            <a:r>
              <a:rPr b="1" spc="8" dirty="0">
                <a:solidFill>
                  <a:srgbClr val="404040"/>
                </a:solidFill>
                <a:latin typeface="Century Gothic"/>
                <a:cs typeface="Century Gothic"/>
              </a:rPr>
              <a:t>#2</a:t>
            </a:r>
            <a:endParaRPr dirty="0">
              <a:latin typeface="Century Gothic"/>
              <a:cs typeface="Century Gothic"/>
            </a:endParaRPr>
          </a:p>
          <a:p>
            <a:pPr marL="9525">
              <a:lnSpc>
                <a:spcPts val="1058"/>
              </a:lnSpc>
            </a:pPr>
            <a:r>
              <a:rPr sz="1200" spc="-11" dirty="0">
                <a:solidFill>
                  <a:srgbClr val="7F7F7F"/>
                </a:solidFill>
                <a:latin typeface="Century Gothic"/>
                <a:cs typeface="Century Gothic"/>
              </a:rPr>
              <a:t>T</a:t>
            </a:r>
            <a:r>
              <a:rPr sz="1200" spc="-26" dirty="0">
                <a:solidFill>
                  <a:srgbClr val="7F7F7F"/>
                </a:solidFill>
                <a:latin typeface="Century Gothic"/>
                <a:cs typeface="Century Gothic"/>
              </a:rPr>
              <a:t>h</a:t>
            </a:r>
            <a:r>
              <a:rPr sz="1200" dirty="0">
                <a:solidFill>
                  <a:srgbClr val="7F7F7F"/>
                </a:solidFill>
                <a:latin typeface="Century Gothic"/>
                <a:cs typeface="Century Gothic"/>
              </a:rPr>
              <a:t>e</a:t>
            </a:r>
            <a:r>
              <a:rPr sz="1200" spc="64" dirty="0">
                <a:solidFill>
                  <a:srgbClr val="7F7F7F"/>
                </a:solidFill>
                <a:latin typeface="Century Gothic"/>
                <a:cs typeface="Century Gothic"/>
              </a:rPr>
              <a:t> </a:t>
            </a:r>
            <a:r>
              <a:rPr sz="1200" spc="15" dirty="0">
                <a:solidFill>
                  <a:srgbClr val="7F7F7F"/>
                </a:solidFill>
                <a:latin typeface="Century Gothic"/>
                <a:cs typeface="Century Gothic"/>
              </a:rPr>
              <a:t>f</a:t>
            </a:r>
            <a:r>
              <a:rPr sz="1200" spc="8" dirty="0">
                <a:solidFill>
                  <a:srgbClr val="7F7F7F"/>
                </a:solidFill>
                <a:latin typeface="Century Gothic"/>
                <a:cs typeface="Century Gothic"/>
              </a:rPr>
              <a:t>o</a:t>
            </a:r>
            <a:r>
              <a:rPr sz="1200" spc="15" dirty="0">
                <a:solidFill>
                  <a:srgbClr val="7F7F7F"/>
                </a:solidFill>
                <a:latin typeface="Century Gothic"/>
                <a:cs typeface="Century Gothic"/>
              </a:rPr>
              <a:t>c</a:t>
            </a:r>
            <a:r>
              <a:rPr sz="1200" spc="-23" dirty="0">
                <a:solidFill>
                  <a:srgbClr val="7F7F7F"/>
                </a:solidFill>
                <a:latin typeface="Century Gothic"/>
                <a:cs typeface="Century Gothic"/>
              </a:rPr>
              <a:t>u</a:t>
            </a:r>
            <a:r>
              <a:rPr sz="1200" dirty="0">
                <a:solidFill>
                  <a:srgbClr val="7F7F7F"/>
                </a:solidFill>
                <a:latin typeface="Century Gothic"/>
                <a:cs typeface="Century Gothic"/>
              </a:rPr>
              <a:t>s</a:t>
            </a:r>
            <a:r>
              <a:rPr sz="1200" spc="-75" dirty="0">
                <a:solidFill>
                  <a:srgbClr val="7F7F7F"/>
                </a:solidFill>
                <a:latin typeface="Century Gothic"/>
                <a:cs typeface="Century Gothic"/>
              </a:rPr>
              <a:t> </a:t>
            </a:r>
            <a:r>
              <a:rPr sz="1200" spc="-34" dirty="0">
                <a:solidFill>
                  <a:srgbClr val="7F7F7F"/>
                </a:solidFill>
                <a:latin typeface="Century Gothic"/>
                <a:cs typeface="Century Gothic"/>
              </a:rPr>
              <a:t>i</a:t>
            </a:r>
            <a:r>
              <a:rPr sz="1200" dirty="0">
                <a:solidFill>
                  <a:srgbClr val="7F7F7F"/>
                </a:solidFill>
                <a:latin typeface="Century Gothic"/>
                <a:cs typeface="Century Gothic"/>
              </a:rPr>
              <a:t>s</a:t>
            </a:r>
            <a:r>
              <a:rPr sz="1200" spc="75" dirty="0">
                <a:solidFill>
                  <a:srgbClr val="7F7F7F"/>
                </a:solidFill>
                <a:latin typeface="Century Gothic"/>
                <a:cs typeface="Century Gothic"/>
              </a:rPr>
              <a:t> </a:t>
            </a:r>
            <a:r>
              <a:rPr sz="1200" spc="8" dirty="0">
                <a:solidFill>
                  <a:srgbClr val="7F7F7F"/>
                </a:solidFill>
                <a:latin typeface="Century Gothic"/>
                <a:cs typeface="Century Gothic"/>
              </a:rPr>
              <a:t>o</a:t>
            </a:r>
            <a:r>
              <a:rPr lang="en-US" sz="1200" spc="8" dirty="0">
                <a:solidFill>
                  <a:srgbClr val="7F7F7F"/>
                </a:solidFill>
                <a:latin typeface="Century Gothic"/>
                <a:cs typeface="Century Gothic"/>
              </a:rPr>
              <a:t>n reducing</a:t>
            </a:r>
            <a:r>
              <a:rPr sz="1200" spc="-49" dirty="0">
                <a:solidFill>
                  <a:srgbClr val="7F7F7F"/>
                </a:solidFill>
                <a:latin typeface="Century Gothic"/>
                <a:cs typeface="Century Gothic"/>
              </a:rPr>
              <a:t> </a:t>
            </a:r>
            <a:r>
              <a:rPr sz="1200" b="1" u="sng" spc="-26" dirty="0">
                <a:solidFill>
                  <a:srgbClr val="7F7F7F"/>
                </a:solidFill>
                <a:latin typeface="Century Gothic"/>
                <a:cs typeface="Century Gothic"/>
              </a:rPr>
              <a:t>h</a:t>
            </a:r>
            <a:r>
              <a:rPr sz="1200" b="1" u="sng" spc="-15" dirty="0">
                <a:solidFill>
                  <a:srgbClr val="7F7F7F"/>
                </a:solidFill>
                <a:latin typeface="Century Gothic"/>
                <a:cs typeface="Century Gothic"/>
              </a:rPr>
              <a:t>a</a:t>
            </a:r>
            <a:r>
              <a:rPr sz="1200" b="1" u="sng" spc="26" dirty="0">
                <a:solidFill>
                  <a:srgbClr val="7F7F7F"/>
                </a:solidFill>
                <a:latin typeface="Century Gothic"/>
                <a:cs typeface="Century Gothic"/>
              </a:rPr>
              <a:t>r</a:t>
            </a:r>
            <a:r>
              <a:rPr sz="1200" b="1" u="sng" spc="-23" dirty="0">
                <a:solidFill>
                  <a:srgbClr val="7F7F7F"/>
                </a:solidFill>
                <a:latin typeface="Century Gothic"/>
                <a:cs typeface="Century Gothic"/>
              </a:rPr>
              <a:t>m</a:t>
            </a:r>
            <a:r>
              <a:rPr sz="1200" dirty="0">
                <a:solidFill>
                  <a:srgbClr val="7F7F7F"/>
                </a:solidFill>
                <a:latin typeface="Century Gothic"/>
                <a:cs typeface="Century Gothic"/>
              </a:rPr>
              <a:t>,</a:t>
            </a:r>
            <a:r>
              <a:rPr sz="1200" spc="26" dirty="0">
                <a:solidFill>
                  <a:srgbClr val="7F7F7F"/>
                </a:solidFill>
                <a:latin typeface="Century Gothic"/>
                <a:cs typeface="Century Gothic"/>
              </a:rPr>
              <a:t> </a:t>
            </a:r>
            <a:r>
              <a:rPr sz="1200" spc="-26" dirty="0">
                <a:solidFill>
                  <a:srgbClr val="7F7F7F"/>
                </a:solidFill>
                <a:latin typeface="Century Gothic"/>
                <a:cs typeface="Century Gothic"/>
              </a:rPr>
              <a:t>n</a:t>
            </a:r>
            <a:r>
              <a:rPr sz="1200" spc="8" dirty="0">
                <a:solidFill>
                  <a:srgbClr val="7F7F7F"/>
                </a:solidFill>
                <a:latin typeface="Century Gothic"/>
                <a:cs typeface="Century Gothic"/>
              </a:rPr>
              <a:t>o</a:t>
            </a:r>
            <a:r>
              <a:rPr sz="1200" dirty="0">
                <a:solidFill>
                  <a:srgbClr val="7F7F7F"/>
                </a:solidFill>
                <a:latin typeface="Century Gothic"/>
                <a:cs typeface="Century Gothic"/>
              </a:rPr>
              <a:t>t</a:t>
            </a:r>
            <a:r>
              <a:rPr lang="en-US" sz="1200" spc="45" dirty="0">
                <a:solidFill>
                  <a:srgbClr val="7F7F7F"/>
                </a:solidFill>
                <a:latin typeface="Century Gothic"/>
                <a:cs typeface="Century Gothic"/>
              </a:rPr>
              <a:t> </a:t>
            </a:r>
            <a:r>
              <a:rPr sz="1200" spc="15" dirty="0">
                <a:solidFill>
                  <a:srgbClr val="7F7F7F"/>
                </a:solidFill>
                <a:latin typeface="Century Gothic"/>
                <a:cs typeface="Century Gothic"/>
              </a:rPr>
              <a:t>c</a:t>
            </a:r>
            <a:r>
              <a:rPr sz="1200" spc="8" dirty="0">
                <a:solidFill>
                  <a:srgbClr val="7F7F7F"/>
                </a:solidFill>
                <a:latin typeface="Century Gothic"/>
                <a:cs typeface="Century Gothic"/>
              </a:rPr>
              <a:t>o</a:t>
            </a:r>
            <a:r>
              <a:rPr sz="1200" spc="-26" dirty="0">
                <a:solidFill>
                  <a:srgbClr val="7F7F7F"/>
                </a:solidFill>
                <a:latin typeface="Century Gothic"/>
                <a:cs typeface="Century Gothic"/>
              </a:rPr>
              <a:t>n</a:t>
            </a:r>
            <a:r>
              <a:rPr sz="1200" spc="26" dirty="0">
                <a:solidFill>
                  <a:srgbClr val="7F7F7F"/>
                </a:solidFill>
                <a:latin typeface="Century Gothic"/>
                <a:cs typeface="Century Gothic"/>
              </a:rPr>
              <a:t>s</a:t>
            </a:r>
            <a:r>
              <a:rPr sz="1200" spc="-23" dirty="0">
                <a:solidFill>
                  <a:srgbClr val="7F7F7F"/>
                </a:solidFill>
                <a:latin typeface="Century Gothic"/>
                <a:cs typeface="Century Gothic"/>
              </a:rPr>
              <a:t>um</a:t>
            </a:r>
            <a:r>
              <a:rPr sz="1200" spc="-15" dirty="0">
                <a:solidFill>
                  <a:srgbClr val="7F7F7F"/>
                </a:solidFill>
                <a:latin typeface="Century Gothic"/>
                <a:cs typeface="Century Gothic"/>
              </a:rPr>
              <a:t>p</a:t>
            </a:r>
            <a:r>
              <a:rPr sz="1200" spc="-8" dirty="0">
                <a:solidFill>
                  <a:srgbClr val="7F7F7F"/>
                </a:solidFill>
                <a:latin typeface="Century Gothic"/>
                <a:cs typeface="Century Gothic"/>
              </a:rPr>
              <a:t>t</a:t>
            </a:r>
            <a:r>
              <a:rPr sz="1200" spc="-30" dirty="0">
                <a:solidFill>
                  <a:srgbClr val="7F7F7F"/>
                </a:solidFill>
                <a:latin typeface="Century Gothic"/>
                <a:cs typeface="Century Gothic"/>
              </a:rPr>
              <a:t>i</a:t>
            </a:r>
            <a:r>
              <a:rPr sz="1200" spc="8" dirty="0">
                <a:solidFill>
                  <a:srgbClr val="7F7F7F"/>
                </a:solidFill>
                <a:latin typeface="Century Gothic"/>
                <a:cs typeface="Century Gothic"/>
              </a:rPr>
              <a:t>o</a:t>
            </a:r>
            <a:r>
              <a:rPr sz="1200" dirty="0">
                <a:solidFill>
                  <a:srgbClr val="7F7F7F"/>
                </a:solidFill>
                <a:latin typeface="Century Gothic"/>
                <a:cs typeface="Century Gothic"/>
              </a:rPr>
              <a:t>n</a:t>
            </a:r>
            <a:r>
              <a:rPr lang="en-US" sz="1200" dirty="0">
                <a:solidFill>
                  <a:srgbClr val="7F7F7F"/>
                </a:solidFill>
                <a:latin typeface="Century Gothic"/>
                <a:cs typeface="Century Gothic"/>
              </a:rPr>
              <a:t>.</a:t>
            </a:r>
            <a:endParaRPr sz="1200" dirty="0">
              <a:latin typeface="Century Gothic"/>
              <a:cs typeface="Century Gothic"/>
            </a:endParaRPr>
          </a:p>
        </p:txBody>
      </p:sp>
      <p:sp>
        <p:nvSpPr>
          <p:cNvPr id="6" name="object 6"/>
          <p:cNvSpPr/>
          <p:nvPr/>
        </p:nvSpPr>
        <p:spPr>
          <a:xfrm>
            <a:off x="3711176" y="2239433"/>
            <a:ext cx="285750" cy="9525"/>
          </a:xfrm>
          <a:custGeom>
            <a:avLst/>
            <a:gdLst/>
            <a:ahLst/>
            <a:cxnLst/>
            <a:rect l="l" t="t" r="r" b="b"/>
            <a:pathLst>
              <a:path w="381000" h="12700">
                <a:moveTo>
                  <a:pt x="381000" y="0"/>
                </a:moveTo>
                <a:lnTo>
                  <a:pt x="0" y="0"/>
                </a:lnTo>
                <a:lnTo>
                  <a:pt x="0" y="12700"/>
                </a:lnTo>
                <a:lnTo>
                  <a:pt x="381000" y="12700"/>
                </a:lnTo>
                <a:lnTo>
                  <a:pt x="381000" y="0"/>
                </a:lnTo>
                <a:close/>
              </a:path>
            </a:pathLst>
          </a:custGeom>
          <a:solidFill>
            <a:srgbClr val="7F7F7F"/>
          </a:solidFill>
        </p:spPr>
        <p:txBody>
          <a:bodyPr wrap="square" lIns="0" tIns="0" rIns="0" bIns="0" rtlCol="0"/>
          <a:lstStyle/>
          <a:p>
            <a:endParaRPr sz="1013" dirty="0"/>
          </a:p>
        </p:txBody>
      </p:sp>
      <p:sp>
        <p:nvSpPr>
          <p:cNvPr id="7" name="object 7"/>
          <p:cNvSpPr txBox="1"/>
          <p:nvPr/>
        </p:nvSpPr>
        <p:spPr>
          <a:xfrm>
            <a:off x="2332122" y="2600558"/>
            <a:ext cx="5118280" cy="496931"/>
          </a:xfrm>
          <a:prstGeom prst="rect">
            <a:avLst/>
          </a:prstGeom>
        </p:spPr>
        <p:txBody>
          <a:bodyPr vert="horz" wrap="square" lIns="0" tIns="9525" rIns="0" bIns="0" rtlCol="0">
            <a:spAutoFit/>
          </a:bodyPr>
          <a:lstStyle/>
          <a:p>
            <a:pPr marL="9525">
              <a:lnSpc>
                <a:spcPts val="1598"/>
              </a:lnSpc>
              <a:spcBef>
                <a:spcPts val="75"/>
              </a:spcBef>
            </a:pPr>
            <a:r>
              <a:rPr b="1" spc="-4" dirty="0">
                <a:solidFill>
                  <a:srgbClr val="404040"/>
                </a:solidFill>
                <a:latin typeface="Century Gothic"/>
                <a:cs typeface="Century Gothic"/>
              </a:rPr>
              <a:t>Principle</a:t>
            </a:r>
            <a:r>
              <a:rPr b="1" dirty="0">
                <a:solidFill>
                  <a:srgbClr val="404040"/>
                </a:solidFill>
                <a:latin typeface="Century Gothic"/>
                <a:cs typeface="Century Gothic"/>
              </a:rPr>
              <a:t> </a:t>
            </a:r>
            <a:r>
              <a:rPr b="1" spc="8" dirty="0">
                <a:solidFill>
                  <a:srgbClr val="404040"/>
                </a:solidFill>
                <a:latin typeface="Century Gothic"/>
                <a:cs typeface="Century Gothic"/>
              </a:rPr>
              <a:t>#3</a:t>
            </a:r>
            <a:endParaRPr dirty="0">
              <a:latin typeface="Century Gothic"/>
              <a:cs typeface="Century Gothic"/>
            </a:endParaRPr>
          </a:p>
          <a:p>
            <a:pPr marL="9525">
              <a:lnSpc>
                <a:spcPts val="1058"/>
              </a:lnSpc>
            </a:pPr>
            <a:r>
              <a:rPr sz="1200" spc="8" dirty="0">
                <a:solidFill>
                  <a:srgbClr val="7F7F7F"/>
                </a:solidFill>
                <a:latin typeface="Century Gothic"/>
                <a:cs typeface="Century Gothic"/>
              </a:rPr>
              <a:t>It</a:t>
            </a:r>
            <a:r>
              <a:rPr sz="1200" spc="-34" dirty="0">
                <a:solidFill>
                  <a:srgbClr val="7F7F7F"/>
                </a:solidFill>
                <a:latin typeface="Century Gothic"/>
                <a:cs typeface="Century Gothic"/>
              </a:rPr>
              <a:t> </a:t>
            </a:r>
            <a:r>
              <a:rPr sz="1200" spc="-15" dirty="0">
                <a:solidFill>
                  <a:srgbClr val="7F7F7F"/>
                </a:solidFill>
                <a:latin typeface="Century Gothic"/>
                <a:cs typeface="Century Gothic"/>
              </a:rPr>
              <a:t>is</a:t>
            </a:r>
            <a:r>
              <a:rPr sz="1200" spc="75" dirty="0">
                <a:solidFill>
                  <a:srgbClr val="7F7F7F"/>
                </a:solidFill>
                <a:latin typeface="Century Gothic"/>
                <a:cs typeface="Century Gothic"/>
              </a:rPr>
              <a:t> </a:t>
            </a:r>
            <a:r>
              <a:rPr sz="1200" spc="-11" dirty="0">
                <a:solidFill>
                  <a:srgbClr val="7F7F7F"/>
                </a:solidFill>
                <a:latin typeface="Century Gothic"/>
                <a:cs typeface="Century Gothic"/>
              </a:rPr>
              <a:t>the</a:t>
            </a:r>
            <a:r>
              <a:rPr sz="1200" spc="-15" dirty="0">
                <a:solidFill>
                  <a:srgbClr val="7F7F7F"/>
                </a:solidFill>
                <a:latin typeface="Century Gothic"/>
                <a:cs typeface="Century Gothic"/>
              </a:rPr>
              <a:t> </a:t>
            </a:r>
            <a:r>
              <a:rPr sz="1200" spc="-19" dirty="0">
                <a:solidFill>
                  <a:srgbClr val="7F7F7F"/>
                </a:solidFill>
                <a:latin typeface="Century Gothic"/>
                <a:cs typeface="Century Gothic"/>
              </a:rPr>
              <a:t>individual’s</a:t>
            </a:r>
            <a:r>
              <a:rPr sz="1200" spc="225" dirty="0">
                <a:solidFill>
                  <a:srgbClr val="7F7F7F"/>
                </a:solidFill>
                <a:latin typeface="Century Gothic"/>
                <a:cs typeface="Century Gothic"/>
              </a:rPr>
              <a:t> </a:t>
            </a:r>
            <a:r>
              <a:rPr sz="1200" spc="-4" dirty="0">
                <a:solidFill>
                  <a:srgbClr val="7F7F7F"/>
                </a:solidFill>
                <a:latin typeface="Century Gothic"/>
                <a:cs typeface="Century Gothic"/>
              </a:rPr>
              <a:t>choice</a:t>
            </a:r>
            <a:r>
              <a:rPr sz="1200" spc="-11" dirty="0">
                <a:solidFill>
                  <a:srgbClr val="7F7F7F"/>
                </a:solidFill>
                <a:latin typeface="Century Gothic"/>
                <a:cs typeface="Century Gothic"/>
              </a:rPr>
              <a:t> </a:t>
            </a:r>
            <a:r>
              <a:rPr sz="1200" spc="-4" dirty="0">
                <a:solidFill>
                  <a:srgbClr val="7F7F7F"/>
                </a:solidFill>
                <a:latin typeface="Century Gothic"/>
                <a:cs typeface="Century Gothic"/>
              </a:rPr>
              <a:t>to</a:t>
            </a:r>
            <a:r>
              <a:rPr sz="1200" spc="56" dirty="0">
                <a:solidFill>
                  <a:srgbClr val="7F7F7F"/>
                </a:solidFill>
                <a:latin typeface="Century Gothic"/>
                <a:cs typeface="Century Gothic"/>
              </a:rPr>
              <a:t> </a:t>
            </a:r>
            <a:r>
              <a:rPr sz="1200" spc="-15" dirty="0">
                <a:solidFill>
                  <a:srgbClr val="7F7F7F"/>
                </a:solidFill>
                <a:latin typeface="Century Gothic"/>
                <a:cs typeface="Century Gothic"/>
              </a:rPr>
              <a:t>manage</a:t>
            </a:r>
            <a:r>
              <a:rPr sz="1200" spc="64" dirty="0">
                <a:solidFill>
                  <a:srgbClr val="7F7F7F"/>
                </a:solidFill>
                <a:latin typeface="Century Gothic"/>
                <a:cs typeface="Century Gothic"/>
              </a:rPr>
              <a:t> </a:t>
            </a:r>
            <a:r>
              <a:rPr sz="1200" spc="4" dirty="0">
                <a:solidFill>
                  <a:srgbClr val="7F7F7F"/>
                </a:solidFill>
                <a:latin typeface="Century Gothic"/>
                <a:cs typeface="Century Gothic"/>
              </a:rPr>
              <a:t>or </a:t>
            </a:r>
            <a:r>
              <a:rPr sz="1200" spc="-15" dirty="0">
                <a:solidFill>
                  <a:srgbClr val="7F7F7F"/>
                </a:solidFill>
                <a:latin typeface="Century Gothic"/>
                <a:cs typeface="Century Gothic"/>
              </a:rPr>
              <a:t>mitigate</a:t>
            </a:r>
            <a:r>
              <a:rPr sz="1200" spc="139" dirty="0">
                <a:solidFill>
                  <a:srgbClr val="7F7F7F"/>
                </a:solidFill>
                <a:latin typeface="Century Gothic"/>
                <a:cs typeface="Century Gothic"/>
              </a:rPr>
              <a:t> </a:t>
            </a:r>
            <a:r>
              <a:rPr sz="1200" spc="-11" dirty="0">
                <a:solidFill>
                  <a:srgbClr val="7F7F7F"/>
                </a:solidFill>
                <a:latin typeface="Century Gothic"/>
                <a:cs typeface="Century Gothic"/>
              </a:rPr>
              <a:t>the</a:t>
            </a:r>
            <a:r>
              <a:rPr sz="1200" spc="-15" dirty="0">
                <a:solidFill>
                  <a:srgbClr val="7F7F7F"/>
                </a:solidFill>
                <a:latin typeface="Century Gothic"/>
                <a:cs typeface="Century Gothic"/>
              </a:rPr>
              <a:t> </a:t>
            </a:r>
            <a:r>
              <a:rPr sz="1200" spc="4" dirty="0">
                <a:solidFill>
                  <a:srgbClr val="7F7F7F"/>
                </a:solidFill>
                <a:latin typeface="Century Gothic"/>
                <a:cs typeface="Century Gothic"/>
              </a:rPr>
              <a:t>risk</a:t>
            </a:r>
            <a:r>
              <a:rPr sz="1200" spc="-26" dirty="0">
                <a:solidFill>
                  <a:srgbClr val="7F7F7F"/>
                </a:solidFill>
                <a:latin typeface="Century Gothic"/>
                <a:cs typeface="Century Gothic"/>
              </a:rPr>
              <a:t> </a:t>
            </a:r>
            <a:r>
              <a:rPr sz="1200" spc="4" dirty="0">
                <a:solidFill>
                  <a:srgbClr val="7F7F7F"/>
                </a:solidFill>
                <a:latin typeface="Century Gothic"/>
                <a:cs typeface="Century Gothic"/>
              </a:rPr>
              <a:t>of</a:t>
            </a:r>
            <a:r>
              <a:rPr sz="1200" spc="-8" dirty="0">
                <a:solidFill>
                  <a:srgbClr val="7F7F7F"/>
                </a:solidFill>
                <a:latin typeface="Century Gothic"/>
                <a:cs typeface="Century Gothic"/>
              </a:rPr>
              <a:t> </a:t>
            </a:r>
            <a:r>
              <a:rPr sz="1200" spc="-11" dirty="0">
                <a:solidFill>
                  <a:srgbClr val="7F7F7F"/>
                </a:solidFill>
                <a:latin typeface="Century Gothic"/>
                <a:cs typeface="Century Gothic"/>
              </a:rPr>
              <a:t>high-risk</a:t>
            </a:r>
            <a:r>
              <a:rPr sz="1200" spc="49" dirty="0">
                <a:solidFill>
                  <a:srgbClr val="7F7F7F"/>
                </a:solidFill>
                <a:latin typeface="Century Gothic"/>
                <a:cs typeface="Century Gothic"/>
              </a:rPr>
              <a:t> </a:t>
            </a:r>
            <a:r>
              <a:rPr sz="1200" dirty="0">
                <a:solidFill>
                  <a:srgbClr val="7F7F7F"/>
                </a:solidFill>
                <a:latin typeface="Century Gothic"/>
                <a:cs typeface="Century Gothic"/>
              </a:rPr>
              <a:t>behaviors</a:t>
            </a:r>
            <a:r>
              <a:rPr lang="en-US" sz="1200" dirty="0">
                <a:solidFill>
                  <a:srgbClr val="7F7F7F"/>
                </a:solidFill>
                <a:latin typeface="Century Gothic"/>
                <a:cs typeface="Century Gothic"/>
              </a:rPr>
              <a:t>.</a:t>
            </a:r>
            <a:endParaRPr sz="1200" dirty="0">
              <a:latin typeface="Century Gothic"/>
              <a:cs typeface="Century Gothic"/>
            </a:endParaRPr>
          </a:p>
        </p:txBody>
      </p:sp>
      <p:sp>
        <p:nvSpPr>
          <p:cNvPr id="8" name="object 8"/>
          <p:cNvSpPr txBox="1"/>
          <p:nvPr/>
        </p:nvSpPr>
        <p:spPr>
          <a:xfrm>
            <a:off x="2332121" y="3303174"/>
            <a:ext cx="5267131" cy="496931"/>
          </a:xfrm>
          <a:prstGeom prst="rect">
            <a:avLst/>
          </a:prstGeom>
        </p:spPr>
        <p:txBody>
          <a:bodyPr vert="horz" wrap="square" lIns="0" tIns="9525" rIns="0" bIns="0" rtlCol="0">
            <a:spAutoFit/>
          </a:bodyPr>
          <a:lstStyle/>
          <a:p>
            <a:pPr marL="9525">
              <a:lnSpc>
                <a:spcPts val="1598"/>
              </a:lnSpc>
              <a:spcBef>
                <a:spcPts val="75"/>
              </a:spcBef>
            </a:pPr>
            <a:r>
              <a:rPr b="1" spc="-4" dirty="0">
                <a:solidFill>
                  <a:srgbClr val="404040"/>
                </a:solidFill>
                <a:latin typeface="Century Gothic"/>
                <a:cs typeface="Century Gothic"/>
              </a:rPr>
              <a:t>Principle</a:t>
            </a:r>
            <a:r>
              <a:rPr b="1" dirty="0">
                <a:solidFill>
                  <a:srgbClr val="404040"/>
                </a:solidFill>
                <a:latin typeface="Century Gothic"/>
                <a:cs typeface="Century Gothic"/>
              </a:rPr>
              <a:t> </a:t>
            </a:r>
            <a:r>
              <a:rPr b="1" spc="8" dirty="0">
                <a:solidFill>
                  <a:srgbClr val="404040"/>
                </a:solidFill>
                <a:latin typeface="Century Gothic"/>
                <a:cs typeface="Century Gothic"/>
              </a:rPr>
              <a:t>#4</a:t>
            </a:r>
            <a:endParaRPr dirty="0">
              <a:latin typeface="Century Gothic"/>
              <a:cs typeface="Century Gothic"/>
            </a:endParaRPr>
          </a:p>
          <a:p>
            <a:pPr marL="9525">
              <a:lnSpc>
                <a:spcPts val="1058"/>
              </a:lnSpc>
            </a:pPr>
            <a:r>
              <a:rPr sz="1200" spc="-11" dirty="0">
                <a:solidFill>
                  <a:srgbClr val="7F7F7F"/>
                </a:solidFill>
                <a:latin typeface="Century Gothic"/>
                <a:cs typeface="Century Gothic"/>
              </a:rPr>
              <a:t>T</a:t>
            </a:r>
            <a:r>
              <a:rPr sz="1200" spc="-26" dirty="0">
                <a:solidFill>
                  <a:srgbClr val="7F7F7F"/>
                </a:solidFill>
                <a:latin typeface="Century Gothic"/>
                <a:cs typeface="Century Gothic"/>
              </a:rPr>
              <a:t>h</a:t>
            </a:r>
            <a:r>
              <a:rPr sz="1200" dirty="0">
                <a:solidFill>
                  <a:srgbClr val="7F7F7F"/>
                </a:solidFill>
                <a:latin typeface="Century Gothic"/>
                <a:cs typeface="Century Gothic"/>
              </a:rPr>
              <a:t>e</a:t>
            </a:r>
            <a:r>
              <a:rPr sz="1200" spc="64" dirty="0">
                <a:solidFill>
                  <a:srgbClr val="7F7F7F"/>
                </a:solidFill>
                <a:latin typeface="Century Gothic"/>
                <a:cs typeface="Century Gothic"/>
              </a:rPr>
              <a:t> </a:t>
            </a:r>
            <a:r>
              <a:rPr sz="1200" spc="-34" dirty="0">
                <a:solidFill>
                  <a:srgbClr val="7F7F7F"/>
                </a:solidFill>
                <a:latin typeface="Century Gothic"/>
                <a:cs typeface="Century Gothic"/>
              </a:rPr>
              <a:t>i</a:t>
            </a:r>
            <a:r>
              <a:rPr sz="1200" spc="-26" dirty="0">
                <a:solidFill>
                  <a:srgbClr val="7F7F7F"/>
                </a:solidFill>
                <a:latin typeface="Century Gothic"/>
                <a:cs typeface="Century Gothic"/>
              </a:rPr>
              <a:t>n</a:t>
            </a:r>
            <a:r>
              <a:rPr sz="1200" spc="-19" dirty="0">
                <a:solidFill>
                  <a:srgbClr val="7F7F7F"/>
                </a:solidFill>
                <a:latin typeface="Century Gothic"/>
                <a:cs typeface="Century Gothic"/>
              </a:rPr>
              <a:t>d</a:t>
            </a:r>
            <a:r>
              <a:rPr sz="1200" spc="-34" dirty="0">
                <a:solidFill>
                  <a:srgbClr val="7F7F7F"/>
                </a:solidFill>
                <a:latin typeface="Century Gothic"/>
                <a:cs typeface="Century Gothic"/>
              </a:rPr>
              <a:t>i</a:t>
            </a:r>
            <a:r>
              <a:rPr sz="1200" spc="26" dirty="0">
                <a:solidFill>
                  <a:srgbClr val="7F7F7F"/>
                </a:solidFill>
                <a:latin typeface="Century Gothic"/>
                <a:cs typeface="Century Gothic"/>
              </a:rPr>
              <a:t>v</a:t>
            </a:r>
            <a:r>
              <a:rPr sz="1200" spc="-34" dirty="0">
                <a:solidFill>
                  <a:srgbClr val="7F7F7F"/>
                </a:solidFill>
                <a:latin typeface="Century Gothic"/>
                <a:cs typeface="Century Gothic"/>
              </a:rPr>
              <a:t>i</a:t>
            </a:r>
            <a:r>
              <a:rPr sz="1200" spc="-19" dirty="0">
                <a:solidFill>
                  <a:srgbClr val="7F7F7F"/>
                </a:solidFill>
                <a:latin typeface="Century Gothic"/>
                <a:cs typeface="Century Gothic"/>
              </a:rPr>
              <a:t>d</a:t>
            </a:r>
            <a:r>
              <a:rPr sz="1200" spc="-23" dirty="0">
                <a:solidFill>
                  <a:srgbClr val="7F7F7F"/>
                </a:solidFill>
                <a:latin typeface="Century Gothic"/>
                <a:cs typeface="Century Gothic"/>
              </a:rPr>
              <a:t>u</a:t>
            </a:r>
            <a:r>
              <a:rPr sz="1200" spc="-15" dirty="0">
                <a:solidFill>
                  <a:srgbClr val="7F7F7F"/>
                </a:solidFill>
                <a:latin typeface="Century Gothic"/>
                <a:cs typeface="Century Gothic"/>
              </a:rPr>
              <a:t>a</a:t>
            </a:r>
            <a:r>
              <a:rPr sz="1200" dirty="0">
                <a:solidFill>
                  <a:srgbClr val="7F7F7F"/>
                </a:solidFill>
                <a:latin typeface="Century Gothic"/>
                <a:cs typeface="Century Gothic"/>
              </a:rPr>
              <a:t>l </a:t>
            </a:r>
            <a:r>
              <a:rPr sz="1200" spc="-79" dirty="0">
                <a:solidFill>
                  <a:srgbClr val="7F7F7F"/>
                </a:solidFill>
                <a:latin typeface="Century Gothic"/>
                <a:cs typeface="Century Gothic"/>
              </a:rPr>
              <a:t> </a:t>
            </a:r>
            <a:r>
              <a:rPr sz="1200" spc="-26" dirty="0">
                <a:solidFill>
                  <a:srgbClr val="7F7F7F"/>
                </a:solidFill>
                <a:latin typeface="Century Gothic"/>
                <a:cs typeface="Century Gothic"/>
              </a:rPr>
              <a:t>h</a:t>
            </a:r>
            <a:r>
              <a:rPr sz="1200" spc="-15" dirty="0">
                <a:solidFill>
                  <a:srgbClr val="7F7F7F"/>
                </a:solidFill>
                <a:latin typeface="Century Gothic"/>
                <a:cs typeface="Century Gothic"/>
              </a:rPr>
              <a:t>a</a:t>
            </a:r>
            <a:r>
              <a:rPr sz="1200" dirty="0">
                <a:solidFill>
                  <a:srgbClr val="7F7F7F"/>
                </a:solidFill>
                <a:latin typeface="Century Gothic"/>
                <a:cs typeface="Century Gothic"/>
              </a:rPr>
              <a:t>s a</a:t>
            </a:r>
            <a:r>
              <a:rPr sz="1200" spc="34" dirty="0">
                <a:solidFill>
                  <a:srgbClr val="7F7F7F"/>
                </a:solidFill>
                <a:latin typeface="Century Gothic"/>
                <a:cs typeface="Century Gothic"/>
              </a:rPr>
              <a:t> </a:t>
            </a:r>
            <a:r>
              <a:rPr sz="1200" spc="26" dirty="0">
                <a:solidFill>
                  <a:srgbClr val="7F7F7F"/>
                </a:solidFill>
                <a:latin typeface="Century Gothic"/>
                <a:cs typeface="Century Gothic"/>
              </a:rPr>
              <a:t>v</a:t>
            </a:r>
            <a:r>
              <a:rPr sz="1200" spc="8" dirty="0">
                <a:solidFill>
                  <a:srgbClr val="7F7F7F"/>
                </a:solidFill>
                <a:latin typeface="Century Gothic"/>
                <a:cs typeface="Century Gothic"/>
              </a:rPr>
              <a:t>o</a:t>
            </a:r>
            <a:r>
              <a:rPr sz="1200" spc="-34" dirty="0">
                <a:solidFill>
                  <a:srgbClr val="7F7F7F"/>
                </a:solidFill>
                <a:latin typeface="Century Gothic"/>
                <a:cs typeface="Century Gothic"/>
              </a:rPr>
              <a:t>i</a:t>
            </a:r>
            <a:r>
              <a:rPr sz="1200" spc="15" dirty="0">
                <a:solidFill>
                  <a:srgbClr val="7F7F7F"/>
                </a:solidFill>
                <a:latin typeface="Century Gothic"/>
                <a:cs typeface="Century Gothic"/>
              </a:rPr>
              <a:t>c</a:t>
            </a:r>
            <a:r>
              <a:rPr sz="1200" dirty="0">
                <a:solidFill>
                  <a:srgbClr val="7F7F7F"/>
                </a:solidFill>
                <a:latin typeface="Century Gothic"/>
                <a:cs typeface="Century Gothic"/>
              </a:rPr>
              <a:t>e</a:t>
            </a:r>
            <a:r>
              <a:rPr sz="1200" spc="-11" dirty="0">
                <a:solidFill>
                  <a:srgbClr val="7F7F7F"/>
                </a:solidFill>
                <a:latin typeface="Century Gothic"/>
                <a:cs typeface="Century Gothic"/>
              </a:rPr>
              <a:t> </a:t>
            </a:r>
            <a:r>
              <a:rPr sz="1200" spc="-15" dirty="0">
                <a:solidFill>
                  <a:srgbClr val="7F7F7F"/>
                </a:solidFill>
                <a:latin typeface="Century Gothic"/>
                <a:cs typeface="Century Gothic"/>
              </a:rPr>
              <a:t>a</a:t>
            </a:r>
            <a:r>
              <a:rPr sz="1200" spc="-26" dirty="0">
                <a:solidFill>
                  <a:srgbClr val="7F7F7F"/>
                </a:solidFill>
                <a:latin typeface="Century Gothic"/>
                <a:cs typeface="Century Gothic"/>
              </a:rPr>
              <a:t>n</a:t>
            </a:r>
            <a:r>
              <a:rPr sz="1200" dirty="0">
                <a:solidFill>
                  <a:srgbClr val="7F7F7F"/>
                </a:solidFill>
                <a:latin typeface="Century Gothic"/>
                <a:cs typeface="Century Gothic"/>
              </a:rPr>
              <a:t>d</a:t>
            </a:r>
            <a:r>
              <a:rPr sz="1200" spc="34" dirty="0">
                <a:solidFill>
                  <a:srgbClr val="7F7F7F"/>
                </a:solidFill>
                <a:latin typeface="Century Gothic"/>
                <a:cs typeface="Century Gothic"/>
              </a:rPr>
              <a:t> </a:t>
            </a:r>
            <a:r>
              <a:rPr sz="1200" spc="-19" dirty="0">
                <a:solidFill>
                  <a:srgbClr val="7F7F7F"/>
                </a:solidFill>
                <a:latin typeface="Century Gothic"/>
                <a:cs typeface="Century Gothic"/>
              </a:rPr>
              <a:t>d</a:t>
            </a:r>
            <a:r>
              <a:rPr sz="1200" spc="15" dirty="0">
                <a:solidFill>
                  <a:srgbClr val="7F7F7F"/>
                </a:solidFill>
                <a:latin typeface="Century Gothic"/>
                <a:cs typeface="Century Gothic"/>
              </a:rPr>
              <a:t>e</a:t>
            </a:r>
            <a:r>
              <a:rPr sz="1200" spc="23" dirty="0">
                <a:solidFill>
                  <a:srgbClr val="7F7F7F"/>
                </a:solidFill>
                <a:latin typeface="Century Gothic"/>
                <a:cs typeface="Century Gothic"/>
              </a:rPr>
              <a:t>s</a:t>
            </a:r>
            <a:r>
              <a:rPr sz="1200" spc="15" dirty="0">
                <a:solidFill>
                  <a:srgbClr val="7F7F7F"/>
                </a:solidFill>
                <a:latin typeface="Century Gothic"/>
                <a:cs typeface="Century Gothic"/>
              </a:rPr>
              <a:t>e</a:t>
            </a:r>
            <a:r>
              <a:rPr sz="1200" spc="26" dirty="0">
                <a:solidFill>
                  <a:srgbClr val="7F7F7F"/>
                </a:solidFill>
                <a:latin typeface="Century Gothic"/>
                <a:cs typeface="Century Gothic"/>
              </a:rPr>
              <a:t>rv</a:t>
            </a:r>
            <a:r>
              <a:rPr sz="1200" spc="15" dirty="0">
                <a:solidFill>
                  <a:srgbClr val="7F7F7F"/>
                </a:solidFill>
                <a:latin typeface="Century Gothic"/>
                <a:cs typeface="Century Gothic"/>
              </a:rPr>
              <a:t>e</a:t>
            </a:r>
            <a:r>
              <a:rPr sz="1200" dirty="0">
                <a:solidFill>
                  <a:srgbClr val="7F7F7F"/>
                </a:solidFill>
                <a:latin typeface="Century Gothic"/>
                <a:cs typeface="Century Gothic"/>
              </a:rPr>
              <a:t>s</a:t>
            </a:r>
            <a:r>
              <a:rPr sz="1200" spc="-75" dirty="0">
                <a:solidFill>
                  <a:srgbClr val="7F7F7F"/>
                </a:solidFill>
                <a:latin typeface="Century Gothic"/>
                <a:cs typeface="Century Gothic"/>
              </a:rPr>
              <a:t> </a:t>
            </a:r>
            <a:r>
              <a:rPr sz="1200" spc="-8" dirty="0">
                <a:solidFill>
                  <a:srgbClr val="7F7F7F"/>
                </a:solidFill>
                <a:latin typeface="Century Gothic"/>
                <a:cs typeface="Century Gothic"/>
              </a:rPr>
              <a:t>t</a:t>
            </a:r>
            <a:r>
              <a:rPr sz="1200" dirty="0">
                <a:solidFill>
                  <a:srgbClr val="7F7F7F"/>
                </a:solidFill>
                <a:latin typeface="Century Gothic"/>
                <a:cs typeface="Century Gothic"/>
              </a:rPr>
              <a:t>o</a:t>
            </a:r>
            <a:r>
              <a:rPr sz="1200" spc="-15" dirty="0">
                <a:solidFill>
                  <a:srgbClr val="7F7F7F"/>
                </a:solidFill>
                <a:latin typeface="Century Gothic"/>
                <a:cs typeface="Century Gothic"/>
              </a:rPr>
              <a:t> b</a:t>
            </a:r>
            <a:r>
              <a:rPr sz="1200" dirty="0">
                <a:solidFill>
                  <a:srgbClr val="7F7F7F"/>
                </a:solidFill>
                <a:latin typeface="Century Gothic"/>
                <a:cs typeface="Century Gothic"/>
              </a:rPr>
              <a:t>e</a:t>
            </a:r>
            <a:r>
              <a:rPr sz="1200" spc="-11" dirty="0">
                <a:solidFill>
                  <a:srgbClr val="7F7F7F"/>
                </a:solidFill>
                <a:latin typeface="Century Gothic"/>
                <a:cs typeface="Century Gothic"/>
              </a:rPr>
              <a:t> </a:t>
            </a:r>
            <a:r>
              <a:rPr sz="1200" spc="-8" dirty="0">
                <a:solidFill>
                  <a:srgbClr val="7F7F7F"/>
                </a:solidFill>
                <a:latin typeface="Century Gothic"/>
                <a:cs typeface="Century Gothic"/>
              </a:rPr>
              <a:t>t</a:t>
            </a:r>
            <a:r>
              <a:rPr sz="1200" spc="26" dirty="0">
                <a:solidFill>
                  <a:srgbClr val="7F7F7F"/>
                </a:solidFill>
                <a:latin typeface="Century Gothic"/>
                <a:cs typeface="Century Gothic"/>
              </a:rPr>
              <a:t>r</a:t>
            </a:r>
            <a:r>
              <a:rPr sz="1200" spc="15" dirty="0">
                <a:solidFill>
                  <a:srgbClr val="7F7F7F"/>
                </a:solidFill>
                <a:latin typeface="Century Gothic"/>
                <a:cs typeface="Century Gothic"/>
              </a:rPr>
              <a:t>e</a:t>
            </a:r>
            <a:r>
              <a:rPr sz="1200" spc="-15" dirty="0">
                <a:solidFill>
                  <a:srgbClr val="7F7F7F"/>
                </a:solidFill>
                <a:latin typeface="Century Gothic"/>
                <a:cs typeface="Century Gothic"/>
              </a:rPr>
              <a:t>a</a:t>
            </a:r>
            <a:r>
              <a:rPr sz="1200" spc="-8" dirty="0">
                <a:solidFill>
                  <a:srgbClr val="7F7F7F"/>
                </a:solidFill>
                <a:latin typeface="Century Gothic"/>
                <a:cs typeface="Century Gothic"/>
              </a:rPr>
              <a:t>t</a:t>
            </a:r>
            <a:r>
              <a:rPr sz="1200" spc="15" dirty="0">
                <a:solidFill>
                  <a:srgbClr val="7F7F7F"/>
                </a:solidFill>
                <a:latin typeface="Century Gothic"/>
                <a:cs typeface="Century Gothic"/>
              </a:rPr>
              <a:t>e</a:t>
            </a:r>
            <a:r>
              <a:rPr sz="1200" dirty="0">
                <a:solidFill>
                  <a:srgbClr val="7F7F7F"/>
                </a:solidFill>
                <a:latin typeface="Century Gothic"/>
                <a:cs typeface="Century Gothic"/>
              </a:rPr>
              <a:t>d</a:t>
            </a:r>
            <a:r>
              <a:rPr sz="1200" spc="-41" dirty="0">
                <a:solidFill>
                  <a:srgbClr val="7F7F7F"/>
                </a:solidFill>
                <a:latin typeface="Century Gothic"/>
                <a:cs typeface="Century Gothic"/>
              </a:rPr>
              <a:t> </a:t>
            </a:r>
            <a:r>
              <a:rPr sz="1200" dirty="0">
                <a:solidFill>
                  <a:srgbClr val="7F7F7F"/>
                </a:solidFill>
                <a:latin typeface="Century Gothic"/>
                <a:cs typeface="Century Gothic"/>
              </a:rPr>
              <a:t>w</a:t>
            </a:r>
            <a:r>
              <a:rPr sz="1200" spc="-34" dirty="0">
                <a:solidFill>
                  <a:srgbClr val="7F7F7F"/>
                </a:solidFill>
                <a:latin typeface="Century Gothic"/>
                <a:cs typeface="Century Gothic"/>
              </a:rPr>
              <a:t>i</a:t>
            </a:r>
            <a:r>
              <a:rPr sz="1200" spc="-8" dirty="0">
                <a:solidFill>
                  <a:srgbClr val="7F7F7F"/>
                </a:solidFill>
                <a:latin typeface="Century Gothic"/>
                <a:cs typeface="Century Gothic"/>
              </a:rPr>
              <a:t>t</a:t>
            </a:r>
            <a:r>
              <a:rPr sz="1200" dirty="0">
                <a:solidFill>
                  <a:srgbClr val="7F7F7F"/>
                </a:solidFill>
                <a:latin typeface="Century Gothic"/>
                <a:cs typeface="Century Gothic"/>
              </a:rPr>
              <a:t>h</a:t>
            </a:r>
            <a:r>
              <a:rPr sz="1200" spc="26" dirty="0">
                <a:solidFill>
                  <a:srgbClr val="7F7F7F"/>
                </a:solidFill>
                <a:latin typeface="Century Gothic"/>
                <a:cs typeface="Century Gothic"/>
              </a:rPr>
              <a:t> </a:t>
            </a:r>
            <a:r>
              <a:rPr sz="1200" spc="-19" dirty="0">
                <a:solidFill>
                  <a:srgbClr val="7F7F7F"/>
                </a:solidFill>
                <a:latin typeface="Century Gothic"/>
                <a:cs typeface="Century Gothic"/>
              </a:rPr>
              <a:t>d</a:t>
            </a:r>
            <a:r>
              <a:rPr sz="1200" spc="-34" dirty="0">
                <a:solidFill>
                  <a:srgbClr val="7F7F7F"/>
                </a:solidFill>
                <a:latin typeface="Century Gothic"/>
                <a:cs typeface="Century Gothic"/>
              </a:rPr>
              <a:t>i</a:t>
            </a:r>
            <a:r>
              <a:rPr sz="1200" spc="-8" dirty="0">
                <a:solidFill>
                  <a:srgbClr val="7F7F7F"/>
                </a:solidFill>
                <a:latin typeface="Century Gothic"/>
                <a:cs typeface="Century Gothic"/>
              </a:rPr>
              <a:t>g</a:t>
            </a:r>
            <a:r>
              <a:rPr sz="1200" spc="-26" dirty="0">
                <a:solidFill>
                  <a:srgbClr val="7F7F7F"/>
                </a:solidFill>
                <a:latin typeface="Century Gothic"/>
                <a:cs typeface="Century Gothic"/>
              </a:rPr>
              <a:t>n</a:t>
            </a:r>
            <a:r>
              <a:rPr sz="1200" spc="-34" dirty="0">
                <a:solidFill>
                  <a:srgbClr val="7F7F7F"/>
                </a:solidFill>
                <a:latin typeface="Century Gothic"/>
                <a:cs typeface="Century Gothic"/>
              </a:rPr>
              <a:t>i</a:t>
            </a:r>
            <a:r>
              <a:rPr sz="1200" spc="-8" dirty="0">
                <a:solidFill>
                  <a:srgbClr val="7F7F7F"/>
                </a:solidFill>
                <a:latin typeface="Century Gothic"/>
                <a:cs typeface="Century Gothic"/>
              </a:rPr>
              <a:t>t</a:t>
            </a:r>
            <a:r>
              <a:rPr sz="1200" dirty="0">
                <a:solidFill>
                  <a:srgbClr val="7F7F7F"/>
                </a:solidFill>
                <a:latin typeface="Century Gothic"/>
                <a:cs typeface="Century Gothic"/>
              </a:rPr>
              <a:t>y </a:t>
            </a:r>
            <a:r>
              <a:rPr sz="1200" spc="-83" dirty="0">
                <a:solidFill>
                  <a:srgbClr val="7F7F7F"/>
                </a:solidFill>
                <a:latin typeface="Century Gothic"/>
                <a:cs typeface="Century Gothic"/>
              </a:rPr>
              <a:t> </a:t>
            </a:r>
            <a:r>
              <a:rPr sz="1200" spc="-15" dirty="0">
                <a:solidFill>
                  <a:srgbClr val="7F7F7F"/>
                </a:solidFill>
                <a:latin typeface="Century Gothic"/>
                <a:cs typeface="Century Gothic"/>
              </a:rPr>
              <a:t>a</a:t>
            </a:r>
            <a:r>
              <a:rPr sz="1200" spc="-26" dirty="0">
                <a:solidFill>
                  <a:srgbClr val="7F7F7F"/>
                </a:solidFill>
                <a:latin typeface="Century Gothic"/>
                <a:cs typeface="Century Gothic"/>
              </a:rPr>
              <a:t>n</a:t>
            </a:r>
            <a:r>
              <a:rPr sz="1200" dirty="0">
                <a:solidFill>
                  <a:srgbClr val="7F7F7F"/>
                </a:solidFill>
                <a:latin typeface="Century Gothic"/>
                <a:cs typeface="Century Gothic"/>
              </a:rPr>
              <a:t>d</a:t>
            </a:r>
            <a:r>
              <a:rPr sz="1200" spc="34" dirty="0">
                <a:solidFill>
                  <a:srgbClr val="7F7F7F"/>
                </a:solidFill>
                <a:latin typeface="Century Gothic"/>
                <a:cs typeface="Century Gothic"/>
              </a:rPr>
              <a:t> </a:t>
            </a:r>
            <a:r>
              <a:rPr sz="1200" spc="26" dirty="0">
                <a:solidFill>
                  <a:srgbClr val="7F7F7F"/>
                </a:solidFill>
                <a:latin typeface="Century Gothic"/>
                <a:cs typeface="Century Gothic"/>
              </a:rPr>
              <a:t>r</a:t>
            </a:r>
            <a:r>
              <a:rPr sz="1200" spc="15" dirty="0">
                <a:solidFill>
                  <a:srgbClr val="7F7F7F"/>
                </a:solidFill>
                <a:latin typeface="Century Gothic"/>
                <a:cs typeface="Century Gothic"/>
              </a:rPr>
              <a:t>e</a:t>
            </a:r>
            <a:r>
              <a:rPr sz="1200" spc="23" dirty="0">
                <a:solidFill>
                  <a:srgbClr val="7F7F7F"/>
                </a:solidFill>
                <a:latin typeface="Century Gothic"/>
                <a:cs typeface="Century Gothic"/>
              </a:rPr>
              <a:t>s</a:t>
            </a:r>
            <a:r>
              <a:rPr sz="1200" spc="-15" dirty="0">
                <a:solidFill>
                  <a:srgbClr val="7F7F7F"/>
                </a:solidFill>
                <a:latin typeface="Century Gothic"/>
                <a:cs typeface="Century Gothic"/>
              </a:rPr>
              <a:t>p</a:t>
            </a:r>
            <a:r>
              <a:rPr sz="1200" spc="15" dirty="0">
                <a:solidFill>
                  <a:srgbClr val="7F7F7F"/>
                </a:solidFill>
                <a:latin typeface="Century Gothic"/>
                <a:cs typeface="Century Gothic"/>
              </a:rPr>
              <a:t>ec</a:t>
            </a:r>
            <a:r>
              <a:rPr sz="1200" dirty="0">
                <a:solidFill>
                  <a:srgbClr val="7F7F7F"/>
                </a:solidFill>
                <a:latin typeface="Century Gothic"/>
                <a:cs typeface="Century Gothic"/>
              </a:rPr>
              <a:t>t</a:t>
            </a:r>
            <a:r>
              <a:rPr lang="en-US" sz="1200" dirty="0">
                <a:solidFill>
                  <a:srgbClr val="7F7F7F"/>
                </a:solidFill>
                <a:latin typeface="Century Gothic"/>
                <a:cs typeface="Century Gothic"/>
              </a:rPr>
              <a:t>.</a:t>
            </a:r>
            <a:endParaRPr sz="1200" dirty="0">
              <a:latin typeface="Century Gothic"/>
              <a:cs typeface="Century Gothic"/>
            </a:endParaRPr>
          </a:p>
        </p:txBody>
      </p:sp>
      <p:grpSp>
        <p:nvGrpSpPr>
          <p:cNvPr id="9" name="object 9"/>
          <p:cNvGrpSpPr/>
          <p:nvPr/>
        </p:nvGrpSpPr>
        <p:grpSpPr>
          <a:xfrm>
            <a:off x="1539986" y="1125836"/>
            <a:ext cx="523875" cy="523875"/>
            <a:chOff x="609600" y="1447800"/>
            <a:chExt cx="698500" cy="698500"/>
          </a:xfrm>
        </p:grpSpPr>
        <p:sp>
          <p:nvSpPr>
            <p:cNvPr id="10" name="object 10"/>
            <p:cNvSpPr/>
            <p:nvPr/>
          </p:nvSpPr>
          <p:spPr>
            <a:xfrm>
              <a:off x="615950" y="1454150"/>
              <a:ext cx="685800" cy="685800"/>
            </a:xfrm>
            <a:custGeom>
              <a:avLst/>
              <a:gdLst/>
              <a:ahLst/>
              <a:cxnLst/>
              <a:rect l="l" t="t" r="r" b="b"/>
              <a:pathLst>
                <a:path w="685800" h="685800">
                  <a:moveTo>
                    <a:pt x="342900" y="0"/>
                  </a:moveTo>
                  <a:lnTo>
                    <a:pt x="296370" y="3130"/>
                  </a:lnTo>
                  <a:lnTo>
                    <a:pt x="251743" y="12248"/>
                  </a:lnTo>
                  <a:lnTo>
                    <a:pt x="209427" y="26946"/>
                  </a:lnTo>
                  <a:lnTo>
                    <a:pt x="169831" y="46815"/>
                  </a:lnTo>
                  <a:lnTo>
                    <a:pt x="133364" y="71447"/>
                  </a:lnTo>
                  <a:lnTo>
                    <a:pt x="100433" y="100433"/>
                  </a:lnTo>
                  <a:lnTo>
                    <a:pt x="71447" y="133363"/>
                  </a:lnTo>
                  <a:lnTo>
                    <a:pt x="46815" y="169831"/>
                  </a:lnTo>
                  <a:lnTo>
                    <a:pt x="26946" y="209427"/>
                  </a:lnTo>
                  <a:lnTo>
                    <a:pt x="12248" y="251743"/>
                  </a:lnTo>
                  <a:lnTo>
                    <a:pt x="3130" y="296370"/>
                  </a:lnTo>
                  <a:lnTo>
                    <a:pt x="0" y="342900"/>
                  </a:lnTo>
                  <a:lnTo>
                    <a:pt x="3130" y="389429"/>
                  </a:lnTo>
                  <a:lnTo>
                    <a:pt x="12248" y="434056"/>
                  </a:lnTo>
                  <a:lnTo>
                    <a:pt x="26946" y="476372"/>
                  </a:lnTo>
                  <a:lnTo>
                    <a:pt x="46815" y="515968"/>
                  </a:lnTo>
                  <a:lnTo>
                    <a:pt x="71447" y="552436"/>
                  </a:lnTo>
                  <a:lnTo>
                    <a:pt x="100433" y="585366"/>
                  </a:lnTo>
                  <a:lnTo>
                    <a:pt x="133364" y="614352"/>
                  </a:lnTo>
                  <a:lnTo>
                    <a:pt x="169831" y="638984"/>
                  </a:lnTo>
                  <a:lnTo>
                    <a:pt x="209427" y="658853"/>
                  </a:lnTo>
                  <a:lnTo>
                    <a:pt x="251743" y="673551"/>
                  </a:lnTo>
                  <a:lnTo>
                    <a:pt x="296370" y="682669"/>
                  </a:lnTo>
                  <a:lnTo>
                    <a:pt x="342900" y="685800"/>
                  </a:lnTo>
                  <a:lnTo>
                    <a:pt x="389429" y="682669"/>
                  </a:lnTo>
                  <a:lnTo>
                    <a:pt x="434056" y="673551"/>
                  </a:lnTo>
                  <a:lnTo>
                    <a:pt x="476372" y="658853"/>
                  </a:lnTo>
                  <a:lnTo>
                    <a:pt x="515968" y="638984"/>
                  </a:lnTo>
                  <a:lnTo>
                    <a:pt x="552435" y="614352"/>
                  </a:lnTo>
                  <a:lnTo>
                    <a:pt x="585366" y="585366"/>
                  </a:lnTo>
                  <a:lnTo>
                    <a:pt x="614352" y="552436"/>
                  </a:lnTo>
                  <a:lnTo>
                    <a:pt x="638984" y="515968"/>
                  </a:lnTo>
                  <a:lnTo>
                    <a:pt x="658853" y="476372"/>
                  </a:lnTo>
                  <a:lnTo>
                    <a:pt x="673551" y="434056"/>
                  </a:lnTo>
                  <a:lnTo>
                    <a:pt x="682669" y="389429"/>
                  </a:lnTo>
                  <a:lnTo>
                    <a:pt x="685800" y="342900"/>
                  </a:lnTo>
                  <a:lnTo>
                    <a:pt x="682669" y="296370"/>
                  </a:lnTo>
                  <a:lnTo>
                    <a:pt x="673551" y="251743"/>
                  </a:lnTo>
                  <a:lnTo>
                    <a:pt x="658853" y="209427"/>
                  </a:lnTo>
                  <a:lnTo>
                    <a:pt x="638984" y="169831"/>
                  </a:lnTo>
                  <a:lnTo>
                    <a:pt x="614352" y="133363"/>
                  </a:lnTo>
                  <a:lnTo>
                    <a:pt x="585366" y="100433"/>
                  </a:lnTo>
                  <a:lnTo>
                    <a:pt x="552435" y="71447"/>
                  </a:lnTo>
                  <a:lnTo>
                    <a:pt x="515968" y="46815"/>
                  </a:lnTo>
                  <a:lnTo>
                    <a:pt x="476372" y="26946"/>
                  </a:lnTo>
                  <a:lnTo>
                    <a:pt x="434056" y="12248"/>
                  </a:lnTo>
                  <a:lnTo>
                    <a:pt x="389429" y="3130"/>
                  </a:lnTo>
                  <a:lnTo>
                    <a:pt x="342900" y="0"/>
                  </a:lnTo>
                  <a:close/>
                </a:path>
              </a:pathLst>
            </a:custGeom>
            <a:solidFill>
              <a:srgbClr val="DD9C15"/>
            </a:solidFill>
          </p:spPr>
          <p:txBody>
            <a:bodyPr wrap="square" lIns="0" tIns="0" rIns="0" bIns="0" rtlCol="0"/>
            <a:lstStyle/>
            <a:p>
              <a:endParaRPr sz="1013" dirty="0"/>
            </a:p>
          </p:txBody>
        </p:sp>
        <p:sp>
          <p:nvSpPr>
            <p:cNvPr id="11" name="object 11"/>
            <p:cNvSpPr/>
            <p:nvPr/>
          </p:nvSpPr>
          <p:spPr>
            <a:xfrm>
              <a:off x="615950" y="1454150"/>
              <a:ext cx="685800" cy="685800"/>
            </a:xfrm>
            <a:custGeom>
              <a:avLst/>
              <a:gdLst/>
              <a:ahLst/>
              <a:cxnLst/>
              <a:rect l="l" t="t" r="r" b="b"/>
              <a:pathLst>
                <a:path w="685800" h="685800">
                  <a:moveTo>
                    <a:pt x="0" y="342900"/>
                  </a:moveTo>
                  <a:lnTo>
                    <a:pt x="3130" y="296370"/>
                  </a:lnTo>
                  <a:lnTo>
                    <a:pt x="12248" y="251743"/>
                  </a:lnTo>
                  <a:lnTo>
                    <a:pt x="26946" y="209427"/>
                  </a:lnTo>
                  <a:lnTo>
                    <a:pt x="46815" y="169831"/>
                  </a:lnTo>
                  <a:lnTo>
                    <a:pt x="71447" y="133364"/>
                  </a:lnTo>
                  <a:lnTo>
                    <a:pt x="100433" y="100433"/>
                  </a:lnTo>
                  <a:lnTo>
                    <a:pt x="133364" y="71447"/>
                  </a:lnTo>
                  <a:lnTo>
                    <a:pt x="169831" y="46815"/>
                  </a:lnTo>
                  <a:lnTo>
                    <a:pt x="209427" y="26946"/>
                  </a:lnTo>
                  <a:lnTo>
                    <a:pt x="251743" y="12248"/>
                  </a:lnTo>
                  <a:lnTo>
                    <a:pt x="296370" y="3130"/>
                  </a:lnTo>
                  <a:lnTo>
                    <a:pt x="342900" y="0"/>
                  </a:lnTo>
                  <a:lnTo>
                    <a:pt x="389429" y="3130"/>
                  </a:lnTo>
                  <a:lnTo>
                    <a:pt x="434056" y="12248"/>
                  </a:lnTo>
                  <a:lnTo>
                    <a:pt x="476372" y="26946"/>
                  </a:lnTo>
                  <a:lnTo>
                    <a:pt x="515968" y="46815"/>
                  </a:lnTo>
                  <a:lnTo>
                    <a:pt x="552435" y="71447"/>
                  </a:lnTo>
                  <a:lnTo>
                    <a:pt x="585366" y="100433"/>
                  </a:lnTo>
                  <a:lnTo>
                    <a:pt x="614352" y="133364"/>
                  </a:lnTo>
                  <a:lnTo>
                    <a:pt x="638984" y="169831"/>
                  </a:lnTo>
                  <a:lnTo>
                    <a:pt x="658853" y="209427"/>
                  </a:lnTo>
                  <a:lnTo>
                    <a:pt x="673551" y="251743"/>
                  </a:lnTo>
                  <a:lnTo>
                    <a:pt x="682669" y="296370"/>
                  </a:lnTo>
                  <a:lnTo>
                    <a:pt x="685800" y="342900"/>
                  </a:lnTo>
                  <a:lnTo>
                    <a:pt x="682669" y="389429"/>
                  </a:lnTo>
                  <a:lnTo>
                    <a:pt x="673551" y="434056"/>
                  </a:lnTo>
                  <a:lnTo>
                    <a:pt x="658853" y="476372"/>
                  </a:lnTo>
                  <a:lnTo>
                    <a:pt x="638984" y="515968"/>
                  </a:lnTo>
                  <a:lnTo>
                    <a:pt x="614352" y="552435"/>
                  </a:lnTo>
                  <a:lnTo>
                    <a:pt x="585366" y="585366"/>
                  </a:lnTo>
                  <a:lnTo>
                    <a:pt x="552435" y="614352"/>
                  </a:lnTo>
                  <a:lnTo>
                    <a:pt x="515968" y="638984"/>
                  </a:lnTo>
                  <a:lnTo>
                    <a:pt x="476372" y="658853"/>
                  </a:lnTo>
                  <a:lnTo>
                    <a:pt x="434056" y="673551"/>
                  </a:lnTo>
                  <a:lnTo>
                    <a:pt x="389429" y="682669"/>
                  </a:lnTo>
                  <a:lnTo>
                    <a:pt x="342900" y="685800"/>
                  </a:lnTo>
                  <a:lnTo>
                    <a:pt x="296370" y="682669"/>
                  </a:lnTo>
                  <a:lnTo>
                    <a:pt x="251743" y="673551"/>
                  </a:lnTo>
                  <a:lnTo>
                    <a:pt x="209427" y="658853"/>
                  </a:lnTo>
                  <a:lnTo>
                    <a:pt x="169831" y="638984"/>
                  </a:lnTo>
                  <a:lnTo>
                    <a:pt x="133364" y="614352"/>
                  </a:lnTo>
                  <a:lnTo>
                    <a:pt x="100433" y="585366"/>
                  </a:lnTo>
                  <a:lnTo>
                    <a:pt x="71447" y="552435"/>
                  </a:lnTo>
                  <a:lnTo>
                    <a:pt x="46815" y="515968"/>
                  </a:lnTo>
                  <a:lnTo>
                    <a:pt x="26946" y="476372"/>
                  </a:lnTo>
                  <a:lnTo>
                    <a:pt x="12248" y="434056"/>
                  </a:lnTo>
                  <a:lnTo>
                    <a:pt x="3130" y="389429"/>
                  </a:lnTo>
                  <a:lnTo>
                    <a:pt x="0" y="342900"/>
                  </a:lnTo>
                  <a:close/>
                </a:path>
              </a:pathLst>
            </a:custGeom>
            <a:ln w="12700">
              <a:solidFill>
                <a:srgbClr val="DD9C15"/>
              </a:solidFill>
            </a:ln>
          </p:spPr>
          <p:txBody>
            <a:bodyPr wrap="square" lIns="0" tIns="0" rIns="0" bIns="0" rtlCol="0"/>
            <a:lstStyle/>
            <a:p>
              <a:endParaRPr sz="1013" dirty="0"/>
            </a:p>
          </p:txBody>
        </p:sp>
      </p:grpSp>
      <p:grpSp>
        <p:nvGrpSpPr>
          <p:cNvPr id="12" name="object 12"/>
          <p:cNvGrpSpPr/>
          <p:nvPr/>
        </p:nvGrpSpPr>
        <p:grpSpPr>
          <a:xfrm>
            <a:off x="1539986" y="1821161"/>
            <a:ext cx="523875" cy="523875"/>
            <a:chOff x="609600" y="2374900"/>
            <a:chExt cx="698500" cy="698500"/>
          </a:xfrm>
        </p:grpSpPr>
        <p:sp>
          <p:nvSpPr>
            <p:cNvPr id="13" name="object 13"/>
            <p:cNvSpPr/>
            <p:nvPr/>
          </p:nvSpPr>
          <p:spPr>
            <a:xfrm>
              <a:off x="615950" y="2381250"/>
              <a:ext cx="685800" cy="685800"/>
            </a:xfrm>
            <a:custGeom>
              <a:avLst/>
              <a:gdLst/>
              <a:ahLst/>
              <a:cxnLst/>
              <a:rect l="l" t="t" r="r" b="b"/>
              <a:pathLst>
                <a:path w="685800" h="685800">
                  <a:moveTo>
                    <a:pt x="342900" y="0"/>
                  </a:moveTo>
                  <a:lnTo>
                    <a:pt x="296370" y="3130"/>
                  </a:lnTo>
                  <a:lnTo>
                    <a:pt x="251743" y="12248"/>
                  </a:lnTo>
                  <a:lnTo>
                    <a:pt x="209427" y="26946"/>
                  </a:lnTo>
                  <a:lnTo>
                    <a:pt x="169831" y="46815"/>
                  </a:lnTo>
                  <a:lnTo>
                    <a:pt x="133364" y="71447"/>
                  </a:lnTo>
                  <a:lnTo>
                    <a:pt x="100433" y="100433"/>
                  </a:lnTo>
                  <a:lnTo>
                    <a:pt x="71447" y="133363"/>
                  </a:lnTo>
                  <a:lnTo>
                    <a:pt x="46815" y="169831"/>
                  </a:lnTo>
                  <a:lnTo>
                    <a:pt x="26946" y="209427"/>
                  </a:lnTo>
                  <a:lnTo>
                    <a:pt x="12248" y="251743"/>
                  </a:lnTo>
                  <a:lnTo>
                    <a:pt x="3130" y="296370"/>
                  </a:lnTo>
                  <a:lnTo>
                    <a:pt x="0" y="342900"/>
                  </a:lnTo>
                  <a:lnTo>
                    <a:pt x="3130" y="389429"/>
                  </a:lnTo>
                  <a:lnTo>
                    <a:pt x="12248" y="434056"/>
                  </a:lnTo>
                  <a:lnTo>
                    <a:pt x="26946" y="476372"/>
                  </a:lnTo>
                  <a:lnTo>
                    <a:pt x="46815" y="515968"/>
                  </a:lnTo>
                  <a:lnTo>
                    <a:pt x="71447" y="552436"/>
                  </a:lnTo>
                  <a:lnTo>
                    <a:pt x="100433" y="585366"/>
                  </a:lnTo>
                  <a:lnTo>
                    <a:pt x="133364" y="614352"/>
                  </a:lnTo>
                  <a:lnTo>
                    <a:pt x="169831" y="638984"/>
                  </a:lnTo>
                  <a:lnTo>
                    <a:pt x="209427" y="658853"/>
                  </a:lnTo>
                  <a:lnTo>
                    <a:pt x="251743" y="673551"/>
                  </a:lnTo>
                  <a:lnTo>
                    <a:pt x="296370" y="682669"/>
                  </a:lnTo>
                  <a:lnTo>
                    <a:pt x="342900" y="685800"/>
                  </a:lnTo>
                  <a:lnTo>
                    <a:pt x="389429" y="682669"/>
                  </a:lnTo>
                  <a:lnTo>
                    <a:pt x="434056" y="673551"/>
                  </a:lnTo>
                  <a:lnTo>
                    <a:pt x="476372" y="658853"/>
                  </a:lnTo>
                  <a:lnTo>
                    <a:pt x="515968" y="638984"/>
                  </a:lnTo>
                  <a:lnTo>
                    <a:pt x="552435" y="614352"/>
                  </a:lnTo>
                  <a:lnTo>
                    <a:pt x="585366" y="585366"/>
                  </a:lnTo>
                  <a:lnTo>
                    <a:pt x="614352" y="552436"/>
                  </a:lnTo>
                  <a:lnTo>
                    <a:pt x="638984" y="515968"/>
                  </a:lnTo>
                  <a:lnTo>
                    <a:pt x="658853" y="476372"/>
                  </a:lnTo>
                  <a:lnTo>
                    <a:pt x="673551" y="434056"/>
                  </a:lnTo>
                  <a:lnTo>
                    <a:pt x="682669" y="389429"/>
                  </a:lnTo>
                  <a:lnTo>
                    <a:pt x="685800" y="342900"/>
                  </a:lnTo>
                  <a:lnTo>
                    <a:pt x="682669" y="296370"/>
                  </a:lnTo>
                  <a:lnTo>
                    <a:pt x="673551" y="251743"/>
                  </a:lnTo>
                  <a:lnTo>
                    <a:pt x="658853" y="209427"/>
                  </a:lnTo>
                  <a:lnTo>
                    <a:pt x="638984" y="169831"/>
                  </a:lnTo>
                  <a:lnTo>
                    <a:pt x="614352" y="133363"/>
                  </a:lnTo>
                  <a:lnTo>
                    <a:pt x="585366" y="100433"/>
                  </a:lnTo>
                  <a:lnTo>
                    <a:pt x="552435" y="71447"/>
                  </a:lnTo>
                  <a:lnTo>
                    <a:pt x="515968" y="46815"/>
                  </a:lnTo>
                  <a:lnTo>
                    <a:pt x="476372" y="26946"/>
                  </a:lnTo>
                  <a:lnTo>
                    <a:pt x="434056" y="12248"/>
                  </a:lnTo>
                  <a:lnTo>
                    <a:pt x="389429" y="3130"/>
                  </a:lnTo>
                  <a:lnTo>
                    <a:pt x="342900" y="0"/>
                  </a:lnTo>
                  <a:close/>
                </a:path>
              </a:pathLst>
            </a:custGeom>
            <a:solidFill>
              <a:srgbClr val="DD9C15"/>
            </a:solidFill>
          </p:spPr>
          <p:txBody>
            <a:bodyPr wrap="square" lIns="0" tIns="0" rIns="0" bIns="0" rtlCol="0"/>
            <a:lstStyle/>
            <a:p>
              <a:endParaRPr sz="1013" dirty="0"/>
            </a:p>
          </p:txBody>
        </p:sp>
        <p:sp>
          <p:nvSpPr>
            <p:cNvPr id="14" name="object 14"/>
            <p:cNvSpPr/>
            <p:nvPr/>
          </p:nvSpPr>
          <p:spPr>
            <a:xfrm>
              <a:off x="615950" y="2381250"/>
              <a:ext cx="685800" cy="685800"/>
            </a:xfrm>
            <a:custGeom>
              <a:avLst/>
              <a:gdLst/>
              <a:ahLst/>
              <a:cxnLst/>
              <a:rect l="l" t="t" r="r" b="b"/>
              <a:pathLst>
                <a:path w="685800" h="685800">
                  <a:moveTo>
                    <a:pt x="0" y="342900"/>
                  </a:moveTo>
                  <a:lnTo>
                    <a:pt x="3130" y="296370"/>
                  </a:lnTo>
                  <a:lnTo>
                    <a:pt x="12248" y="251743"/>
                  </a:lnTo>
                  <a:lnTo>
                    <a:pt x="26946" y="209427"/>
                  </a:lnTo>
                  <a:lnTo>
                    <a:pt x="46815" y="169831"/>
                  </a:lnTo>
                  <a:lnTo>
                    <a:pt x="71447" y="133364"/>
                  </a:lnTo>
                  <a:lnTo>
                    <a:pt x="100433" y="100433"/>
                  </a:lnTo>
                  <a:lnTo>
                    <a:pt x="133364" y="71447"/>
                  </a:lnTo>
                  <a:lnTo>
                    <a:pt x="169831" y="46815"/>
                  </a:lnTo>
                  <a:lnTo>
                    <a:pt x="209427" y="26946"/>
                  </a:lnTo>
                  <a:lnTo>
                    <a:pt x="251743" y="12248"/>
                  </a:lnTo>
                  <a:lnTo>
                    <a:pt x="296370" y="3130"/>
                  </a:lnTo>
                  <a:lnTo>
                    <a:pt x="342900" y="0"/>
                  </a:lnTo>
                  <a:lnTo>
                    <a:pt x="389429" y="3130"/>
                  </a:lnTo>
                  <a:lnTo>
                    <a:pt x="434056" y="12248"/>
                  </a:lnTo>
                  <a:lnTo>
                    <a:pt x="476372" y="26946"/>
                  </a:lnTo>
                  <a:lnTo>
                    <a:pt x="515968" y="46815"/>
                  </a:lnTo>
                  <a:lnTo>
                    <a:pt x="552435" y="71447"/>
                  </a:lnTo>
                  <a:lnTo>
                    <a:pt x="585366" y="100433"/>
                  </a:lnTo>
                  <a:lnTo>
                    <a:pt x="614352" y="133364"/>
                  </a:lnTo>
                  <a:lnTo>
                    <a:pt x="638984" y="169831"/>
                  </a:lnTo>
                  <a:lnTo>
                    <a:pt x="658853" y="209427"/>
                  </a:lnTo>
                  <a:lnTo>
                    <a:pt x="673551" y="251743"/>
                  </a:lnTo>
                  <a:lnTo>
                    <a:pt x="682669" y="296370"/>
                  </a:lnTo>
                  <a:lnTo>
                    <a:pt x="685800" y="342900"/>
                  </a:lnTo>
                  <a:lnTo>
                    <a:pt x="682669" y="389429"/>
                  </a:lnTo>
                  <a:lnTo>
                    <a:pt x="673551" y="434056"/>
                  </a:lnTo>
                  <a:lnTo>
                    <a:pt x="658853" y="476372"/>
                  </a:lnTo>
                  <a:lnTo>
                    <a:pt x="638984" y="515968"/>
                  </a:lnTo>
                  <a:lnTo>
                    <a:pt x="614352" y="552435"/>
                  </a:lnTo>
                  <a:lnTo>
                    <a:pt x="585366" y="585366"/>
                  </a:lnTo>
                  <a:lnTo>
                    <a:pt x="552435" y="614352"/>
                  </a:lnTo>
                  <a:lnTo>
                    <a:pt x="515968" y="638984"/>
                  </a:lnTo>
                  <a:lnTo>
                    <a:pt x="476372" y="658853"/>
                  </a:lnTo>
                  <a:lnTo>
                    <a:pt x="434056" y="673551"/>
                  </a:lnTo>
                  <a:lnTo>
                    <a:pt x="389429" y="682669"/>
                  </a:lnTo>
                  <a:lnTo>
                    <a:pt x="342900" y="685800"/>
                  </a:lnTo>
                  <a:lnTo>
                    <a:pt x="296370" y="682669"/>
                  </a:lnTo>
                  <a:lnTo>
                    <a:pt x="251743" y="673551"/>
                  </a:lnTo>
                  <a:lnTo>
                    <a:pt x="209427" y="658853"/>
                  </a:lnTo>
                  <a:lnTo>
                    <a:pt x="169831" y="638984"/>
                  </a:lnTo>
                  <a:lnTo>
                    <a:pt x="133364" y="614352"/>
                  </a:lnTo>
                  <a:lnTo>
                    <a:pt x="100433" y="585366"/>
                  </a:lnTo>
                  <a:lnTo>
                    <a:pt x="71447" y="552435"/>
                  </a:lnTo>
                  <a:lnTo>
                    <a:pt x="46815" y="515968"/>
                  </a:lnTo>
                  <a:lnTo>
                    <a:pt x="26946" y="476372"/>
                  </a:lnTo>
                  <a:lnTo>
                    <a:pt x="12248" y="434056"/>
                  </a:lnTo>
                  <a:lnTo>
                    <a:pt x="3130" y="389429"/>
                  </a:lnTo>
                  <a:lnTo>
                    <a:pt x="0" y="342900"/>
                  </a:lnTo>
                  <a:close/>
                </a:path>
              </a:pathLst>
            </a:custGeom>
            <a:ln w="12700">
              <a:solidFill>
                <a:srgbClr val="DD9C15"/>
              </a:solidFill>
            </a:ln>
          </p:spPr>
          <p:txBody>
            <a:bodyPr wrap="square" lIns="0" tIns="0" rIns="0" bIns="0" rtlCol="0"/>
            <a:lstStyle/>
            <a:p>
              <a:endParaRPr sz="1013" dirty="0"/>
            </a:p>
          </p:txBody>
        </p:sp>
      </p:grpSp>
      <p:grpSp>
        <p:nvGrpSpPr>
          <p:cNvPr id="15" name="object 15"/>
          <p:cNvGrpSpPr/>
          <p:nvPr/>
        </p:nvGrpSpPr>
        <p:grpSpPr>
          <a:xfrm>
            <a:off x="1539986" y="2526011"/>
            <a:ext cx="523875" cy="523875"/>
            <a:chOff x="609600" y="3314700"/>
            <a:chExt cx="698500" cy="698500"/>
          </a:xfrm>
        </p:grpSpPr>
        <p:sp>
          <p:nvSpPr>
            <p:cNvPr id="16" name="object 16"/>
            <p:cNvSpPr/>
            <p:nvPr/>
          </p:nvSpPr>
          <p:spPr>
            <a:xfrm>
              <a:off x="615950" y="3321050"/>
              <a:ext cx="685800" cy="685800"/>
            </a:xfrm>
            <a:custGeom>
              <a:avLst/>
              <a:gdLst/>
              <a:ahLst/>
              <a:cxnLst/>
              <a:rect l="l" t="t" r="r" b="b"/>
              <a:pathLst>
                <a:path w="685800" h="685800">
                  <a:moveTo>
                    <a:pt x="342900" y="0"/>
                  </a:moveTo>
                  <a:lnTo>
                    <a:pt x="296370" y="3130"/>
                  </a:lnTo>
                  <a:lnTo>
                    <a:pt x="251743" y="12248"/>
                  </a:lnTo>
                  <a:lnTo>
                    <a:pt x="209427" y="26946"/>
                  </a:lnTo>
                  <a:lnTo>
                    <a:pt x="169831" y="46815"/>
                  </a:lnTo>
                  <a:lnTo>
                    <a:pt x="133364" y="71447"/>
                  </a:lnTo>
                  <a:lnTo>
                    <a:pt x="100433" y="100433"/>
                  </a:lnTo>
                  <a:lnTo>
                    <a:pt x="71447" y="133363"/>
                  </a:lnTo>
                  <a:lnTo>
                    <a:pt x="46815" y="169831"/>
                  </a:lnTo>
                  <a:lnTo>
                    <a:pt x="26946" y="209427"/>
                  </a:lnTo>
                  <a:lnTo>
                    <a:pt x="12248" y="251743"/>
                  </a:lnTo>
                  <a:lnTo>
                    <a:pt x="3130" y="296370"/>
                  </a:lnTo>
                  <a:lnTo>
                    <a:pt x="0" y="342900"/>
                  </a:lnTo>
                  <a:lnTo>
                    <a:pt x="3130" y="389429"/>
                  </a:lnTo>
                  <a:lnTo>
                    <a:pt x="12248" y="434056"/>
                  </a:lnTo>
                  <a:lnTo>
                    <a:pt x="26946" y="476372"/>
                  </a:lnTo>
                  <a:lnTo>
                    <a:pt x="46815" y="515968"/>
                  </a:lnTo>
                  <a:lnTo>
                    <a:pt x="71447" y="552436"/>
                  </a:lnTo>
                  <a:lnTo>
                    <a:pt x="100433" y="585366"/>
                  </a:lnTo>
                  <a:lnTo>
                    <a:pt x="133364" y="614352"/>
                  </a:lnTo>
                  <a:lnTo>
                    <a:pt x="169831" y="638984"/>
                  </a:lnTo>
                  <a:lnTo>
                    <a:pt x="209427" y="658853"/>
                  </a:lnTo>
                  <a:lnTo>
                    <a:pt x="251743" y="673551"/>
                  </a:lnTo>
                  <a:lnTo>
                    <a:pt x="296370" y="682669"/>
                  </a:lnTo>
                  <a:lnTo>
                    <a:pt x="342900" y="685800"/>
                  </a:lnTo>
                  <a:lnTo>
                    <a:pt x="389429" y="682669"/>
                  </a:lnTo>
                  <a:lnTo>
                    <a:pt x="434056" y="673551"/>
                  </a:lnTo>
                  <a:lnTo>
                    <a:pt x="476372" y="658853"/>
                  </a:lnTo>
                  <a:lnTo>
                    <a:pt x="515968" y="638984"/>
                  </a:lnTo>
                  <a:lnTo>
                    <a:pt x="552435" y="614352"/>
                  </a:lnTo>
                  <a:lnTo>
                    <a:pt x="585366" y="585366"/>
                  </a:lnTo>
                  <a:lnTo>
                    <a:pt x="614352" y="552436"/>
                  </a:lnTo>
                  <a:lnTo>
                    <a:pt x="638984" y="515968"/>
                  </a:lnTo>
                  <a:lnTo>
                    <a:pt x="658853" y="476372"/>
                  </a:lnTo>
                  <a:lnTo>
                    <a:pt x="673551" y="434056"/>
                  </a:lnTo>
                  <a:lnTo>
                    <a:pt x="682669" y="389429"/>
                  </a:lnTo>
                  <a:lnTo>
                    <a:pt x="685800" y="342900"/>
                  </a:lnTo>
                  <a:lnTo>
                    <a:pt x="682669" y="296370"/>
                  </a:lnTo>
                  <a:lnTo>
                    <a:pt x="673551" y="251743"/>
                  </a:lnTo>
                  <a:lnTo>
                    <a:pt x="658853" y="209427"/>
                  </a:lnTo>
                  <a:lnTo>
                    <a:pt x="638984" y="169831"/>
                  </a:lnTo>
                  <a:lnTo>
                    <a:pt x="614352" y="133363"/>
                  </a:lnTo>
                  <a:lnTo>
                    <a:pt x="585366" y="100433"/>
                  </a:lnTo>
                  <a:lnTo>
                    <a:pt x="552435" y="71447"/>
                  </a:lnTo>
                  <a:lnTo>
                    <a:pt x="515968" y="46815"/>
                  </a:lnTo>
                  <a:lnTo>
                    <a:pt x="476372" y="26946"/>
                  </a:lnTo>
                  <a:lnTo>
                    <a:pt x="434056" y="12248"/>
                  </a:lnTo>
                  <a:lnTo>
                    <a:pt x="389429" y="3130"/>
                  </a:lnTo>
                  <a:lnTo>
                    <a:pt x="342900" y="0"/>
                  </a:lnTo>
                  <a:close/>
                </a:path>
              </a:pathLst>
            </a:custGeom>
            <a:solidFill>
              <a:srgbClr val="DD9C15"/>
            </a:solidFill>
          </p:spPr>
          <p:txBody>
            <a:bodyPr wrap="square" lIns="0" tIns="0" rIns="0" bIns="0" rtlCol="0"/>
            <a:lstStyle/>
            <a:p>
              <a:endParaRPr sz="1013" dirty="0"/>
            </a:p>
          </p:txBody>
        </p:sp>
        <p:sp>
          <p:nvSpPr>
            <p:cNvPr id="17" name="object 17"/>
            <p:cNvSpPr/>
            <p:nvPr/>
          </p:nvSpPr>
          <p:spPr>
            <a:xfrm>
              <a:off x="615950" y="3321050"/>
              <a:ext cx="685800" cy="685800"/>
            </a:xfrm>
            <a:custGeom>
              <a:avLst/>
              <a:gdLst/>
              <a:ahLst/>
              <a:cxnLst/>
              <a:rect l="l" t="t" r="r" b="b"/>
              <a:pathLst>
                <a:path w="685800" h="685800">
                  <a:moveTo>
                    <a:pt x="0" y="342900"/>
                  </a:moveTo>
                  <a:lnTo>
                    <a:pt x="3130" y="296370"/>
                  </a:lnTo>
                  <a:lnTo>
                    <a:pt x="12248" y="251743"/>
                  </a:lnTo>
                  <a:lnTo>
                    <a:pt x="26946" y="209427"/>
                  </a:lnTo>
                  <a:lnTo>
                    <a:pt x="46815" y="169831"/>
                  </a:lnTo>
                  <a:lnTo>
                    <a:pt x="71447" y="133364"/>
                  </a:lnTo>
                  <a:lnTo>
                    <a:pt x="100433" y="100433"/>
                  </a:lnTo>
                  <a:lnTo>
                    <a:pt x="133364" y="71447"/>
                  </a:lnTo>
                  <a:lnTo>
                    <a:pt x="169831" y="46815"/>
                  </a:lnTo>
                  <a:lnTo>
                    <a:pt x="209427" y="26946"/>
                  </a:lnTo>
                  <a:lnTo>
                    <a:pt x="251743" y="12248"/>
                  </a:lnTo>
                  <a:lnTo>
                    <a:pt x="296370" y="3130"/>
                  </a:lnTo>
                  <a:lnTo>
                    <a:pt x="342900" y="0"/>
                  </a:lnTo>
                  <a:lnTo>
                    <a:pt x="389429" y="3130"/>
                  </a:lnTo>
                  <a:lnTo>
                    <a:pt x="434056" y="12248"/>
                  </a:lnTo>
                  <a:lnTo>
                    <a:pt x="476372" y="26946"/>
                  </a:lnTo>
                  <a:lnTo>
                    <a:pt x="515968" y="46815"/>
                  </a:lnTo>
                  <a:lnTo>
                    <a:pt x="552435" y="71447"/>
                  </a:lnTo>
                  <a:lnTo>
                    <a:pt x="585366" y="100433"/>
                  </a:lnTo>
                  <a:lnTo>
                    <a:pt x="614352" y="133364"/>
                  </a:lnTo>
                  <a:lnTo>
                    <a:pt x="638984" y="169831"/>
                  </a:lnTo>
                  <a:lnTo>
                    <a:pt x="658853" y="209427"/>
                  </a:lnTo>
                  <a:lnTo>
                    <a:pt x="673551" y="251743"/>
                  </a:lnTo>
                  <a:lnTo>
                    <a:pt x="682669" y="296370"/>
                  </a:lnTo>
                  <a:lnTo>
                    <a:pt x="685800" y="342900"/>
                  </a:lnTo>
                  <a:lnTo>
                    <a:pt x="682669" y="389429"/>
                  </a:lnTo>
                  <a:lnTo>
                    <a:pt x="673551" y="434056"/>
                  </a:lnTo>
                  <a:lnTo>
                    <a:pt x="658853" y="476372"/>
                  </a:lnTo>
                  <a:lnTo>
                    <a:pt x="638984" y="515968"/>
                  </a:lnTo>
                  <a:lnTo>
                    <a:pt x="614352" y="552435"/>
                  </a:lnTo>
                  <a:lnTo>
                    <a:pt x="585366" y="585366"/>
                  </a:lnTo>
                  <a:lnTo>
                    <a:pt x="552435" y="614352"/>
                  </a:lnTo>
                  <a:lnTo>
                    <a:pt x="515968" y="638984"/>
                  </a:lnTo>
                  <a:lnTo>
                    <a:pt x="476372" y="658853"/>
                  </a:lnTo>
                  <a:lnTo>
                    <a:pt x="434056" y="673551"/>
                  </a:lnTo>
                  <a:lnTo>
                    <a:pt x="389429" y="682669"/>
                  </a:lnTo>
                  <a:lnTo>
                    <a:pt x="342900" y="685800"/>
                  </a:lnTo>
                  <a:lnTo>
                    <a:pt x="296370" y="682669"/>
                  </a:lnTo>
                  <a:lnTo>
                    <a:pt x="251743" y="673551"/>
                  </a:lnTo>
                  <a:lnTo>
                    <a:pt x="209427" y="658853"/>
                  </a:lnTo>
                  <a:lnTo>
                    <a:pt x="169831" y="638984"/>
                  </a:lnTo>
                  <a:lnTo>
                    <a:pt x="133364" y="614352"/>
                  </a:lnTo>
                  <a:lnTo>
                    <a:pt x="100433" y="585366"/>
                  </a:lnTo>
                  <a:lnTo>
                    <a:pt x="71447" y="552435"/>
                  </a:lnTo>
                  <a:lnTo>
                    <a:pt x="46815" y="515968"/>
                  </a:lnTo>
                  <a:lnTo>
                    <a:pt x="26946" y="476372"/>
                  </a:lnTo>
                  <a:lnTo>
                    <a:pt x="12248" y="434056"/>
                  </a:lnTo>
                  <a:lnTo>
                    <a:pt x="3130" y="389429"/>
                  </a:lnTo>
                  <a:lnTo>
                    <a:pt x="0" y="342900"/>
                  </a:lnTo>
                  <a:close/>
                </a:path>
              </a:pathLst>
            </a:custGeom>
            <a:ln w="12700">
              <a:solidFill>
                <a:srgbClr val="DD9C15"/>
              </a:solidFill>
            </a:ln>
          </p:spPr>
          <p:txBody>
            <a:bodyPr wrap="square" lIns="0" tIns="0" rIns="0" bIns="0" rtlCol="0"/>
            <a:lstStyle/>
            <a:p>
              <a:endParaRPr sz="1013" dirty="0"/>
            </a:p>
          </p:txBody>
        </p:sp>
      </p:grpSp>
      <p:grpSp>
        <p:nvGrpSpPr>
          <p:cNvPr id="18" name="object 18"/>
          <p:cNvGrpSpPr/>
          <p:nvPr/>
        </p:nvGrpSpPr>
        <p:grpSpPr>
          <a:xfrm>
            <a:off x="1539986" y="3221336"/>
            <a:ext cx="523875" cy="523875"/>
            <a:chOff x="609600" y="4241800"/>
            <a:chExt cx="698500" cy="698500"/>
          </a:xfrm>
        </p:grpSpPr>
        <p:sp>
          <p:nvSpPr>
            <p:cNvPr id="19" name="object 19"/>
            <p:cNvSpPr/>
            <p:nvPr/>
          </p:nvSpPr>
          <p:spPr>
            <a:xfrm>
              <a:off x="615950" y="4248150"/>
              <a:ext cx="685800" cy="685800"/>
            </a:xfrm>
            <a:custGeom>
              <a:avLst/>
              <a:gdLst/>
              <a:ahLst/>
              <a:cxnLst/>
              <a:rect l="l" t="t" r="r" b="b"/>
              <a:pathLst>
                <a:path w="685800" h="685800">
                  <a:moveTo>
                    <a:pt x="342900" y="0"/>
                  </a:moveTo>
                  <a:lnTo>
                    <a:pt x="296370" y="3130"/>
                  </a:lnTo>
                  <a:lnTo>
                    <a:pt x="251743" y="12248"/>
                  </a:lnTo>
                  <a:lnTo>
                    <a:pt x="209427" y="26946"/>
                  </a:lnTo>
                  <a:lnTo>
                    <a:pt x="169831" y="46815"/>
                  </a:lnTo>
                  <a:lnTo>
                    <a:pt x="133364" y="71447"/>
                  </a:lnTo>
                  <a:lnTo>
                    <a:pt x="100433" y="100433"/>
                  </a:lnTo>
                  <a:lnTo>
                    <a:pt x="71447" y="133363"/>
                  </a:lnTo>
                  <a:lnTo>
                    <a:pt x="46815" y="169831"/>
                  </a:lnTo>
                  <a:lnTo>
                    <a:pt x="26946" y="209427"/>
                  </a:lnTo>
                  <a:lnTo>
                    <a:pt x="12248" y="251743"/>
                  </a:lnTo>
                  <a:lnTo>
                    <a:pt x="3130" y="296370"/>
                  </a:lnTo>
                  <a:lnTo>
                    <a:pt x="0" y="342900"/>
                  </a:lnTo>
                  <a:lnTo>
                    <a:pt x="3130" y="389429"/>
                  </a:lnTo>
                  <a:lnTo>
                    <a:pt x="12248" y="434056"/>
                  </a:lnTo>
                  <a:lnTo>
                    <a:pt x="26946" y="476372"/>
                  </a:lnTo>
                  <a:lnTo>
                    <a:pt x="46815" y="515968"/>
                  </a:lnTo>
                  <a:lnTo>
                    <a:pt x="71447" y="552436"/>
                  </a:lnTo>
                  <a:lnTo>
                    <a:pt x="100433" y="585366"/>
                  </a:lnTo>
                  <a:lnTo>
                    <a:pt x="133364" y="614352"/>
                  </a:lnTo>
                  <a:lnTo>
                    <a:pt x="169831" y="638984"/>
                  </a:lnTo>
                  <a:lnTo>
                    <a:pt x="209427" y="658853"/>
                  </a:lnTo>
                  <a:lnTo>
                    <a:pt x="251743" y="673551"/>
                  </a:lnTo>
                  <a:lnTo>
                    <a:pt x="296370" y="682669"/>
                  </a:lnTo>
                  <a:lnTo>
                    <a:pt x="342900" y="685800"/>
                  </a:lnTo>
                  <a:lnTo>
                    <a:pt x="389429" y="682669"/>
                  </a:lnTo>
                  <a:lnTo>
                    <a:pt x="434056" y="673551"/>
                  </a:lnTo>
                  <a:lnTo>
                    <a:pt x="476372" y="658853"/>
                  </a:lnTo>
                  <a:lnTo>
                    <a:pt x="515968" y="638984"/>
                  </a:lnTo>
                  <a:lnTo>
                    <a:pt x="552435" y="614352"/>
                  </a:lnTo>
                  <a:lnTo>
                    <a:pt x="585366" y="585366"/>
                  </a:lnTo>
                  <a:lnTo>
                    <a:pt x="614352" y="552436"/>
                  </a:lnTo>
                  <a:lnTo>
                    <a:pt x="638984" y="515968"/>
                  </a:lnTo>
                  <a:lnTo>
                    <a:pt x="658853" y="476372"/>
                  </a:lnTo>
                  <a:lnTo>
                    <a:pt x="673551" y="434056"/>
                  </a:lnTo>
                  <a:lnTo>
                    <a:pt x="682669" y="389429"/>
                  </a:lnTo>
                  <a:lnTo>
                    <a:pt x="685800" y="342900"/>
                  </a:lnTo>
                  <a:lnTo>
                    <a:pt x="682669" y="296370"/>
                  </a:lnTo>
                  <a:lnTo>
                    <a:pt x="673551" y="251743"/>
                  </a:lnTo>
                  <a:lnTo>
                    <a:pt x="658853" y="209427"/>
                  </a:lnTo>
                  <a:lnTo>
                    <a:pt x="638984" y="169831"/>
                  </a:lnTo>
                  <a:lnTo>
                    <a:pt x="614352" y="133363"/>
                  </a:lnTo>
                  <a:lnTo>
                    <a:pt x="585366" y="100433"/>
                  </a:lnTo>
                  <a:lnTo>
                    <a:pt x="552435" y="71447"/>
                  </a:lnTo>
                  <a:lnTo>
                    <a:pt x="515968" y="46815"/>
                  </a:lnTo>
                  <a:lnTo>
                    <a:pt x="476372" y="26946"/>
                  </a:lnTo>
                  <a:lnTo>
                    <a:pt x="434056" y="12248"/>
                  </a:lnTo>
                  <a:lnTo>
                    <a:pt x="389429" y="3130"/>
                  </a:lnTo>
                  <a:lnTo>
                    <a:pt x="342900" y="0"/>
                  </a:lnTo>
                  <a:close/>
                </a:path>
              </a:pathLst>
            </a:custGeom>
            <a:solidFill>
              <a:srgbClr val="DD9C15"/>
            </a:solidFill>
          </p:spPr>
          <p:txBody>
            <a:bodyPr wrap="square" lIns="0" tIns="0" rIns="0" bIns="0" rtlCol="0"/>
            <a:lstStyle/>
            <a:p>
              <a:endParaRPr sz="1013" dirty="0"/>
            </a:p>
          </p:txBody>
        </p:sp>
        <p:sp>
          <p:nvSpPr>
            <p:cNvPr id="20" name="object 20"/>
            <p:cNvSpPr/>
            <p:nvPr/>
          </p:nvSpPr>
          <p:spPr>
            <a:xfrm>
              <a:off x="615950" y="4248150"/>
              <a:ext cx="685800" cy="685800"/>
            </a:xfrm>
            <a:custGeom>
              <a:avLst/>
              <a:gdLst/>
              <a:ahLst/>
              <a:cxnLst/>
              <a:rect l="l" t="t" r="r" b="b"/>
              <a:pathLst>
                <a:path w="685800" h="685800">
                  <a:moveTo>
                    <a:pt x="0" y="342900"/>
                  </a:moveTo>
                  <a:lnTo>
                    <a:pt x="3130" y="296370"/>
                  </a:lnTo>
                  <a:lnTo>
                    <a:pt x="12248" y="251743"/>
                  </a:lnTo>
                  <a:lnTo>
                    <a:pt x="26946" y="209427"/>
                  </a:lnTo>
                  <a:lnTo>
                    <a:pt x="46815" y="169831"/>
                  </a:lnTo>
                  <a:lnTo>
                    <a:pt x="71447" y="133364"/>
                  </a:lnTo>
                  <a:lnTo>
                    <a:pt x="100433" y="100433"/>
                  </a:lnTo>
                  <a:lnTo>
                    <a:pt x="133364" y="71447"/>
                  </a:lnTo>
                  <a:lnTo>
                    <a:pt x="169831" y="46815"/>
                  </a:lnTo>
                  <a:lnTo>
                    <a:pt x="209427" y="26946"/>
                  </a:lnTo>
                  <a:lnTo>
                    <a:pt x="251743" y="12248"/>
                  </a:lnTo>
                  <a:lnTo>
                    <a:pt x="296370" y="3130"/>
                  </a:lnTo>
                  <a:lnTo>
                    <a:pt x="342900" y="0"/>
                  </a:lnTo>
                  <a:lnTo>
                    <a:pt x="389429" y="3130"/>
                  </a:lnTo>
                  <a:lnTo>
                    <a:pt x="434056" y="12248"/>
                  </a:lnTo>
                  <a:lnTo>
                    <a:pt x="476372" y="26946"/>
                  </a:lnTo>
                  <a:lnTo>
                    <a:pt x="515968" y="46815"/>
                  </a:lnTo>
                  <a:lnTo>
                    <a:pt x="552435" y="71447"/>
                  </a:lnTo>
                  <a:lnTo>
                    <a:pt x="585366" y="100433"/>
                  </a:lnTo>
                  <a:lnTo>
                    <a:pt x="614352" y="133364"/>
                  </a:lnTo>
                  <a:lnTo>
                    <a:pt x="638984" y="169831"/>
                  </a:lnTo>
                  <a:lnTo>
                    <a:pt x="658853" y="209427"/>
                  </a:lnTo>
                  <a:lnTo>
                    <a:pt x="673551" y="251743"/>
                  </a:lnTo>
                  <a:lnTo>
                    <a:pt x="682669" y="296370"/>
                  </a:lnTo>
                  <a:lnTo>
                    <a:pt x="685800" y="342900"/>
                  </a:lnTo>
                  <a:lnTo>
                    <a:pt x="682669" y="389429"/>
                  </a:lnTo>
                  <a:lnTo>
                    <a:pt x="673551" y="434056"/>
                  </a:lnTo>
                  <a:lnTo>
                    <a:pt x="658853" y="476372"/>
                  </a:lnTo>
                  <a:lnTo>
                    <a:pt x="638984" y="515968"/>
                  </a:lnTo>
                  <a:lnTo>
                    <a:pt x="614352" y="552435"/>
                  </a:lnTo>
                  <a:lnTo>
                    <a:pt x="585366" y="585366"/>
                  </a:lnTo>
                  <a:lnTo>
                    <a:pt x="552435" y="614352"/>
                  </a:lnTo>
                  <a:lnTo>
                    <a:pt x="515968" y="638984"/>
                  </a:lnTo>
                  <a:lnTo>
                    <a:pt x="476372" y="658853"/>
                  </a:lnTo>
                  <a:lnTo>
                    <a:pt x="434056" y="673551"/>
                  </a:lnTo>
                  <a:lnTo>
                    <a:pt x="389429" y="682669"/>
                  </a:lnTo>
                  <a:lnTo>
                    <a:pt x="342900" y="685800"/>
                  </a:lnTo>
                  <a:lnTo>
                    <a:pt x="296370" y="682669"/>
                  </a:lnTo>
                  <a:lnTo>
                    <a:pt x="251743" y="673551"/>
                  </a:lnTo>
                  <a:lnTo>
                    <a:pt x="209427" y="658853"/>
                  </a:lnTo>
                  <a:lnTo>
                    <a:pt x="169831" y="638984"/>
                  </a:lnTo>
                  <a:lnTo>
                    <a:pt x="133364" y="614352"/>
                  </a:lnTo>
                  <a:lnTo>
                    <a:pt x="100433" y="585366"/>
                  </a:lnTo>
                  <a:lnTo>
                    <a:pt x="71447" y="552435"/>
                  </a:lnTo>
                  <a:lnTo>
                    <a:pt x="46815" y="515968"/>
                  </a:lnTo>
                  <a:lnTo>
                    <a:pt x="26946" y="476372"/>
                  </a:lnTo>
                  <a:lnTo>
                    <a:pt x="12248" y="434056"/>
                  </a:lnTo>
                  <a:lnTo>
                    <a:pt x="3130" y="389429"/>
                  </a:lnTo>
                  <a:lnTo>
                    <a:pt x="0" y="342900"/>
                  </a:lnTo>
                  <a:close/>
                </a:path>
              </a:pathLst>
            </a:custGeom>
            <a:ln w="12700">
              <a:solidFill>
                <a:srgbClr val="DD9C15"/>
              </a:solidFill>
            </a:ln>
          </p:spPr>
          <p:txBody>
            <a:bodyPr wrap="square" lIns="0" tIns="0" rIns="0" bIns="0" rtlCol="0"/>
            <a:lstStyle/>
            <a:p>
              <a:endParaRPr sz="1013" dirty="0"/>
            </a:p>
          </p:txBody>
        </p:sp>
      </p:grpSp>
      <p:grpSp>
        <p:nvGrpSpPr>
          <p:cNvPr id="21" name="object 21"/>
          <p:cNvGrpSpPr/>
          <p:nvPr/>
        </p:nvGrpSpPr>
        <p:grpSpPr>
          <a:xfrm>
            <a:off x="1539986" y="3926186"/>
            <a:ext cx="523875" cy="523875"/>
            <a:chOff x="609600" y="5181600"/>
            <a:chExt cx="698500" cy="698500"/>
          </a:xfrm>
        </p:grpSpPr>
        <p:sp>
          <p:nvSpPr>
            <p:cNvPr id="22" name="object 22"/>
            <p:cNvSpPr/>
            <p:nvPr/>
          </p:nvSpPr>
          <p:spPr>
            <a:xfrm>
              <a:off x="615950" y="5187950"/>
              <a:ext cx="685800" cy="685800"/>
            </a:xfrm>
            <a:custGeom>
              <a:avLst/>
              <a:gdLst/>
              <a:ahLst/>
              <a:cxnLst/>
              <a:rect l="l" t="t" r="r" b="b"/>
              <a:pathLst>
                <a:path w="685800" h="685800">
                  <a:moveTo>
                    <a:pt x="342900" y="0"/>
                  </a:moveTo>
                  <a:lnTo>
                    <a:pt x="296370" y="3130"/>
                  </a:lnTo>
                  <a:lnTo>
                    <a:pt x="251743" y="12248"/>
                  </a:lnTo>
                  <a:lnTo>
                    <a:pt x="209427" y="26946"/>
                  </a:lnTo>
                  <a:lnTo>
                    <a:pt x="169831" y="46815"/>
                  </a:lnTo>
                  <a:lnTo>
                    <a:pt x="133364" y="71447"/>
                  </a:lnTo>
                  <a:lnTo>
                    <a:pt x="100433" y="100433"/>
                  </a:lnTo>
                  <a:lnTo>
                    <a:pt x="71447" y="133363"/>
                  </a:lnTo>
                  <a:lnTo>
                    <a:pt x="46815" y="169831"/>
                  </a:lnTo>
                  <a:lnTo>
                    <a:pt x="26946" y="209427"/>
                  </a:lnTo>
                  <a:lnTo>
                    <a:pt x="12248" y="251743"/>
                  </a:lnTo>
                  <a:lnTo>
                    <a:pt x="3130" y="296370"/>
                  </a:lnTo>
                  <a:lnTo>
                    <a:pt x="0" y="342900"/>
                  </a:lnTo>
                  <a:lnTo>
                    <a:pt x="3130" y="389429"/>
                  </a:lnTo>
                  <a:lnTo>
                    <a:pt x="12248" y="434056"/>
                  </a:lnTo>
                  <a:lnTo>
                    <a:pt x="26946" y="476372"/>
                  </a:lnTo>
                  <a:lnTo>
                    <a:pt x="46815" y="515968"/>
                  </a:lnTo>
                  <a:lnTo>
                    <a:pt x="71447" y="552435"/>
                  </a:lnTo>
                  <a:lnTo>
                    <a:pt x="100433" y="585366"/>
                  </a:lnTo>
                  <a:lnTo>
                    <a:pt x="133364" y="614352"/>
                  </a:lnTo>
                  <a:lnTo>
                    <a:pt x="169831" y="638984"/>
                  </a:lnTo>
                  <a:lnTo>
                    <a:pt x="209427" y="658853"/>
                  </a:lnTo>
                  <a:lnTo>
                    <a:pt x="251743" y="673551"/>
                  </a:lnTo>
                  <a:lnTo>
                    <a:pt x="296370" y="682669"/>
                  </a:lnTo>
                  <a:lnTo>
                    <a:pt x="342900" y="685800"/>
                  </a:lnTo>
                  <a:lnTo>
                    <a:pt x="389429" y="682669"/>
                  </a:lnTo>
                  <a:lnTo>
                    <a:pt x="434056" y="673551"/>
                  </a:lnTo>
                  <a:lnTo>
                    <a:pt x="476372" y="658853"/>
                  </a:lnTo>
                  <a:lnTo>
                    <a:pt x="515968" y="638984"/>
                  </a:lnTo>
                  <a:lnTo>
                    <a:pt x="552435" y="614352"/>
                  </a:lnTo>
                  <a:lnTo>
                    <a:pt x="585366" y="585366"/>
                  </a:lnTo>
                  <a:lnTo>
                    <a:pt x="614352" y="552435"/>
                  </a:lnTo>
                  <a:lnTo>
                    <a:pt x="638984" y="515968"/>
                  </a:lnTo>
                  <a:lnTo>
                    <a:pt x="658853" y="476372"/>
                  </a:lnTo>
                  <a:lnTo>
                    <a:pt x="673551" y="434056"/>
                  </a:lnTo>
                  <a:lnTo>
                    <a:pt x="682669" y="389429"/>
                  </a:lnTo>
                  <a:lnTo>
                    <a:pt x="685800" y="342900"/>
                  </a:lnTo>
                  <a:lnTo>
                    <a:pt x="682669" y="296370"/>
                  </a:lnTo>
                  <a:lnTo>
                    <a:pt x="673551" y="251743"/>
                  </a:lnTo>
                  <a:lnTo>
                    <a:pt x="658853" y="209427"/>
                  </a:lnTo>
                  <a:lnTo>
                    <a:pt x="638984" y="169831"/>
                  </a:lnTo>
                  <a:lnTo>
                    <a:pt x="614352" y="133363"/>
                  </a:lnTo>
                  <a:lnTo>
                    <a:pt x="585366" y="100433"/>
                  </a:lnTo>
                  <a:lnTo>
                    <a:pt x="552435" y="71447"/>
                  </a:lnTo>
                  <a:lnTo>
                    <a:pt x="515968" y="46815"/>
                  </a:lnTo>
                  <a:lnTo>
                    <a:pt x="476372" y="26946"/>
                  </a:lnTo>
                  <a:lnTo>
                    <a:pt x="434056" y="12248"/>
                  </a:lnTo>
                  <a:lnTo>
                    <a:pt x="389429" y="3130"/>
                  </a:lnTo>
                  <a:lnTo>
                    <a:pt x="342900" y="0"/>
                  </a:lnTo>
                  <a:close/>
                </a:path>
              </a:pathLst>
            </a:custGeom>
            <a:solidFill>
              <a:srgbClr val="DD9C15"/>
            </a:solidFill>
          </p:spPr>
          <p:txBody>
            <a:bodyPr wrap="square" lIns="0" tIns="0" rIns="0" bIns="0" rtlCol="0"/>
            <a:lstStyle/>
            <a:p>
              <a:endParaRPr sz="1013" dirty="0"/>
            </a:p>
          </p:txBody>
        </p:sp>
        <p:sp>
          <p:nvSpPr>
            <p:cNvPr id="23" name="object 23"/>
            <p:cNvSpPr/>
            <p:nvPr/>
          </p:nvSpPr>
          <p:spPr>
            <a:xfrm>
              <a:off x="615950" y="5187950"/>
              <a:ext cx="685800" cy="685800"/>
            </a:xfrm>
            <a:custGeom>
              <a:avLst/>
              <a:gdLst/>
              <a:ahLst/>
              <a:cxnLst/>
              <a:rect l="l" t="t" r="r" b="b"/>
              <a:pathLst>
                <a:path w="685800" h="685800">
                  <a:moveTo>
                    <a:pt x="0" y="342900"/>
                  </a:moveTo>
                  <a:lnTo>
                    <a:pt x="3130" y="296370"/>
                  </a:lnTo>
                  <a:lnTo>
                    <a:pt x="12248" y="251743"/>
                  </a:lnTo>
                  <a:lnTo>
                    <a:pt x="26946" y="209427"/>
                  </a:lnTo>
                  <a:lnTo>
                    <a:pt x="46815" y="169831"/>
                  </a:lnTo>
                  <a:lnTo>
                    <a:pt x="71447" y="133364"/>
                  </a:lnTo>
                  <a:lnTo>
                    <a:pt x="100433" y="100433"/>
                  </a:lnTo>
                  <a:lnTo>
                    <a:pt x="133364" y="71447"/>
                  </a:lnTo>
                  <a:lnTo>
                    <a:pt x="169831" y="46815"/>
                  </a:lnTo>
                  <a:lnTo>
                    <a:pt x="209427" y="26946"/>
                  </a:lnTo>
                  <a:lnTo>
                    <a:pt x="251743" y="12248"/>
                  </a:lnTo>
                  <a:lnTo>
                    <a:pt x="296370" y="3130"/>
                  </a:lnTo>
                  <a:lnTo>
                    <a:pt x="342900" y="0"/>
                  </a:lnTo>
                  <a:lnTo>
                    <a:pt x="389429" y="3130"/>
                  </a:lnTo>
                  <a:lnTo>
                    <a:pt x="434056" y="12248"/>
                  </a:lnTo>
                  <a:lnTo>
                    <a:pt x="476372" y="26946"/>
                  </a:lnTo>
                  <a:lnTo>
                    <a:pt x="515968" y="46815"/>
                  </a:lnTo>
                  <a:lnTo>
                    <a:pt x="552435" y="71447"/>
                  </a:lnTo>
                  <a:lnTo>
                    <a:pt x="585366" y="100433"/>
                  </a:lnTo>
                  <a:lnTo>
                    <a:pt x="614352" y="133364"/>
                  </a:lnTo>
                  <a:lnTo>
                    <a:pt x="638984" y="169831"/>
                  </a:lnTo>
                  <a:lnTo>
                    <a:pt x="658853" y="209427"/>
                  </a:lnTo>
                  <a:lnTo>
                    <a:pt x="673551" y="251743"/>
                  </a:lnTo>
                  <a:lnTo>
                    <a:pt x="682669" y="296370"/>
                  </a:lnTo>
                  <a:lnTo>
                    <a:pt x="685800" y="342900"/>
                  </a:lnTo>
                  <a:lnTo>
                    <a:pt x="682669" y="389429"/>
                  </a:lnTo>
                  <a:lnTo>
                    <a:pt x="673551" y="434056"/>
                  </a:lnTo>
                  <a:lnTo>
                    <a:pt x="658853" y="476372"/>
                  </a:lnTo>
                  <a:lnTo>
                    <a:pt x="638984" y="515968"/>
                  </a:lnTo>
                  <a:lnTo>
                    <a:pt x="614352" y="552435"/>
                  </a:lnTo>
                  <a:lnTo>
                    <a:pt x="585366" y="585366"/>
                  </a:lnTo>
                  <a:lnTo>
                    <a:pt x="552435" y="614352"/>
                  </a:lnTo>
                  <a:lnTo>
                    <a:pt x="515968" y="638984"/>
                  </a:lnTo>
                  <a:lnTo>
                    <a:pt x="476372" y="658853"/>
                  </a:lnTo>
                  <a:lnTo>
                    <a:pt x="434056" y="673551"/>
                  </a:lnTo>
                  <a:lnTo>
                    <a:pt x="389429" y="682669"/>
                  </a:lnTo>
                  <a:lnTo>
                    <a:pt x="342900" y="685800"/>
                  </a:lnTo>
                  <a:lnTo>
                    <a:pt x="296370" y="682669"/>
                  </a:lnTo>
                  <a:lnTo>
                    <a:pt x="251743" y="673551"/>
                  </a:lnTo>
                  <a:lnTo>
                    <a:pt x="209427" y="658853"/>
                  </a:lnTo>
                  <a:lnTo>
                    <a:pt x="169831" y="638984"/>
                  </a:lnTo>
                  <a:lnTo>
                    <a:pt x="133364" y="614352"/>
                  </a:lnTo>
                  <a:lnTo>
                    <a:pt x="100433" y="585366"/>
                  </a:lnTo>
                  <a:lnTo>
                    <a:pt x="71447" y="552435"/>
                  </a:lnTo>
                  <a:lnTo>
                    <a:pt x="46815" y="515968"/>
                  </a:lnTo>
                  <a:lnTo>
                    <a:pt x="26946" y="476372"/>
                  </a:lnTo>
                  <a:lnTo>
                    <a:pt x="12248" y="434056"/>
                  </a:lnTo>
                  <a:lnTo>
                    <a:pt x="3130" y="389429"/>
                  </a:lnTo>
                  <a:lnTo>
                    <a:pt x="0" y="342900"/>
                  </a:lnTo>
                  <a:close/>
                </a:path>
              </a:pathLst>
            </a:custGeom>
            <a:ln w="12700">
              <a:solidFill>
                <a:srgbClr val="DD9C15"/>
              </a:solidFill>
            </a:ln>
          </p:spPr>
          <p:txBody>
            <a:bodyPr wrap="square" lIns="0" tIns="0" rIns="0" bIns="0" rtlCol="0"/>
            <a:lstStyle/>
            <a:p>
              <a:endParaRPr sz="1013" dirty="0"/>
            </a:p>
          </p:txBody>
        </p:sp>
      </p:grpSp>
      <p:sp>
        <p:nvSpPr>
          <p:cNvPr id="24" name="object 24"/>
          <p:cNvSpPr txBox="1"/>
          <p:nvPr/>
        </p:nvSpPr>
        <p:spPr>
          <a:xfrm>
            <a:off x="1693599" y="1162467"/>
            <a:ext cx="211455" cy="3254096"/>
          </a:xfrm>
          <a:prstGeom prst="rect">
            <a:avLst/>
          </a:prstGeom>
        </p:spPr>
        <p:txBody>
          <a:bodyPr vert="horz" wrap="square" lIns="0" tIns="9525" rIns="0" bIns="0" rtlCol="0">
            <a:spAutoFit/>
          </a:bodyPr>
          <a:lstStyle/>
          <a:p>
            <a:pPr marL="9525">
              <a:spcBef>
                <a:spcPts val="75"/>
              </a:spcBef>
            </a:pPr>
            <a:r>
              <a:rPr sz="2700" b="1" dirty="0">
                <a:solidFill>
                  <a:srgbClr val="FFFFFF"/>
                </a:solidFill>
                <a:latin typeface="Century Gothic"/>
                <a:cs typeface="Century Gothic"/>
              </a:rPr>
              <a:t>1</a:t>
            </a:r>
            <a:endParaRPr sz="2700" dirty="0">
              <a:latin typeface="Century Gothic"/>
              <a:cs typeface="Century Gothic"/>
            </a:endParaRPr>
          </a:p>
          <a:p>
            <a:pPr marL="9525">
              <a:spcBef>
                <a:spcPts val="2231"/>
              </a:spcBef>
            </a:pPr>
            <a:r>
              <a:rPr sz="2700" b="1" dirty="0">
                <a:solidFill>
                  <a:srgbClr val="FFFFFF"/>
                </a:solidFill>
                <a:latin typeface="Century Gothic"/>
                <a:cs typeface="Century Gothic"/>
              </a:rPr>
              <a:t>2</a:t>
            </a:r>
            <a:endParaRPr sz="2700" dirty="0">
              <a:latin typeface="Century Gothic"/>
              <a:cs typeface="Century Gothic"/>
            </a:endParaRPr>
          </a:p>
          <a:p>
            <a:pPr marL="9525">
              <a:spcBef>
                <a:spcPts val="2265"/>
              </a:spcBef>
            </a:pPr>
            <a:r>
              <a:rPr sz="2700" b="1" dirty="0">
                <a:solidFill>
                  <a:srgbClr val="FFFFFF"/>
                </a:solidFill>
                <a:latin typeface="Century Gothic"/>
                <a:cs typeface="Century Gothic"/>
              </a:rPr>
              <a:t>3</a:t>
            </a:r>
            <a:endParaRPr sz="2700" dirty="0">
              <a:latin typeface="Century Gothic"/>
              <a:cs typeface="Century Gothic"/>
            </a:endParaRPr>
          </a:p>
          <a:p>
            <a:pPr marL="9525">
              <a:spcBef>
                <a:spcPts val="2269"/>
              </a:spcBef>
            </a:pPr>
            <a:r>
              <a:rPr sz="2700" b="1" dirty="0">
                <a:solidFill>
                  <a:srgbClr val="FFFFFF"/>
                </a:solidFill>
                <a:latin typeface="Century Gothic"/>
                <a:cs typeface="Century Gothic"/>
              </a:rPr>
              <a:t>4</a:t>
            </a:r>
            <a:endParaRPr sz="2700" dirty="0">
              <a:latin typeface="Century Gothic"/>
              <a:cs typeface="Century Gothic"/>
            </a:endParaRPr>
          </a:p>
          <a:p>
            <a:pPr marL="9525">
              <a:spcBef>
                <a:spcPts val="2265"/>
              </a:spcBef>
            </a:pPr>
            <a:r>
              <a:rPr sz="2700" b="1" dirty="0">
                <a:solidFill>
                  <a:srgbClr val="FFFFFF"/>
                </a:solidFill>
                <a:latin typeface="Century Gothic"/>
                <a:cs typeface="Century Gothic"/>
              </a:rPr>
              <a:t>5</a:t>
            </a:r>
            <a:endParaRPr sz="2700" dirty="0">
              <a:latin typeface="Century Gothic"/>
              <a:cs typeface="Century Gothic"/>
            </a:endParaRPr>
          </a:p>
        </p:txBody>
      </p:sp>
      <p:sp>
        <p:nvSpPr>
          <p:cNvPr id="25" name="object 25"/>
          <p:cNvSpPr txBox="1"/>
          <p:nvPr/>
        </p:nvSpPr>
        <p:spPr>
          <a:xfrm>
            <a:off x="2339575" y="3999079"/>
            <a:ext cx="5661425" cy="496931"/>
          </a:xfrm>
          <a:prstGeom prst="rect">
            <a:avLst/>
          </a:prstGeom>
        </p:spPr>
        <p:txBody>
          <a:bodyPr vert="horz" wrap="square" lIns="0" tIns="9525" rIns="0" bIns="0" rtlCol="0">
            <a:spAutoFit/>
          </a:bodyPr>
          <a:lstStyle/>
          <a:p>
            <a:pPr marL="9525">
              <a:lnSpc>
                <a:spcPts val="1598"/>
              </a:lnSpc>
              <a:spcBef>
                <a:spcPts val="75"/>
              </a:spcBef>
            </a:pPr>
            <a:r>
              <a:rPr b="1" spc="-4" dirty="0">
                <a:solidFill>
                  <a:srgbClr val="404040"/>
                </a:solidFill>
                <a:latin typeface="Century Gothic"/>
                <a:cs typeface="Century Gothic"/>
              </a:rPr>
              <a:t>Principle</a:t>
            </a:r>
            <a:r>
              <a:rPr b="1" dirty="0">
                <a:solidFill>
                  <a:srgbClr val="404040"/>
                </a:solidFill>
                <a:latin typeface="Century Gothic"/>
                <a:cs typeface="Century Gothic"/>
              </a:rPr>
              <a:t> </a:t>
            </a:r>
            <a:r>
              <a:rPr b="1" spc="8" dirty="0">
                <a:solidFill>
                  <a:srgbClr val="404040"/>
                </a:solidFill>
                <a:latin typeface="Century Gothic"/>
                <a:cs typeface="Century Gothic"/>
              </a:rPr>
              <a:t>#5</a:t>
            </a:r>
            <a:r>
              <a:rPr lang="en-US" b="1" spc="8" dirty="0">
                <a:solidFill>
                  <a:srgbClr val="404040"/>
                </a:solidFill>
                <a:latin typeface="Century Gothic"/>
                <a:cs typeface="Century Gothic"/>
              </a:rPr>
              <a:t> </a:t>
            </a:r>
            <a:r>
              <a:rPr lang="en-US" sz="1050" b="1" spc="8" dirty="0">
                <a:solidFill>
                  <a:srgbClr val="404040"/>
                </a:solidFill>
                <a:latin typeface="Century Gothic"/>
                <a:cs typeface="Century Gothic"/>
              </a:rPr>
              <a:t>(discussion)</a:t>
            </a:r>
            <a:endParaRPr sz="1050" dirty="0">
              <a:latin typeface="Century Gothic"/>
              <a:cs typeface="Century Gothic"/>
            </a:endParaRPr>
          </a:p>
          <a:p>
            <a:pPr marL="9525">
              <a:lnSpc>
                <a:spcPts val="1058"/>
              </a:lnSpc>
            </a:pPr>
            <a:r>
              <a:rPr sz="1200" spc="-15" dirty="0">
                <a:solidFill>
                  <a:srgbClr val="7F7F7F"/>
                </a:solidFill>
                <a:latin typeface="Century Gothic"/>
                <a:cs typeface="Century Gothic"/>
              </a:rPr>
              <a:t>Individuals</a:t>
            </a:r>
            <a:r>
              <a:rPr sz="1200" spc="153" dirty="0">
                <a:solidFill>
                  <a:srgbClr val="7F7F7F"/>
                </a:solidFill>
                <a:latin typeface="Century Gothic"/>
                <a:cs typeface="Century Gothic"/>
              </a:rPr>
              <a:t> </a:t>
            </a:r>
            <a:r>
              <a:rPr sz="1200" spc="4" dirty="0">
                <a:solidFill>
                  <a:srgbClr val="7F7F7F"/>
                </a:solidFill>
                <a:latin typeface="Century Gothic"/>
                <a:cs typeface="Century Gothic"/>
              </a:rPr>
              <a:t>are</a:t>
            </a:r>
            <a:r>
              <a:rPr sz="1200" spc="-8" dirty="0">
                <a:solidFill>
                  <a:srgbClr val="7F7F7F"/>
                </a:solidFill>
                <a:latin typeface="Century Gothic"/>
                <a:cs typeface="Century Gothic"/>
              </a:rPr>
              <a:t> </a:t>
            </a:r>
            <a:r>
              <a:rPr sz="1200" spc="4" dirty="0">
                <a:solidFill>
                  <a:srgbClr val="7F7F7F"/>
                </a:solidFill>
                <a:latin typeface="Century Gothic"/>
                <a:cs typeface="Century Gothic"/>
              </a:rPr>
              <a:t>expected</a:t>
            </a:r>
            <a:r>
              <a:rPr sz="1200" spc="-38" dirty="0">
                <a:solidFill>
                  <a:srgbClr val="7F7F7F"/>
                </a:solidFill>
                <a:latin typeface="Century Gothic"/>
                <a:cs typeface="Century Gothic"/>
              </a:rPr>
              <a:t> </a:t>
            </a:r>
            <a:r>
              <a:rPr sz="1200" spc="-4" dirty="0">
                <a:solidFill>
                  <a:srgbClr val="7F7F7F"/>
                </a:solidFill>
                <a:latin typeface="Century Gothic"/>
                <a:cs typeface="Century Gothic"/>
              </a:rPr>
              <a:t>to</a:t>
            </a:r>
            <a:r>
              <a:rPr sz="1200" spc="-15" dirty="0">
                <a:solidFill>
                  <a:srgbClr val="7F7F7F"/>
                </a:solidFill>
                <a:latin typeface="Century Gothic"/>
                <a:cs typeface="Century Gothic"/>
              </a:rPr>
              <a:t> </a:t>
            </a:r>
            <a:r>
              <a:rPr sz="1200" spc="-8" dirty="0">
                <a:solidFill>
                  <a:srgbClr val="7F7F7F"/>
                </a:solidFill>
                <a:latin typeface="Century Gothic"/>
                <a:cs typeface="Century Gothic"/>
              </a:rPr>
              <a:t>take responsibility</a:t>
            </a:r>
            <a:r>
              <a:rPr sz="1200" spc="94" dirty="0">
                <a:solidFill>
                  <a:srgbClr val="7F7F7F"/>
                </a:solidFill>
                <a:latin typeface="Century Gothic"/>
                <a:cs typeface="Century Gothic"/>
              </a:rPr>
              <a:t> </a:t>
            </a:r>
            <a:r>
              <a:rPr sz="1200" spc="8" dirty="0">
                <a:solidFill>
                  <a:srgbClr val="7F7F7F"/>
                </a:solidFill>
                <a:latin typeface="Century Gothic"/>
                <a:cs typeface="Century Gothic"/>
              </a:rPr>
              <a:t>for </a:t>
            </a:r>
            <a:r>
              <a:rPr sz="1200" spc="-11" dirty="0">
                <a:solidFill>
                  <a:srgbClr val="7F7F7F"/>
                </a:solidFill>
                <a:latin typeface="Century Gothic"/>
                <a:cs typeface="Century Gothic"/>
              </a:rPr>
              <a:t>the</a:t>
            </a:r>
            <a:r>
              <a:rPr sz="1200" spc="-8" dirty="0">
                <a:solidFill>
                  <a:srgbClr val="7F7F7F"/>
                </a:solidFill>
                <a:latin typeface="Century Gothic"/>
                <a:cs typeface="Century Gothic"/>
              </a:rPr>
              <a:t> </a:t>
            </a:r>
            <a:r>
              <a:rPr sz="1200" spc="-11" dirty="0">
                <a:solidFill>
                  <a:srgbClr val="7F7F7F"/>
                </a:solidFill>
                <a:latin typeface="Century Gothic"/>
                <a:cs typeface="Century Gothic"/>
              </a:rPr>
              <a:t>natural</a:t>
            </a:r>
            <a:r>
              <a:rPr sz="1200" spc="98" dirty="0">
                <a:solidFill>
                  <a:srgbClr val="7F7F7F"/>
                </a:solidFill>
                <a:latin typeface="Century Gothic"/>
                <a:cs typeface="Century Gothic"/>
              </a:rPr>
              <a:t> </a:t>
            </a:r>
            <a:r>
              <a:rPr sz="1200" dirty="0">
                <a:solidFill>
                  <a:srgbClr val="7F7F7F"/>
                </a:solidFill>
                <a:latin typeface="Century Gothic"/>
                <a:cs typeface="Century Gothic"/>
              </a:rPr>
              <a:t>consequences</a:t>
            </a:r>
            <a:r>
              <a:rPr sz="1200" spc="-75" dirty="0">
                <a:solidFill>
                  <a:srgbClr val="7F7F7F"/>
                </a:solidFill>
                <a:latin typeface="Century Gothic"/>
                <a:cs typeface="Century Gothic"/>
              </a:rPr>
              <a:t> </a:t>
            </a:r>
            <a:r>
              <a:rPr sz="1200" spc="4" dirty="0">
                <a:solidFill>
                  <a:srgbClr val="7F7F7F"/>
                </a:solidFill>
                <a:latin typeface="Century Gothic"/>
                <a:cs typeface="Century Gothic"/>
              </a:rPr>
              <a:t>of</a:t>
            </a:r>
            <a:r>
              <a:rPr sz="1200" spc="-4" dirty="0">
                <a:solidFill>
                  <a:srgbClr val="7F7F7F"/>
                </a:solidFill>
                <a:latin typeface="Century Gothic"/>
                <a:cs typeface="Century Gothic"/>
              </a:rPr>
              <a:t> </a:t>
            </a:r>
            <a:r>
              <a:rPr sz="1200" spc="-11" dirty="0">
                <a:solidFill>
                  <a:srgbClr val="7F7F7F"/>
                </a:solidFill>
                <a:latin typeface="Century Gothic"/>
                <a:cs typeface="Century Gothic"/>
              </a:rPr>
              <a:t>their</a:t>
            </a:r>
            <a:r>
              <a:rPr sz="1200" spc="83" dirty="0">
                <a:solidFill>
                  <a:srgbClr val="7F7F7F"/>
                </a:solidFill>
                <a:latin typeface="Century Gothic"/>
                <a:cs typeface="Century Gothic"/>
              </a:rPr>
              <a:t> </a:t>
            </a:r>
            <a:r>
              <a:rPr sz="1200" spc="-8" dirty="0">
                <a:solidFill>
                  <a:srgbClr val="7F7F7F"/>
                </a:solidFill>
                <a:latin typeface="Century Gothic"/>
                <a:cs typeface="Century Gothic"/>
              </a:rPr>
              <a:t>behavior</a:t>
            </a:r>
            <a:r>
              <a:rPr lang="en-US" sz="1200" spc="-8" dirty="0">
                <a:solidFill>
                  <a:srgbClr val="7F7F7F"/>
                </a:solidFill>
                <a:latin typeface="Century Gothic"/>
                <a:cs typeface="Century Gothic"/>
              </a:rPr>
              <a:t>.</a:t>
            </a:r>
            <a:endParaRPr sz="1200" dirty="0">
              <a:latin typeface="Century Gothic"/>
              <a:cs typeface="Century Gothic"/>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1737558" y="209329"/>
            <a:ext cx="6045994" cy="402033"/>
          </a:xfrm>
          <a:prstGeom prst="rect">
            <a:avLst/>
          </a:prstGeom>
        </p:spPr>
        <p:txBody>
          <a:bodyPr vert="horz" wrap="square" lIns="0" tIns="9525" rIns="0" bIns="0" rtlCol="0" anchor="ctr">
            <a:spAutoFit/>
          </a:bodyPr>
          <a:lstStyle/>
          <a:p>
            <a:pPr marL="9525">
              <a:lnSpc>
                <a:spcPct val="100000"/>
              </a:lnSpc>
              <a:spcBef>
                <a:spcPts val="75"/>
              </a:spcBef>
            </a:pPr>
            <a:r>
              <a:rPr sz="2550" spc="4" dirty="0"/>
              <a:t>Key</a:t>
            </a:r>
            <a:r>
              <a:rPr sz="2550" spc="-34" dirty="0"/>
              <a:t> </a:t>
            </a:r>
            <a:r>
              <a:rPr sz="2550" spc="-4" dirty="0"/>
              <a:t>Characteristics</a:t>
            </a:r>
            <a:r>
              <a:rPr sz="2550" spc="30" dirty="0"/>
              <a:t> </a:t>
            </a:r>
            <a:r>
              <a:rPr sz="2550" spc="8" dirty="0"/>
              <a:t>of</a:t>
            </a:r>
            <a:r>
              <a:rPr sz="2550" spc="-15" dirty="0"/>
              <a:t> </a:t>
            </a:r>
            <a:r>
              <a:rPr sz="2550" spc="-11" dirty="0"/>
              <a:t>Harm</a:t>
            </a:r>
            <a:r>
              <a:rPr sz="2550" spc="26" dirty="0"/>
              <a:t> </a:t>
            </a:r>
            <a:r>
              <a:rPr sz="2550" spc="-4" dirty="0"/>
              <a:t>Reduction</a:t>
            </a:r>
            <a:endParaRPr sz="2550" dirty="0"/>
          </a:p>
        </p:txBody>
      </p:sp>
      <p:sp>
        <p:nvSpPr>
          <p:cNvPr id="4" name="object 4"/>
          <p:cNvSpPr txBox="1"/>
          <p:nvPr/>
        </p:nvSpPr>
        <p:spPr>
          <a:xfrm>
            <a:off x="2603122" y="899836"/>
            <a:ext cx="5397878" cy="3535648"/>
          </a:xfrm>
          <a:prstGeom prst="rect">
            <a:avLst/>
          </a:prstGeom>
        </p:spPr>
        <p:txBody>
          <a:bodyPr vert="horz" wrap="square" lIns="0" tIns="9525" rIns="0" bIns="0" rtlCol="0">
            <a:spAutoFit/>
          </a:bodyPr>
          <a:lstStyle/>
          <a:p>
            <a:pPr marL="9525"/>
            <a:r>
              <a:rPr b="1" spc="4" dirty="0">
                <a:latin typeface="Century Gothic"/>
                <a:cs typeface="Century Gothic"/>
              </a:rPr>
              <a:t>Remove</a:t>
            </a:r>
            <a:r>
              <a:rPr b="1" spc="-64" dirty="0">
                <a:latin typeface="Century Gothic"/>
                <a:cs typeface="Century Gothic"/>
              </a:rPr>
              <a:t> </a:t>
            </a:r>
            <a:r>
              <a:rPr b="1" dirty="0">
                <a:latin typeface="Century Gothic"/>
                <a:cs typeface="Century Gothic"/>
              </a:rPr>
              <a:t>Barriers</a:t>
            </a:r>
            <a:endParaRPr lang="en-US" b="1" dirty="0">
              <a:latin typeface="Century Gothic"/>
              <a:cs typeface="Century Gothic"/>
            </a:endParaRPr>
          </a:p>
          <a:p>
            <a:pPr marL="138113" indent="-128588">
              <a:buClr>
                <a:srgbClr val="D9A00B"/>
              </a:buClr>
              <a:buFont typeface="Arial" panose="020B0604020202020204" pitchFamily="34" charset="0"/>
              <a:buChar char="•"/>
            </a:pPr>
            <a:r>
              <a:rPr lang="en-US" sz="900" spc="8" dirty="0">
                <a:solidFill>
                  <a:srgbClr val="7F7F7F"/>
                </a:solidFill>
                <a:latin typeface="Century Gothic"/>
                <a:cs typeface="Century Gothic"/>
              </a:rPr>
              <a:t>A</a:t>
            </a:r>
            <a:r>
              <a:rPr lang="en-US" sz="900" spc="15" dirty="0">
                <a:solidFill>
                  <a:srgbClr val="7F7F7F"/>
                </a:solidFill>
                <a:latin typeface="Century Gothic"/>
                <a:cs typeface="Century Gothic"/>
              </a:rPr>
              <a:t>cce</a:t>
            </a:r>
            <a:r>
              <a:rPr lang="en-US" sz="900" spc="23" dirty="0">
                <a:solidFill>
                  <a:srgbClr val="7F7F7F"/>
                </a:solidFill>
                <a:latin typeface="Century Gothic"/>
                <a:cs typeface="Century Gothic"/>
              </a:rPr>
              <a:t>s</a:t>
            </a:r>
            <a:r>
              <a:rPr lang="en-US" sz="900" dirty="0">
                <a:solidFill>
                  <a:srgbClr val="7F7F7F"/>
                </a:solidFill>
                <a:latin typeface="Century Gothic"/>
                <a:cs typeface="Century Gothic"/>
              </a:rPr>
              <a:t>s</a:t>
            </a:r>
            <a:r>
              <a:rPr lang="en-US" sz="900" spc="-75" dirty="0">
                <a:solidFill>
                  <a:srgbClr val="7F7F7F"/>
                </a:solidFill>
                <a:latin typeface="Century Gothic"/>
                <a:cs typeface="Century Gothic"/>
              </a:rPr>
              <a:t> </a:t>
            </a:r>
            <a:r>
              <a:rPr lang="en-US" sz="900" spc="-8" dirty="0">
                <a:solidFill>
                  <a:srgbClr val="7F7F7F"/>
                </a:solidFill>
                <a:latin typeface="Century Gothic"/>
                <a:cs typeface="Century Gothic"/>
              </a:rPr>
              <a:t>t</a:t>
            </a:r>
            <a:r>
              <a:rPr lang="en-US" sz="900" dirty="0">
                <a:solidFill>
                  <a:srgbClr val="7F7F7F"/>
                </a:solidFill>
                <a:latin typeface="Century Gothic"/>
                <a:cs typeface="Century Gothic"/>
              </a:rPr>
              <a:t>o</a:t>
            </a:r>
            <a:r>
              <a:rPr lang="en-US" sz="900" spc="-15" dirty="0">
                <a:solidFill>
                  <a:srgbClr val="7F7F7F"/>
                </a:solidFill>
                <a:latin typeface="Century Gothic"/>
                <a:cs typeface="Century Gothic"/>
              </a:rPr>
              <a:t> p</a:t>
            </a:r>
            <a:r>
              <a:rPr lang="en-US" sz="900" spc="26" dirty="0">
                <a:solidFill>
                  <a:srgbClr val="7F7F7F"/>
                </a:solidFill>
                <a:latin typeface="Century Gothic"/>
                <a:cs typeface="Century Gothic"/>
              </a:rPr>
              <a:t>r</a:t>
            </a:r>
            <a:r>
              <a:rPr lang="en-US" sz="900" spc="8" dirty="0">
                <a:solidFill>
                  <a:srgbClr val="7F7F7F"/>
                </a:solidFill>
                <a:latin typeface="Century Gothic"/>
                <a:cs typeface="Century Gothic"/>
              </a:rPr>
              <a:t>o</a:t>
            </a:r>
            <a:r>
              <a:rPr lang="en-US" sz="900" spc="-8" dirty="0">
                <a:solidFill>
                  <a:srgbClr val="7F7F7F"/>
                </a:solidFill>
                <a:latin typeface="Century Gothic"/>
                <a:cs typeface="Century Gothic"/>
              </a:rPr>
              <a:t>g</a:t>
            </a:r>
            <a:r>
              <a:rPr lang="en-US" sz="900" spc="26" dirty="0">
                <a:solidFill>
                  <a:srgbClr val="7F7F7F"/>
                </a:solidFill>
                <a:latin typeface="Century Gothic"/>
                <a:cs typeface="Century Gothic"/>
              </a:rPr>
              <a:t>r</a:t>
            </a:r>
            <a:r>
              <a:rPr lang="en-US" sz="900" spc="-15" dirty="0">
                <a:solidFill>
                  <a:srgbClr val="7F7F7F"/>
                </a:solidFill>
                <a:latin typeface="Century Gothic"/>
                <a:cs typeface="Century Gothic"/>
              </a:rPr>
              <a:t>a</a:t>
            </a:r>
            <a:r>
              <a:rPr lang="en-US" sz="900" spc="-23" dirty="0">
                <a:solidFill>
                  <a:srgbClr val="7F7F7F"/>
                </a:solidFill>
                <a:latin typeface="Century Gothic"/>
                <a:cs typeface="Century Gothic"/>
              </a:rPr>
              <a:t>m</a:t>
            </a:r>
            <a:r>
              <a:rPr lang="en-US" sz="900" dirty="0">
                <a:solidFill>
                  <a:srgbClr val="7F7F7F"/>
                </a:solidFill>
                <a:latin typeface="Century Gothic"/>
                <a:cs typeface="Century Gothic"/>
              </a:rPr>
              <a:t>s/services </a:t>
            </a:r>
            <a:r>
              <a:rPr lang="en-US" sz="900" spc="-30" dirty="0">
                <a:solidFill>
                  <a:srgbClr val="7F7F7F"/>
                </a:solidFill>
                <a:latin typeface="Century Gothic"/>
                <a:cs typeface="Century Gothic"/>
              </a:rPr>
              <a:t>i</a:t>
            </a:r>
            <a:r>
              <a:rPr lang="en-US" sz="900" dirty="0">
                <a:solidFill>
                  <a:srgbClr val="7F7F7F"/>
                </a:solidFill>
                <a:latin typeface="Century Gothic"/>
                <a:cs typeface="Century Gothic"/>
              </a:rPr>
              <a:t>s </a:t>
            </a:r>
            <a:r>
              <a:rPr lang="en-US" sz="900" spc="-26" dirty="0">
                <a:solidFill>
                  <a:srgbClr val="7F7F7F"/>
                </a:solidFill>
                <a:latin typeface="Century Gothic"/>
                <a:cs typeface="Century Gothic"/>
              </a:rPr>
              <a:t>n</a:t>
            </a:r>
            <a:r>
              <a:rPr lang="en-US" sz="900" spc="8" dirty="0">
                <a:solidFill>
                  <a:srgbClr val="7F7F7F"/>
                </a:solidFill>
                <a:latin typeface="Century Gothic"/>
                <a:cs typeface="Century Gothic"/>
              </a:rPr>
              <a:t>o</a:t>
            </a:r>
            <a:r>
              <a:rPr lang="en-US" sz="900" dirty="0">
                <a:solidFill>
                  <a:srgbClr val="7F7F7F"/>
                </a:solidFill>
                <a:latin typeface="Century Gothic"/>
                <a:cs typeface="Century Gothic"/>
              </a:rPr>
              <a:t>t</a:t>
            </a:r>
            <a:r>
              <a:rPr lang="en-US" sz="900" spc="45" dirty="0">
                <a:solidFill>
                  <a:srgbClr val="7F7F7F"/>
                </a:solidFill>
                <a:latin typeface="Century Gothic"/>
                <a:cs typeface="Century Gothic"/>
              </a:rPr>
              <a:t> </a:t>
            </a:r>
            <a:r>
              <a:rPr lang="en-US" sz="900" spc="15" dirty="0">
                <a:solidFill>
                  <a:srgbClr val="7F7F7F"/>
                </a:solidFill>
                <a:latin typeface="Century Gothic"/>
                <a:cs typeface="Century Gothic"/>
              </a:rPr>
              <a:t>c</a:t>
            </a:r>
            <a:r>
              <a:rPr lang="en-US" sz="900" spc="8" dirty="0">
                <a:solidFill>
                  <a:srgbClr val="7F7F7F"/>
                </a:solidFill>
                <a:latin typeface="Century Gothic"/>
                <a:cs typeface="Century Gothic"/>
              </a:rPr>
              <a:t>o</a:t>
            </a:r>
            <a:r>
              <a:rPr lang="en-US" sz="900" spc="-26" dirty="0">
                <a:solidFill>
                  <a:srgbClr val="7F7F7F"/>
                </a:solidFill>
                <a:latin typeface="Century Gothic"/>
                <a:cs typeface="Century Gothic"/>
              </a:rPr>
              <a:t>n</a:t>
            </a:r>
            <a:r>
              <a:rPr lang="en-US" sz="900" spc="-8" dirty="0">
                <a:solidFill>
                  <a:srgbClr val="7F7F7F"/>
                </a:solidFill>
                <a:latin typeface="Century Gothic"/>
                <a:cs typeface="Century Gothic"/>
              </a:rPr>
              <a:t>t</a:t>
            </a:r>
            <a:r>
              <a:rPr lang="en-US" sz="900" spc="-30" dirty="0">
                <a:solidFill>
                  <a:srgbClr val="7F7F7F"/>
                </a:solidFill>
                <a:latin typeface="Century Gothic"/>
                <a:cs typeface="Century Gothic"/>
              </a:rPr>
              <a:t>i</a:t>
            </a:r>
            <a:r>
              <a:rPr lang="en-US" sz="900" spc="-26" dirty="0">
                <a:solidFill>
                  <a:srgbClr val="7F7F7F"/>
                </a:solidFill>
                <a:latin typeface="Century Gothic"/>
                <a:cs typeface="Century Gothic"/>
              </a:rPr>
              <a:t>n</a:t>
            </a:r>
            <a:r>
              <a:rPr lang="en-US" sz="900" spc="-8" dirty="0">
                <a:solidFill>
                  <a:srgbClr val="7F7F7F"/>
                </a:solidFill>
                <a:latin typeface="Century Gothic"/>
                <a:cs typeface="Century Gothic"/>
              </a:rPr>
              <a:t>g</a:t>
            </a:r>
            <a:r>
              <a:rPr lang="en-US" sz="900" spc="15" dirty="0">
                <a:solidFill>
                  <a:srgbClr val="7F7F7F"/>
                </a:solidFill>
                <a:latin typeface="Century Gothic"/>
                <a:cs typeface="Century Gothic"/>
              </a:rPr>
              <a:t>e</a:t>
            </a:r>
            <a:r>
              <a:rPr lang="en-US" sz="900" spc="-26" dirty="0">
                <a:solidFill>
                  <a:srgbClr val="7F7F7F"/>
                </a:solidFill>
                <a:latin typeface="Century Gothic"/>
                <a:cs typeface="Century Gothic"/>
              </a:rPr>
              <a:t>n</a:t>
            </a:r>
            <a:r>
              <a:rPr lang="en-US" sz="900" dirty="0">
                <a:solidFill>
                  <a:srgbClr val="7F7F7F"/>
                </a:solidFill>
                <a:latin typeface="Century Gothic"/>
                <a:cs typeface="Century Gothic"/>
              </a:rPr>
              <a:t>t on participation/compliance</a:t>
            </a:r>
            <a:endParaRPr sz="900" dirty="0">
              <a:latin typeface="Century Gothic"/>
              <a:cs typeface="Century Gothic"/>
            </a:endParaRPr>
          </a:p>
          <a:p>
            <a:pPr marL="9525" marR="3810">
              <a:spcBef>
                <a:spcPts val="900"/>
              </a:spcBef>
            </a:pPr>
            <a:r>
              <a:rPr b="1" spc="-26" dirty="0">
                <a:latin typeface="Century Gothic"/>
                <a:cs typeface="Century Gothic"/>
              </a:rPr>
              <a:t>N</a:t>
            </a:r>
            <a:r>
              <a:rPr b="1" spc="34" dirty="0">
                <a:latin typeface="Century Gothic"/>
                <a:cs typeface="Century Gothic"/>
              </a:rPr>
              <a:t>o</a:t>
            </a:r>
            <a:r>
              <a:rPr b="1" spc="11" dirty="0">
                <a:latin typeface="Century Gothic"/>
                <a:cs typeface="Century Gothic"/>
              </a:rPr>
              <a:t>n</a:t>
            </a:r>
            <a:r>
              <a:rPr b="1" spc="30" dirty="0">
                <a:latin typeface="Century Gothic"/>
                <a:cs typeface="Century Gothic"/>
              </a:rPr>
              <a:t>-</a:t>
            </a:r>
            <a:r>
              <a:rPr b="1" spc="-4" dirty="0">
                <a:latin typeface="Century Gothic"/>
                <a:cs typeface="Century Gothic"/>
              </a:rPr>
              <a:t>C</a:t>
            </a:r>
            <a:r>
              <a:rPr b="1" spc="34" dirty="0">
                <a:latin typeface="Century Gothic"/>
                <a:cs typeface="Century Gothic"/>
              </a:rPr>
              <a:t>oe</a:t>
            </a:r>
            <a:r>
              <a:rPr b="1" spc="19" dirty="0">
                <a:latin typeface="Century Gothic"/>
                <a:cs typeface="Century Gothic"/>
              </a:rPr>
              <a:t>r</a:t>
            </a:r>
            <a:r>
              <a:rPr b="1" spc="34" dirty="0">
                <a:latin typeface="Century Gothic"/>
                <a:cs typeface="Century Gothic"/>
              </a:rPr>
              <a:t>c</a:t>
            </a:r>
            <a:r>
              <a:rPr b="1" spc="-26" dirty="0">
                <a:latin typeface="Century Gothic"/>
                <a:cs typeface="Century Gothic"/>
              </a:rPr>
              <a:t>i</a:t>
            </a:r>
            <a:r>
              <a:rPr b="1" spc="-8" dirty="0">
                <a:latin typeface="Century Gothic"/>
                <a:cs typeface="Century Gothic"/>
              </a:rPr>
              <a:t>v</a:t>
            </a:r>
            <a:r>
              <a:rPr b="1" dirty="0">
                <a:latin typeface="Century Gothic"/>
                <a:cs typeface="Century Gothic"/>
              </a:rPr>
              <a:t>e</a:t>
            </a:r>
            <a:r>
              <a:rPr b="1" spc="-120" dirty="0">
                <a:latin typeface="Century Gothic"/>
                <a:cs typeface="Century Gothic"/>
              </a:rPr>
              <a:t> </a:t>
            </a:r>
            <a:r>
              <a:rPr b="1" spc="-30" dirty="0">
                <a:latin typeface="Century Gothic"/>
                <a:cs typeface="Century Gothic"/>
              </a:rPr>
              <a:t>E</a:t>
            </a:r>
            <a:r>
              <a:rPr b="1" spc="11" dirty="0">
                <a:latin typeface="Century Gothic"/>
                <a:cs typeface="Century Gothic"/>
              </a:rPr>
              <a:t>n</a:t>
            </a:r>
            <a:r>
              <a:rPr b="1" spc="8" dirty="0">
                <a:latin typeface="Century Gothic"/>
                <a:cs typeface="Century Gothic"/>
              </a:rPr>
              <a:t>gag</a:t>
            </a:r>
            <a:r>
              <a:rPr b="1" spc="34" dirty="0">
                <a:latin typeface="Century Gothic"/>
                <a:cs typeface="Century Gothic"/>
              </a:rPr>
              <a:t>e</a:t>
            </a:r>
            <a:r>
              <a:rPr b="1" spc="4" dirty="0">
                <a:latin typeface="Century Gothic"/>
                <a:cs typeface="Century Gothic"/>
              </a:rPr>
              <a:t>m</a:t>
            </a:r>
            <a:r>
              <a:rPr b="1" spc="34" dirty="0">
                <a:latin typeface="Century Gothic"/>
                <a:cs typeface="Century Gothic"/>
              </a:rPr>
              <a:t>e</a:t>
            </a:r>
            <a:r>
              <a:rPr b="1" spc="11" dirty="0">
                <a:latin typeface="Century Gothic"/>
                <a:cs typeface="Century Gothic"/>
              </a:rPr>
              <a:t>n</a:t>
            </a:r>
            <a:r>
              <a:rPr b="1" dirty="0">
                <a:latin typeface="Century Gothic"/>
                <a:cs typeface="Century Gothic"/>
              </a:rPr>
              <a:t>t </a:t>
            </a:r>
            <a:endParaRPr lang="en-US" b="1" dirty="0">
              <a:latin typeface="Century Gothic"/>
              <a:cs typeface="Century Gothic"/>
            </a:endParaRPr>
          </a:p>
          <a:p>
            <a:pPr marL="138113" marR="3810" indent="-128588">
              <a:buClr>
                <a:srgbClr val="D9A00B"/>
              </a:buClr>
              <a:buFont typeface="Arial" panose="020B0604020202020204" pitchFamily="34" charset="0"/>
              <a:buChar char="•"/>
            </a:pPr>
            <a:r>
              <a:rPr lang="en-US" sz="900" spc="8" dirty="0">
                <a:solidFill>
                  <a:srgbClr val="7F7F7F"/>
                </a:solidFill>
                <a:latin typeface="Century Gothic"/>
                <a:cs typeface="Century Gothic"/>
              </a:rPr>
              <a:t>It</a:t>
            </a:r>
            <a:r>
              <a:rPr lang="en-US" sz="900" spc="-34" dirty="0">
                <a:solidFill>
                  <a:srgbClr val="7F7F7F"/>
                </a:solidFill>
                <a:latin typeface="Century Gothic"/>
                <a:cs typeface="Century Gothic"/>
              </a:rPr>
              <a:t> </a:t>
            </a:r>
            <a:r>
              <a:rPr lang="en-US" sz="900" spc="-15" dirty="0">
                <a:solidFill>
                  <a:srgbClr val="7F7F7F"/>
                </a:solidFill>
                <a:latin typeface="Century Gothic"/>
                <a:cs typeface="Century Gothic"/>
              </a:rPr>
              <a:t>is</a:t>
            </a:r>
            <a:r>
              <a:rPr lang="en-US" sz="900" spc="75" dirty="0">
                <a:solidFill>
                  <a:srgbClr val="7F7F7F"/>
                </a:solidFill>
                <a:latin typeface="Century Gothic"/>
                <a:cs typeface="Century Gothic"/>
              </a:rPr>
              <a:t> </a:t>
            </a:r>
            <a:r>
              <a:rPr lang="en-US" sz="900" spc="-11" dirty="0">
                <a:solidFill>
                  <a:srgbClr val="7F7F7F"/>
                </a:solidFill>
                <a:latin typeface="Century Gothic"/>
                <a:cs typeface="Century Gothic"/>
              </a:rPr>
              <a:t>the</a:t>
            </a:r>
            <a:r>
              <a:rPr lang="en-US" sz="900" spc="-15" dirty="0">
                <a:solidFill>
                  <a:srgbClr val="7F7F7F"/>
                </a:solidFill>
                <a:latin typeface="Century Gothic"/>
                <a:cs typeface="Century Gothic"/>
              </a:rPr>
              <a:t> </a:t>
            </a:r>
            <a:r>
              <a:rPr lang="en-US" sz="900" spc="-19" dirty="0">
                <a:solidFill>
                  <a:srgbClr val="7F7F7F"/>
                </a:solidFill>
                <a:latin typeface="Century Gothic"/>
                <a:cs typeface="Century Gothic"/>
              </a:rPr>
              <a:t>individual’s</a:t>
            </a:r>
            <a:r>
              <a:rPr lang="en-US" sz="900" spc="225" dirty="0">
                <a:solidFill>
                  <a:srgbClr val="7F7F7F"/>
                </a:solidFill>
                <a:latin typeface="Century Gothic"/>
                <a:cs typeface="Century Gothic"/>
              </a:rPr>
              <a:t> </a:t>
            </a:r>
            <a:r>
              <a:rPr lang="en-US" sz="900" spc="-4" dirty="0">
                <a:solidFill>
                  <a:srgbClr val="7F7F7F"/>
                </a:solidFill>
                <a:latin typeface="Century Gothic"/>
                <a:cs typeface="Century Gothic"/>
              </a:rPr>
              <a:t>choice</a:t>
            </a:r>
            <a:r>
              <a:rPr lang="en-US" sz="900" spc="-11" dirty="0">
                <a:solidFill>
                  <a:srgbClr val="7F7F7F"/>
                </a:solidFill>
                <a:latin typeface="Century Gothic"/>
                <a:cs typeface="Century Gothic"/>
              </a:rPr>
              <a:t> </a:t>
            </a:r>
            <a:r>
              <a:rPr lang="en-US" sz="900" spc="-4" dirty="0">
                <a:solidFill>
                  <a:srgbClr val="7F7F7F"/>
                </a:solidFill>
                <a:latin typeface="Century Gothic"/>
                <a:cs typeface="Century Gothic"/>
              </a:rPr>
              <a:t>to</a:t>
            </a:r>
            <a:r>
              <a:rPr lang="en-US" sz="900" spc="56" dirty="0">
                <a:solidFill>
                  <a:srgbClr val="7F7F7F"/>
                </a:solidFill>
                <a:latin typeface="Century Gothic"/>
                <a:cs typeface="Century Gothic"/>
              </a:rPr>
              <a:t> </a:t>
            </a:r>
            <a:r>
              <a:rPr lang="en-US" sz="900" spc="-15" dirty="0">
                <a:solidFill>
                  <a:srgbClr val="7F7F7F"/>
                </a:solidFill>
                <a:latin typeface="Century Gothic"/>
                <a:cs typeface="Century Gothic"/>
              </a:rPr>
              <a:t>manage</a:t>
            </a:r>
            <a:r>
              <a:rPr lang="en-US" sz="900" spc="64" dirty="0">
                <a:solidFill>
                  <a:srgbClr val="7F7F7F"/>
                </a:solidFill>
                <a:latin typeface="Century Gothic"/>
                <a:cs typeface="Century Gothic"/>
              </a:rPr>
              <a:t> </a:t>
            </a:r>
            <a:r>
              <a:rPr lang="en-US" sz="900" spc="4" dirty="0">
                <a:solidFill>
                  <a:srgbClr val="7F7F7F"/>
                </a:solidFill>
                <a:latin typeface="Century Gothic"/>
                <a:cs typeface="Century Gothic"/>
              </a:rPr>
              <a:t>or </a:t>
            </a:r>
            <a:r>
              <a:rPr lang="en-US" sz="900" spc="-15" dirty="0">
                <a:solidFill>
                  <a:srgbClr val="7F7F7F"/>
                </a:solidFill>
                <a:latin typeface="Century Gothic"/>
                <a:cs typeface="Century Gothic"/>
              </a:rPr>
              <a:t>mitigate</a:t>
            </a:r>
            <a:r>
              <a:rPr lang="en-US" sz="900" spc="139" dirty="0">
                <a:solidFill>
                  <a:srgbClr val="7F7F7F"/>
                </a:solidFill>
                <a:latin typeface="Century Gothic"/>
                <a:cs typeface="Century Gothic"/>
              </a:rPr>
              <a:t> </a:t>
            </a:r>
            <a:r>
              <a:rPr lang="en-US" sz="900" spc="-11" dirty="0">
                <a:solidFill>
                  <a:srgbClr val="7F7F7F"/>
                </a:solidFill>
                <a:latin typeface="Century Gothic"/>
                <a:cs typeface="Century Gothic"/>
              </a:rPr>
              <a:t>the</a:t>
            </a:r>
            <a:r>
              <a:rPr lang="en-US" sz="900" spc="-15" dirty="0">
                <a:solidFill>
                  <a:srgbClr val="7F7F7F"/>
                </a:solidFill>
                <a:latin typeface="Century Gothic"/>
                <a:cs typeface="Century Gothic"/>
              </a:rPr>
              <a:t> </a:t>
            </a:r>
            <a:r>
              <a:rPr lang="en-US" sz="900" spc="4" dirty="0">
                <a:solidFill>
                  <a:srgbClr val="7F7F7F"/>
                </a:solidFill>
                <a:latin typeface="Century Gothic"/>
                <a:cs typeface="Century Gothic"/>
              </a:rPr>
              <a:t>risk</a:t>
            </a:r>
            <a:r>
              <a:rPr lang="en-US" sz="900" spc="-26" dirty="0">
                <a:solidFill>
                  <a:srgbClr val="7F7F7F"/>
                </a:solidFill>
                <a:latin typeface="Century Gothic"/>
                <a:cs typeface="Century Gothic"/>
              </a:rPr>
              <a:t> </a:t>
            </a:r>
            <a:r>
              <a:rPr lang="en-US" sz="900" spc="4" dirty="0">
                <a:solidFill>
                  <a:srgbClr val="7F7F7F"/>
                </a:solidFill>
                <a:latin typeface="Century Gothic"/>
                <a:cs typeface="Century Gothic"/>
              </a:rPr>
              <a:t>of</a:t>
            </a:r>
            <a:r>
              <a:rPr lang="en-US" sz="900" spc="-8" dirty="0">
                <a:solidFill>
                  <a:srgbClr val="7F7F7F"/>
                </a:solidFill>
                <a:latin typeface="Century Gothic"/>
                <a:cs typeface="Century Gothic"/>
              </a:rPr>
              <a:t> </a:t>
            </a:r>
            <a:r>
              <a:rPr lang="en-US" sz="900" spc="-11" dirty="0">
                <a:solidFill>
                  <a:srgbClr val="7F7F7F"/>
                </a:solidFill>
                <a:latin typeface="Century Gothic"/>
                <a:cs typeface="Century Gothic"/>
              </a:rPr>
              <a:t>their</a:t>
            </a:r>
            <a:r>
              <a:rPr lang="en-US" sz="900" spc="75" dirty="0">
                <a:solidFill>
                  <a:srgbClr val="7F7F7F"/>
                </a:solidFill>
                <a:latin typeface="Century Gothic"/>
                <a:cs typeface="Century Gothic"/>
              </a:rPr>
              <a:t> </a:t>
            </a:r>
            <a:r>
              <a:rPr lang="en-US" sz="900" spc="-11" dirty="0">
                <a:solidFill>
                  <a:srgbClr val="7F7F7F"/>
                </a:solidFill>
                <a:latin typeface="Century Gothic"/>
                <a:cs typeface="Century Gothic"/>
              </a:rPr>
              <a:t>high-risk</a:t>
            </a:r>
            <a:r>
              <a:rPr lang="en-US" sz="900" spc="49" dirty="0">
                <a:solidFill>
                  <a:srgbClr val="7F7F7F"/>
                </a:solidFill>
                <a:latin typeface="Century Gothic"/>
                <a:cs typeface="Century Gothic"/>
              </a:rPr>
              <a:t> </a:t>
            </a:r>
            <a:r>
              <a:rPr lang="en-US" sz="900" dirty="0">
                <a:solidFill>
                  <a:srgbClr val="7F7F7F"/>
                </a:solidFill>
                <a:latin typeface="Century Gothic"/>
                <a:cs typeface="Century Gothic"/>
              </a:rPr>
              <a:t>behaviors</a:t>
            </a:r>
            <a:r>
              <a:rPr sz="900" b="1" dirty="0">
                <a:latin typeface="Century Gothic"/>
                <a:cs typeface="Century Gothic"/>
              </a:rPr>
              <a:t> </a:t>
            </a:r>
            <a:endParaRPr lang="en-US" sz="900" b="1" dirty="0">
              <a:latin typeface="Century Gothic"/>
              <a:cs typeface="Century Gothic"/>
            </a:endParaRPr>
          </a:p>
          <a:p>
            <a:pPr marL="9525" marR="3810">
              <a:spcBef>
                <a:spcPts val="900"/>
              </a:spcBef>
            </a:pPr>
            <a:r>
              <a:rPr b="1" dirty="0">
                <a:latin typeface="Century Gothic"/>
                <a:cs typeface="Century Gothic"/>
              </a:rPr>
              <a:t>Client-Driven</a:t>
            </a:r>
            <a:r>
              <a:rPr b="1" spc="-68" dirty="0">
                <a:latin typeface="Century Gothic"/>
                <a:cs typeface="Century Gothic"/>
              </a:rPr>
              <a:t> </a:t>
            </a:r>
            <a:r>
              <a:rPr b="1" spc="4" dirty="0">
                <a:latin typeface="Century Gothic"/>
                <a:cs typeface="Century Gothic"/>
              </a:rPr>
              <a:t>Services</a:t>
            </a:r>
            <a:endParaRPr lang="en-US" b="1" spc="4" dirty="0">
              <a:latin typeface="Century Gothic"/>
              <a:cs typeface="Century Gothic"/>
            </a:endParaRPr>
          </a:p>
          <a:p>
            <a:pPr marL="138113" marR="3810" indent="-128588">
              <a:buClr>
                <a:srgbClr val="D9A00B"/>
              </a:buClr>
              <a:buFont typeface="Arial" panose="020B0604020202020204" pitchFamily="34" charset="0"/>
              <a:buChar char="•"/>
            </a:pPr>
            <a:r>
              <a:rPr lang="en-US" sz="900" spc="8" dirty="0">
                <a:solidFill>
                  <a:srgbClr val="7F7F7F"/>
                </a:solidFill>
                <a:latin typeface="Century Gothic"/>
                <a:cs typeface="Century Gothic"/>
              </a:rPr>
              <a:t>Wo</a:t>
            </a:r>
            <a:r>
              <a:rPr lang="en-US" sz="900" spc="26" dirty="0">
                <a:solidFill>
                  <a:srgbClr val="7F7F7F"/>
                </a:solidFill>
                <a:latin typeface="Century Gothic"/>
                <a:cs typeface="Century Gothic"/>
              </a:rPr>
              <a:t>r</a:t>
            </a:r>
            <a:r>
              <a:rPr lang="en-US" sz="900" dirty="0">
                <a:solidFill>
                  <a:srgbClr val="7F7F7F"/>
                </a:solidFill>
                <a:latin typeface="Century Gothic"/>
                <a:cs typeface="Century Gothic"/>
              </a:rPr>
              <a:t>k</a:t>
            </a:r>
            <a:r>
              <a:rPr lang="en-US" sz="900" spc="-26" dirty="0">
                <a:solidFill>
                  <a:srgbClr val="7F7F7F"/>
                </a:solidFill>
                <a:latin typeface="Century Gothic"/>
                <a:cs typeface="Century Gothic"/>
              </a:rPr>
              <a:t> </a:t>
            </a:r>
            <a:r>
              <a:rPr lang="en-US" sz="900" spc="-8" dirty="0">
                <a:solidFill>
                  <a:srgbClr val="7F7F7F"/>
                </a:solidFill>
                <a:latin typeface="Century Gothic"/>
                <a:cs typeface="Century Gothic"/>
              </a:rPr>
              <a:t>t</a:t>
            </a:r>
            <a:r>
              <a:rPr lang="en-US" sz="900" spc="8" dirty="0">
                <a:solidFill>
                  <a:srgbClr val="7F7F7F"/>
                </a:solidFill>
                <a:latin typeface="Century Gothic"/>
                <a:cs typeface="Century Gothic"/>
              </a:rPr>
              <a:t>o</a:t>
            </a:r>
            <a:r>
              <a:rPr lang="en-US" sz="900" spc="-8" dirty="0">
                <a:solidFill>
                  <a:srgbClr val="7F7F7F"/>
                </a:solidFill>
                <a:latin typeface="Century Gothic"/>
                <a:cs typeface="Century Gothic"/>
              </a:rPr>
              <a:t>g</a:t>
            </a:r>
            <a:r>
              <a:rPr lang="en-US" sz="900" spc="11" dirty="0">
                <a:solidFill>
                  <a:srgbClr val="7F7F7F"/>
                </a:solidFill>
                <a:latin typeface="Century Gothic"/>
                <a:cs typeface="Century Gothic"/>
              </a:rPr>
              <a:t>e</a:t>
            </a:r>
            <a:r>
              <a:rPr lang="en-US" sz="900" spc="-8" dirty="0">
                <a:solidFill>
                  <a:srgbClr val="7F7F7F"/>
                </a:solidFill>
                <a:latin typeface="Century Gothic"/>
                <a:cs typeface="Century Gothic"/>
              </a:rPr>
              <a:t>t</a:t>
            </a:r>
            <a:r>
              <a:rPr lang="en-US" sz="900" spc="-26" dirty="0">
                <a:solidFill>
                  <a:srgbClr val="7F7F7F"/>
                </a:solidFill>
                <a:latin typeface="Century Gothic"/>
                <a:cs typeface="Century Gothic"/>
              </a:rPr>
              <a:t>h</a:t>
            </a:r>
            <a:r>
              <a:rPr lang="en-US" sz="900" spc="11" dirty="0">
                <a:solidFill>
                  <a:srgbClr val="7F7F7F"/>
                </a:solidFill>
                <a:latin typeface="Century Gothic"/>
                <a:cs typeface="Century Gothic"/>
              </a:rPr>
              <a:t>e</a:t>
            </a:r>
            <a:r>
              <a:rPr lang="en-US" sz="900" dirty="0">
                <a:solidFill>
                  <a:srgbClr val="7F7F7F"/>
                </a:solidFill>
                <a:latin typeface="Century Gothic"/>
                <a:cs typeface="Century Gothic"/>
              </a:rPr>
              <a:t>r</a:t>
            </a:r>
            <a:r>
              <a:rPr lang="en-US" sz="900" spc="4" dirty="0">
                <a:solidFill>
                  <a:srgbClr val="7F7F7F"/>
                </a:solidFill>
                <a:latin typeface="Century Gothic"/>
                <a:cs typeface="Century Gothic"/>
              </a:rPr>
              <a:t> </a:t>
            </a:r>
            <a:r>
              <a:rPr lang="en-US" sz="900" spc="-8" dirty="0">
                <a:solidFill>
                  <a:srgbClr val="7F7F7F"/>
                </a:solidFill>
                <a:latin typeface="Century Gothic"/>
                <a:cs typeface="Century Gothic"/>
              </a:rPr>
              <a:t>t</a:t>
            </a:r>
            <a:r>
              <a:rPr lang="en-US" sz="900" dirty="0">
                <a:solidFill>
                  <a:srgbClr val="7F7F7F"/>
                </a:solidFill>
                <a:latin typeface="Century Gothic"/>
                <a:cs typeface="Century Gothic"/>
              </a:rPr>
              <a:t>o</a:t>
            </a:r>
            <a:r>
              <a:rPr lang="en-US" sz="900" spc="60" dirty="0">
                <a:solidFill>
                  <a:srgbClr val="7F7F7F"/>
                </a:solidFill>
                <a:latin typeface="Century Gothic"/>
                <a:cs typeface="Century Gothic"/>
              </a:rPr>
              <a:t> </a:t>
            </a:r>
            <a:r>
              <a:rPr lang="en-US" sz="900" spc="11" dirty="0">
                <a:solidFill>
                  <a:srgbClr val="7F7F7F"/>
                </a:solidFill>
                <a:latin typeface="Century Gothic"/>
                <a:cs typeface="Century Gothic"/>
              </a:rPr>
              <a:t>e</a:t>
            </a:r>
            <a:r>
              <a:rPr lang="en-US" sz="900" spc="15" dirty="0">
                <a:solidFill>
                  <a:srgbClr val="7F7F7F"/>
                </a:solidFill>
                <a:latin typeface="Century Gothic"/>
                <a:cs typeface="Century Gothic"/>
              </a:rPr>
              <a:t>x</a:t>
            </a:r>
            <a:r>
              <a:rPr lang="en-US" sz="900" spc="-15" dirty="0">
                <a:solidFill>
                  <a:srgbClr val="7F7F7F"/>
                </a:solidFill>
                <a:latin typeface="Century Gothic"/>
                <a:cs typeface="Century Gothic"/>
              </a:rPr>
              <a:t>p</a:t>
            </a:r>
            <a:r>
              <a:rPr lang="en-US" sz="900" spc="-34" dirty="0">
                <a:solidFill>
                  <a:srgbClr val="7F7F7F"/>
                </a:solidFill>
                <a:latin typeface="Century Gothic"/>
                <a:cs typeface="Century Gothic"/>
              </a:rPr>
              <a:t>l</a:t>
            </a:r>
            <a:r>
              <a:rPr lang="en-US" sz="900" spc="8" dirty="0">
                <a:solidFill>
                  <a:srgbClr val="7F7F7F"/>
                </a:solidFill>
                <a:latin typeface="Century Gothic"/>
                <a:cs typeface="Century Gothic"/>
              </a:rPr>
              <a:t>o</a:t>
            </a:r>
            <a:r>
              <a:rPr lang="en-US" sz="900" spc="26" dirty="0">
                <a:solidFill>
                  <a:srgbClr val="7F7F7F"/>
                </a:solidFill>
                <a:latin typeface="Century Gothic"/>
                <a:cs typeface="Century Gothic"/>
              </a:rPr>
              <a:t>r</a:t>
            </a:r>
            <a:r>
              <a:rPr lang="en-US" sz="900" dirty="0">
                <a:solidFill>
                  <a:srgbClr val="7F7F7F"/>
                </a:solidFill>
                <a:latin typeface="Century Gothic"/>
                <a:cs typeface="Century Gothic"/>
              </a:rPr>
              <a:t>e</a:t>
            </a:r>
            <a:r>
              <a:rPr lang="en-US" sz="900" spc="-86" dirty="0">
                <a:solidFill>
                  <a:srgbClr val="7F7F7F"/>
                </a:solidFill>
                <a:latin typeface="Century Gothic"/>
                <a:cs typeface="Century Gothic"/>
              </a:rPr>
              <a:t> </a:t>
            </a:r>
            <a:r>
              <a:rPr lang="en-US" sz="900" spc="8" dirty="0">
                <a:solidFill>
                  <a:srgbClr val="7F7F7F"/>
                </a:solidFill>
                <a:latin typeface="Century Gothic"/>
                <a:cs typeface="Century Gothic"/>
              </a:rPr>
              <a:t>o</a:t>
            </a:r>
            <a:r>
              <a:rPr lang="en-US" sz="900" spc="-15" dirty="0">
                <a:solidFill>
                  <a:srgbClr val="7F7F7F"/>
                </a:solidFill>
                <a:latin typeface="Century Gothic"/>
                <a:cs typeface="Century Gothic"/>
              </a:rPr>
              <a:t>p</a:t>
            </a:r>
            <a:r>
              <a:rPr lang="en-US" sz="900" spc="-8" dirty="0">
                <a:solidFill>
                  <a:srgbClr val="7F7F7F"/>
                </a:solidFill>
                <a:latin typeface="Century Gothic"/>
                <a:cs typeface="Century Gothic"/>
              </a:rPr>
              <a:t>t</a:t>
            </a:r>
            <a:r>
              <a:rPr lang="en-US" sz="900" spc="-34" dirty="0">
                <a:solidFill>
                  <a:srgbClr val="7F7F7F"/>
                </a:solidFill>
                <a:latin typeface="Century Gothic"/>
                <a:cs typeface="Century Gothic"/>
              </a:rPr>
              <a:t>i</a:t>
            </a:r>
            <a:r>
              <a:rPr lang="en-US" sz="900" spc="8" dirty="0">
                <a:solidFill>
                  <a:srgbClr val="7F7F7F"/>
                </a:solidFill>
                <a:latin typeface="Century Gothic"/>
                <a:cs typeface="Century Gothic"/>
              </a:rPr>
              <a:t>o</a:t>
            </a:r>
            <a:r>
              <a:rPr lang="en-US" sz="900" spc="-26" dirty="0">
                <a:solidFill>
                  <a:srgbClr val="7F7F7F"/>
                </a:solidFill>
                <a:latin typeface="Century Gothic"/>
                <a:cs typeface="Century Gothic"/>
              </a:rPr>
              <a:t>n</a:t>
            </a:r>
            <a:r>
              <a:rPr lang="en-US" sz="900" dirty="0">
                <a:solidFill>
                  <a:srgbClr val="7F7F7F"/>
                </a:solidFill>
                <a:latin typeface="Century Gothic"/>
                <a:cs typeface="Century Gothic"/>
              </a:rPr>
              <a:t>s</a:t>
            </a:r>
            <a:r>
              <a:rPr lang="en-US" sz="900" spc="75" dirty="0">
                <a:solidFill>
                  <a:srgbClr val="7F7F7F"/>
                </a:solidFill>
                <a:latin typeface="Century Gothic"/>
                <a:cs typeface="Century Gothic"/>
              </a:rPr>
              <a:t> </a:t>
            </a:r>
            <a:r>
              <a:rPr lang="en-US" sz="900" spc="-19" dirty="0">
                <a:solidFill>
                  <a:srgbClr val="7F7F7F"/>
                </a:solidFill>
                <a:latin typeface="Century Gothic"/>
                <a:cs typeface="Century Gothic"/>
              </a:rPr>
              <a:t>a</a:t>
            </a:r>
            <a:r>
              <a:rPr lang="en-US" sz="900" spc="-26" dirty="0">
                <a:solidFill>
                  <a:srgbClr val="7F7F7F"/>
                </a:solidFill>
                <a:latin typeface="Century Gothic"/>
                <a:cs typeface="Century Gothic"/>
              </a:rPr>
              <a:t>n</a:t>
            </a:r>
            <a:r>
              <a:rPr lang="en-US" sz="900" dirty="0">
                <a:solidFill>
                  <a:srgbClr val="7F7F7F"/>
                </a:solidFill>
                <a:latin typeface="Century Gothic"/>
                <a:cs typeface="Century Gothic"/>
              </a:rPr>
              <a:t>d</a:t>
            </a:r>
            <a:r>
              <a:rPr lang="en-US" sz="900" spc="34" dirty="0">
                <a:solidFill>
                  <a:srgbClr val="7F7F7F"/>
                </a:solidFill>
                <a:latin typeface="Century Gothic"/>
                <a:cs typeface="Century Gothic"/>
              </a:rPr>
              <a:t> </a:t>
            </a:r>
            <a:r>
              <a:rPr lang="en-US" sz="900" spc="23" dirty="0">
                <a:solidFill>
                  <a:srgbClr val="7F7F7F"/>
                </a:solidFill>
                <a:latin typeface="Century Gothic"/>
                <a:cs typeface="Century Gothic"/>
              </a:rPr>
              <a:t>s</a:t>
            </a:r>
            <a:r>
              <a:rPr lang="en-US" sz="900" spc="11" dirty="0">
                <a:solidFill>
                  <a:srgbClr val="7F7F7F"/>
                </a:solidFill>
                <a:latin typeface="Century Gothic"/>
                <a:cs typeface="Century Gothic"/>
              </a:rPr>
              <a:t>e</a:t>
            </a:r>
            <a:r>
              <a:rPr lang="en-US" sz="900" dirty="0">
                <a:solidFill>
                  <a:srgbClr val="7F7F7F"/>
                </a:solidFill>
                <a:latin typeface="Century Gothic"/>
                <a:cs typeface="Century Gothic"/>
              </a:rPr>
              <a:t>t</a:t>
            </a:r>
            <a:r>
              <a:rPr lang="en-US" sz="900" spc="-30" dirty="0">
                <a:solidFill>
                  <a:srgbClr val="7F7F7F"/>
                </a:solidFill>
                <a:latin typeface="Century Gothic"/>
                <a:cs typeface="Century Gothic"/>
              </a:rPr>
              <a:t> </a:t>
            </a:r>
            <a:r>
              <a:rPr lang="en-US" sz="900" spc="-8" dirty="0">
                <a:solidFill>
                  <a:srgbClr val="7F7F7F"/>
                </a:solidFill>
                <a:latin typeface="Century Gothic"/>
                <a:cs typeface="Century Gothic"/>
              </a:rPr>
              <a:t>g</a:t>
            </a:r>
            <a:r>
              <a:rPr lang="en-US" sz="900" spc="8" dirty="0">
                <a:solidFill>
                  <a:srgbClr val="7F7F7F"/>
                </a:solidFill>
                <a:latin typeface="Century Gothic"/>
                <a:cs typeface="Century Gothic"/>
              </a:rPr>
              <a:t>o</a:t>
            </a:r>
            <a:r>
              <a:rPr lang="en-US" sz="900" spc="-19" dirty="0">
                <a:solidFill>
                  <a:srgbClr val="7F7F7F"/>
                </a:solidFill>
                <a:latin typeface="Century Gothic"/>
                <a:cs typeface="Century Gothic"/>
              </a:rPr>
              <a:t>a</a:t>
            </a:r>
            <a:r>
              <a:rPr lang="en-US" sz="900" spc="-34" dirty="0">
                <a:solidFill>
                  <a:srgbClr val="7F7F7F"/>
                </a:solidFill>
                <a:latin typeface="Century Gothic"/>
                <a:cs typeface="Century Gothic"/>
              </a:rPr>
              <a:t>l</a:t>
            </a:r>
            <a:r>
              <a:rPr lang="en-US" sz="900" dirty="0">
                <a:solidFill>
                  <a:srgbClr val="7F7F7F"/>
                </a:solidFill>
                <a:latin typeface="Century Gothic"/>
                <a:cs typeface="Century Gothic"/>
              </a:rPr>
              <a:t>s; </a:t>
            </a:r>
            <a:r>
              <a:rPr lang="en-US" sz="900" spc="-11" dirty="0">
                <a:solidFill>
                  <a:srgbClr val="7F7F7F"/>
                </a:solidFill>
                <a:latin typeface="Century Gothic"/>
                <a:cs typeface="Century Gothic"/>
              </a:rPr>
              <a:t>Feedback informs services</a:t>
            </a:r>
            <a:endParaRPr lang="en-US" sz="900" dirty="0">
              <a:latin typeface="Century Gothic"/>
              <a:cs typeface="Century Gothic"/>
            </a:endParaRPr>
          </a:p>
          <a:p>
            <a:pPr marL="9525" marR="27146">
              <a:spcBef>
                <a:spcPts val="900"/>
              </a:spcBef>
            </a:pPr>
            <a:r>
              <a:rPr b="1" spc="26" dirty="0">
                <a:latin typeface="Century Gothic"/>
                <a:cs typeface="Century Gothic"/>
              </a:rPr>
              <a:t>F</a:t>
            </a:r>
            <a:r>
              <a:rPr b="1" spc="34" dirty="0">
                <a:latin typeface="Century Gothic"/>
                <a:cs typeface="Century Gothic"/>
              </a:rPr>
              <a:t>oc</a:t>
            </a:r>
            <a:r>
              <a:rPr b="1" spc="11" dirty="0">
                <a:latin typeface="Century Gothic"/>
                <a:cs typeface="Century Gothic"/>
              </a:rPr>
              <a:t>u</a:t>
            </a:r>
            <a:r>
              <a:rPr b="1" dirty="0">
                <a:latin typeface="Century Gothic"/>
                <a:cs typeface="Century Gothic"/>
              </a:rPr>
              <a:t>s</a:t>
            </a:r>
            <a:r>
              <a:rPr b="1" spc="-150" dirty="0">
                <a:latin typeface="Century Gothic"/>
                <a:cs typeface="Century Gothic"/>
              </a:rPr>
              <a:t> </a:t>
            </a:r>
            <a:r>
              <a:rPr b="1" spc="34" dirty="0">
                <a:latin typeface="Century Gothic"/>
                <a:cs typeface="Century Gothic"/>
              </a:rPr>
              <a:t>o</a:t>
            </a:r>
            <a:r>
              <a:rPr b="1" dirty="0">
                <a:latin typeface="Century Gothic"/>
                <a:cs typeface="Century Gothic"/>
              </a:rPr>
              <a:t>n</a:t>
            </a:r>
            <a:r>
              <a:rPr b="1" spc="11" dirty="0">
                <a:latin typeface="Century Gothic"/>
                <a:cs typeface="Century Gothic"/>
              </a:rPr>
              <a:t> </a:t>
            </a:r>
            <a:r>
              <a:rPr b="1" spc="-4" dirty="0">
                <a:latin typeface="Century Gothic"/>
                <a:cs typeface="Century Gothic"/>
              </a:rPr>
              <a:t>I</a:t>
            </a:r>
            <a:r>
              <a:rPr b="1" spc="4" dirty="0">
                <a:latin typeface="Century Gothic"/>
                <a:cs typeface="Century Gothic"/>
              </a:rPr>
              <a:t>mm</a:t>
            </a:r>
            <a:r>
              <a:rPr b="1" spc="34" dirty="0">
                <a:latin typeface="Century Gothic"/>
                <a:cs typeface="Century Gothic"/>
              </a:rPr>
              <a:t>e</a:t>
            </a:r>
            <a:r>
              <a:rPr b="1" spc="8" dirty="0">
                <a:latin typeface="Century Gothic"/>
                <a:cs typeface="Century Gothic"/>
              </a:rPr>
              <a:t>d</a:t>
            </a:r>
            <a:r>
              <a:rPr b="1" spc="-26" dirty="0">
                <a:latin typeface="Century Gothic"/>
                <a:cs typeface="Century Gothic"/>
              </a:rPr>
              <a:t>i</a:t>
            </a:r>
            <a:r>
              <a:rPr b="1" spc="8" dirty="0">
                <a:latin typeface="Century Gothic"/>
                <a:cs typeface="Century Gothic"/>
              </a:rPr>
              <a:t>a</a:t>
            </a:r>
            <a:r>
              <a:rPr b="1" spc="-30" dirty="0">
                <a:latin typeface="Century Gothic"/>
                <a:cs typeface="Century Gothic"/>
              </a:rPr>
              <a:t>t</a:t>
            </a:r>
            <a:r>
              <a:rPr b="1" dirty="0">
                <a:latin typeface="Century Gothic"/>
                <a:cs typeface="Century Gothic"/>
              </a:rPr>
              <a:t>e</a:t>
            </a:r>
            <a:r>
              <a:rPr b="1" spc="-45" dirty="0">
                <a:latin typeface="Century Gothic"/>
                <a:cs typeface="Century Gothic"/>
              </a:rPr>
              <a:t> </a:t>
            </a:r>
            <a:r>
              <a:rPr b="1" spc="-26" dirty="0">
                <a:latin typeface="Century Gothic"/>
                <a:cs typeface="Century Gothic"/>
              </a:rPr>
              <a:t>N</a:t>
            </a:r>
            <a:r>
              <a:rPr b="1" spc="34" dirty="0">
                <a:latin typeface="Century Gothic"/>
                <a:cs typeface="Century Gothic"/>
              </a:rPr>
              <a:t>ee</a:t>
            </a:r>
            <a:r>
              <a:rPr b="1" spc="8" dirty="0">
                <a:latin typeface="Century Gothic"/>
                <a:cs typeface="Century Gothic"/>
              </a:rPr>
              <a:t>d</a:t>
            </a:r>
            <a:r>
              <a:rPr b="1" dirty="0">
                <a:latin typeface="Century Gothic"/>
                <a:cs typeface="Century Gothic"/>
              </a:rPr>
              <a:t>s</a:t>
            </a:r>
            <a:endParaRPr lang="en-US" b="1" dirty="0">
              <a:latin typeface="Century Gothic"/>
              <a:cs typeface="Century Gothic"/>
            </a:endParaRPr>
          </a:p>
          <a:p>
            <a:pPr marL="180975" indent="-171450">
              <a:buClr>
                <a:srgbClr val="DD9C15"/>
              </a:buClr>
              <a:buFont typeface="Arial"/>
              <a:buChar char="•"/>
              <a:tabLst>
                <a:tab pos="180499" algn="l"/>
                <a:tab pos="180975" algn="l"/>
              </a:tabLst>
            </a:pPr>
            <a:r>
              <a:rPr lang="en-US" sz="900" spc="4" dirty="0">
                <a:solidFill>
                  <a:srgbClr val="7F7F7F"/>
                </a:solidFill>
                <a:latin typeface="Century Gothic"/>
                <a:cs typeface="Century Gothic"/>
              </a:rPr>
              <a:t>Set</a:t>
            </a:r>
            <a:r>
              <a:rPr lang="en-US" sz="900" spc="-30" dirty="0">
                <a:solidFill>
                  <a:srgbClr val="7F7F7F"/>
                </a:solidFill>
                <a:latin typeface="Century Gothic"/>
                <a:cs typeface="Century Gothic"/>
              </a:rPr>
              <a:t> </a:t>
            </a:r>
            <a:r>
              <a:rPr lang="en-US" sz="900" spc="-11" dirty="0">
                <a:solidFill>
                  <a:srgbClr val="7F7F7F"/>
                </a:solidFill>
                <a:latin typeface="Century Gothic"/>
                <a:cs typeface="Century Gothic"/>
              </a:rPr>
              <a:t>goals</a:t>
            </a:r>
            <a:r>
              <a:rPr lang="en-US" sz="900" spc="75" dirty="0">
                <a:solidFill>
                  <a:srgbClr val="7F7F7F"/>
                </a:solidFill>
                <a:latin typeface="Century Gothic"/>
                <a:cs typeface="Century Gothic"/>
              </a:rPr>
              <a:t> </a:t>
            </a:r>
            <a:r>
              <a:rPr lang="en-US" sz="900" spc="-15" dirty="0">
                <a:solidFill>
                  <a:srgbClr val="7F7F7F"/>
                </a:solidFill>
                <a:latin typeface="Century Gothic"/>
                <a:cs typeface="Century Gothic"/>
              </a:rPr>
              <a:t>that</a:t>
            </a:r>
            <a:r>
              <a:rPr lang="en-US" sz="900" spc="45" dirty="0">
                <a:solidFill>
                  <a:srgbClr val="7F7F7F"/>
                </a:solidFill>
                <a:latin typeface="Century Gothic"/>
                <a:cs typeface="Century Gothic"/>
              </a:rPr>
              <a:t> </a:t>
            </a:r>
            <a:r>
              <a:rPr lang="en-US" sz="900" spc="4" dirty="0">
                <a:solidFill>
                  <a:srgbClr val="7F7F7F"/>
                </a:solidFill>
                <a:latin typeface="Century Gothic"/>
                <a:cs typeface="Century Gothic"/>
              </a:rPr>
              <a:t>are</a:t>
            </a:r>
            <a:r>
              <a:rPr lang="en-US" sz="900" spc="-11" dirty="0">
                <a:solidFill>
                  <a:srgbClr val="7F7F7F"/>
                </a:solidFill>
                <a:latin typeface="Century Gothic"/>
                <a:cs typeface="Century Gothic"/>
              </a:rPr>
              <a:t> </a:t>
            </a:r>
            <a:r>
              <a:rPr lang="en-US" sz="900" spc="-8" dirty="0">
                <a:solidFill>
                  <a:srgbClr val="7F7F7F"/>
                </a:solidFill>
                <a:latin typeface="Century Gothic"/>
                <a:cs typeface="Century Gothic"/>
              </a:rPr>
              <a:t>realistic</a:t>
            </a:r>
            <a:r>
              <a:rPr lang="en-US" sz="900" spc="68" dirty="0">
                <a:solidFill>
                  <a:srgbClr val="7F7F7F"/>
                </a:solidFill>
                <a:latin typeface="Century Gothic"/>
                <a:cs typeface="Century Gothic"/>
              </a:rPr>
              <a:t> </a:t>
            </a:r>
            <a:r>
              <a:rPr lang="en-US" sz="900" spc="-15" dirty="0">
                <a:solidFill>
                  <a:srgbClr val="7F7F7F"/>
                </a:solidFill>
                <a:latin typeface="Century Gothic"/>
                <a:cs typeface="Century Gothic"/>
              </a:rPr>
              <a:t>and</a:t>
            </a:r>
            <a:r>
              <a:rPr lang="en-US" sz="900" spc="34" dirty="0">
                <a:solidFill>
                  <a:srgbClr val="7F7F7F"/>
                </a:solidFill>
                <a:latin typeface="Century Gothic"/>
                <a:cs typeface="Century Gothic"/>
              </a:rPr>
              <a:t> </a:t>
            </a:r>
            <a:r>
              <a:rPr lang="en-US" sz="900" spc="-19" dirty="0">
                <a:solidFill>
                  <a:srgbClr val="7F7F7F"/>
                </a:solidFill>
                <a:latin typeface="Century Gothic"/>
                <a:cs typeface="Century Gothic"/>
              </a:rPr>
              <a:t>attainable;</a:t>
            </a:r>
            <a:r>
              <a:rPr lang="en-US" sz="900" dirty="0">
                <a:latin typeface="Century Gothic"/>
                <a:cs typeface="Century Gothic"/>
              </a:rPr>
              <a:t> </a:t>
            </a:r>
            <a:r>
              <a:rPr lang="en-US" sz="900" spc="15" dirty="0">
                <a:solidFill>
                  <a:srgbClr val="7F7F7F"/>
                </a:solidFill>
                <a:latin typeface="Century Gothic"/>
                <a:cs typeface="Century Gothic"/>
              </a:rPr>
              <a:t>C</a:t>
            </a:r>
            <a:r>
              <a:rPr lang="en-US" sz="900" spc="11" dirty="0">
                <a:solidFill>
                  <a:srgbClr val="7F7F7F"/>
                </a:solidFill>
                <a:latin typeface="Century Gothic"/>
                <a:cs typeface="Century Gothic"/>
              </a:rPr>
              <a:t>e</a:t>
            </a:r>
            <a:r>
              <a:rPr lang="en-US" sz="900" spc="-34" dirty="0">
                <a:solidFill>
                  <a:srgbClr val="7F7F7F"/>
                </a:solidFill>
                <a:latin typeface="Century Gothic"/>
                <a:cs typeface="Century Gothic"/>
              </a:rPr>
              <a:t>l</a:t>
            </a:r>
            <a:r>
              <a:rPr lang="en-US" sz="900" spc="11" dirty="0">
                <a:solidFill>
                  <a:srgbClr val="7F7F7F"/>
                </a:solidFill>
                <a:latin typeface="Century Gothic"/>
                <a:cs typeface="Century Gothic"/>
              </a:rPr>
              <a:t>e</a:t>
            </a:r>
            <a:r>
              <a:rPr lang="en-US" sz="900" spc="-15" dirty="0">
                <a:solidFill>
                  <a:srgbClr val="7F7F7F"/>
                </a:solidFill>
                <a:latin typeface="Century Gothic"/>
                <a:cs typeface="Century Gothic"/>
              </a:rPr>
              <a:t>b</a:t>
            </a:r>
            <a:r>
              <a:rPr lang="en-US" sz="900" spc="26" dirty="0">
                <a:solidFill>
                  <a:srgbClr val="7F7F7F"/>
                </a:solidFill>
                <a:latin typeface="Century Gothic"/>
                <a:cs typeface="Century Gothic"/>
              </a:rPr>
              <a:t>r</a:t>
            </a:r>
            <a:r>
              <a:rPr lang="en-US" sz="900" spc="-19" dirty="0">
                <a:solidFill>
                  <a:srgbClr val="7F7F7F"/>
                </a:solidFill>
                <a:latin typeface="Century Gothic"/>
                <a:cs typeface="Century Gothic"/>
              </a:rPr>
              <a:t>a</a:t>
            </a:r>
            <a:r>
              <a:rPr lang="en-US" sz="900" spc="-8" dirty="0">
                <a:solidFill>
                  <a:srgbClr val="7F7F7F"/>
                </a:solidFill>
                <a:latin typeface="Century Gothic"/>
                <a:cs typeface="Century Gothic"/>
              </a:rPr>
              <a:t>t</a:t>
            </a:r>
            <a:r>
              <a:rPr lang="en-US" sz="900" dirty="0">
                <a:solidFill>
                  <a:srgbClr val="7F7F7F"/>
                </a:solidFill>
                <a:latin typeface="Century Gothic"/>
                <a:cs typeface="Century Gothic"/>
              </a:rPr>
              <a:t>e</a:t>
            </a:r>
            <a:r>
              <a:rPr lang="en-US" sz="900" spc="-11" dirty="0">
                <a:solidFill>
                  <a:srgbClr val="7F7F7F"/>
                </a:solidFill>
                <a:latin typeface="Century Gothic"/>
                <a:cs typeface="Century Gothic"/>
              </a:rPr>
              <a:t> </a:t>
            </a:r>
            <a:r>
              <a:rPr lang="en-US" sz="900" spc="-15" dirty="0">
                <a:solidFill>
                  <a:srgbClr val="7F7F7F"/>
                </a:solidFill>
                <a:latin typeface="Century Gothic"/>
                <a:cs typeface="Century Gothic"/>
              </a:rPr>
              <a:t>p</a:t>
            </a:r>
            <a:r>
              <a:rPr lang="en-US" sz="900" spc="26" dirty="0">
                <a:solidFill>
                  <a:srgbClr val="7F7F7F"/>
                </a:solidFill>
                <a:latin typeface="Century Gothic"/>
                <a:cs typeface="Century Gothic"/>
              </a:rPr>
              <a:t>r</a:t>
            </a:r>
            <a:r>
              <a:rPr lang="en-US" sz="900" spc="8" dirty="0">
                <a:solidFill>
                  <a:srgbClr val="7F7F7F"/>
                </a:solidFill>
                <a:latin typeface="Century Gothic"/>
                <a:cs typeface="Century Gothic"/>
              </a:rPr>
              <a:t>o</a:t>
            </a:r>
            <a:r>
              <a:rPr lang="en-US" sz="900" spc="-8" dirty="0">
                <a:solidFill>
                  <a:srgbClr val="7F7F7F"/>
                </a:solidFill>
                <a:latin typeface="Century Gothic"/>
                <a:cs typeface="Century Gothic"/>
              </a:rPr>
              <a:t>g</a:t>
            </a:r>
            <a:r>
              <a:rPr lang="en-US" sz="900" spc="26" dirty="0">
                <a:solidFill>
                  <a:srgbClr val="7F7F7F"/>
                </a:solidFill>
                <a:latin typeface="Century Gothic"/>
                <a:cs typeface="Century Gothic"/>
              </a:rPr>
              <a:t>r</a:t>
            </a:r>
            <a:r>
              <a:rPr lang="en-US" sz="900" spc="11" dirty="0">
                <a:solidFill>
                  <a:srgbClr val="7F7F7F"/>
                </a:solidFill>
                <a:latin typeface="Century Gothic"/>
                <a:cs typeface="Century Gothic"/>
              </a:rPr>
              <a:t>e</a:t>
            </a:r>
            <a:r>
              <a:rPr lang="en-US" sz="900" spc="23" dirty="0">
                <a:solidFill>
                  <a:srgbClr val="7F7F7F"/>
                </a:solidFill>
                <a:latin typeface="Century Gothic"/>
                <a:cs typeface="Century Gothic"/>
              </a:rPr>
              <a:t>s</a:t>
            </a:r>
            <a:r>
              <a:rPr lang="en-US" sz="900" dirty="0">
                <a:solidFill>
                  <a:srgbClr val="7F7F7F"/>
                </a:solidFill>
                <a:latin typeface="Century Gothic"/>
                <a:cs typeface="Century Gothic"/>
              </a:rPr>
              <a:t>s</a:t>
            </a:r>
            <a:r>
              <a:rPr lang="en-US" sz="900" spc="-75" dirty="0">
                <a:solidFill>
                  <a:srgbClr val="7F7F7F"/>
                </a:solidFill>
                <a:latin typeface="Century Gothic"/>
                <a:cs typeface="Century Gothic"/>
              </a:rPr>
              <a:t> </a:t>
            </a:r>
            <a:r>
              <a:rPr lang="en-US" sz="900" spc="8" dirty="0">
                <a:solidFill>
                  <a:srgbClr val="7F7F7F"/>
                </a:solidFill>
                <a:latin typeface="Century Gothic"/>
                <a:cs typeface="Century Gothic"/>
              </a:rPr>
              <a:t>o</a:t>
            </a:r>
            <a:r>
              <a:rPr lang="en-US" sz="900" dirty="0">
                <a:solidFill>
                  <a:srgbClr val="7F7F7F"/>
                </a:solidFill>
                <a:latin typeface="Century Gothic"/>
                <a:cs typeface="Century Gothic"/>
              </a:rPr>
              <a:t>n</a:t>
            </a:r>
            <a:r>
              <a:rPr lang="en-US" sz="900" spc="-49" dirty="0">
                <a:solidFill>
                  <a:srgbClr val="7F7F7F"/>
                </a:solidFill>
                <a:latin typeface="Century Gothic"/>
                <a:cs typeface="Century Gothic"/>
              </a:rPr>
              <a:t> </a:t>
            </a:r>
            <a:r>
              <a:rPr lang="en-US" sz="900" spc="23" dirty="0">
                <a:solidFill>
                  <a:srgbClr val="7F7F7F"/>
                </a:solidFill>
                <a:latin typeface="Century Gothic"/>
                <a:cs typeface="Century Gothic"/>
              </a:rPr>
              <a:t>s</a:t>
            </a:r>
            <a:r>
              <a:rPr lang="en-US" sz="900" spc="-23" dirty="0">
                <a:solidFill>
                  <a:srgbClr val="7F7F7F"/>
                </a:solidFill>
                <a:latin typeface="Century Gothic"/>
                <a:cs typeface="Century Gothic"/>
              </a:rPr>
              <a:t>m</a:t>
            </a:r>
            <a:r>
              <a:rPr lang="en-US" sz="900" spc="-19" dirty="0">
                <a:solidFill>
                  <a:srgbClr val="7F7F7F"/>
                </a:solidFill>
                <a:latin typeface="Century Gothic"/>
                <a:cs typeface="Century Gothic"/>
              </a:rPr>
              <a:t>a</a:t>
            </a:r>
            <a:r>
              <a:rPr lang="en-US" sz="900" spc="-34" dirty="0">
                <a:solidFill>
                  <a:srgbClr val="7F7F7F"/>
                </a:solidFill>
                <a:latin typeface="Century Gothic"/>
                <a:cs typeface="Century Gothic"/>
              </a:rPr>
              <a:t>l</a:t>
            </a:r>
            <a:r>
              <a:rPr lang="en-US" sz="900" dirty="0">
                <a:solidFill>
                  <a:srgbClr val="7F7F7F"/>
                </a:solidFill>
                <a:latin typeface="Century Gothic"/>
                <a:cs typeface="Century Gothic"/>
              </a:rPr>
              <a:t>l</a:t>
            </a:r>
            <a:r>
              <a:rPr lang="en-US" sz="900" spc="94" dirty="0">
                <a:solidFill>
                  <a:srgbClr val="7F7F7F"/>
                </a:solidFill>
                <a:latin typeface="Century Gothic"/>
                <a:cs typeface="Century Gothic"/>
              </a:rPr>
              <a:t> </a:t>
            </a:r>
            <a:r>
              <a:rPr lang="en-US" sz="900" spc="-8" dirty="0">
                <a:solidFill>
                  <a:srgbClr val="7F7F7F"/>
                </a:solidFill>
                <a:latin typeface="Century Gothic"/>
                <a:cs typeface="Century Gothic"/>
              </a:rPr>
              <a:t>g</a:t>
            </a:r>
            <a:r>
              <a:rPr lang="en-US" sz="900" spc="8" dirty="0">
                <a:solidFill>
                  <a:srgbClr val="7F7F7F"/>
                </a:solidFill>
                <a:latin typeface="Century Gothic"/>
                <a:cs typeface="Century Gothic"/>
              </a:rPr>
              <a:t>o</a:t>
            </a:r>
            <a:r>
              <a:rPr lang="en-US" sz="900" spc="-19" dirty="0">
                <a:solidFill>
                  <a:srgbClr val="7F7F7F"/>
                </a:solidFill>
                <a:latin typeface="Century Gothic"/>
                <a:cs typeface="Century Gothic"/>
              </a:rPr>
              <a:t>a</a:t>
            </a:r>
            <a:r>
              <a:rPr lang="en-US" sz="900" spc="-34" dirty="0">
                <a:solidFill>
                  <a:srgbClr val="7F7F7F"/>
                </a:solidFill>
                <a:latin typeface="Century Gothic"/>
                <a:cs typeface="Century Gothic"/>
              </a:rPr>
              <a:t>l</a:t>
            </a:r>
            <a:r>
              <a:rPr lang="en-US" sz="900" dirty="0">
                <a:solidFill>
                  <a:srgbClr val="7F7F7F"/>
                </a:solidFill>
                <a:latin typeface="Century Gothic"/>
                <a:cs typeface="Century Gothic"/>
              </a:rPr>
              <a:t>s </a:t>
            </a:r>
            <a:r>
              <a:rPr lang="en-US" sz="900" spc="-19" dirty="0">
                <a:solidFill>
                  <a:srgbClr val="7F7F7F"/>
                </a:solidFill>
                <a:latin typeface="Century Gothic"/>
                <a:cs typeface="Century Gothic"/>
              </a:rPr>
              <a:t>a</a:t>
            </a:r>
            <a:r>
              <a:rPr lang="en-US" sz="900" dirty="0">
                <a:solidFill>
                  <a:srgbClr val="7F7F7F"/>
                </a:solidFill>
                <a:latin typeface="Century Gothic"/>
                <a:cs typeface="Century Gothic"/>
              </a:rPr>
              <a:t>s </a:t>
            </a:r>
            <a:r>
              <a:rPr lang="en-US" sz="900" spc="23" dirty="0">
                <a:solidFill>
                  <a:srgbClr val="7F7F7F"/>
                </a:solidFill>
                <a:latin typeface="Century Gothic"/>
                <a:cs typeface="Century Gothic"/>
              </a:rPr>
              <a:t>s</a:t>
            </a:r>
            <a:r>
              <a:rPr lang="en-US" sz="900" spc="-23" dirty="0">
                <a:solidFill>
                  <a:srgbClr val="7F7F7F"/>
                </a:solidFill>
                <a:latin typeface="Century Gothic"/>
                <a:cs typeface="Century Gothic"/>
              </a:rPr>
              <a:t>u</a:t>
            </a:r>
            <a:r>
              <a:rPr lang="en-US" sz="900" spc="15" dirty="0">
                <a:solidFill>
                  <a:srgbClr val="7F7F7F"/>
                </a:solidFill>
                <a:latin typeface="Century Gothic"/>
                <a:cs typeface="Century Gothic"/>
              </a:rPr>
              <a:t>cc</a:t>
            </a:r>
            <a:r>
              <a:rPr lang="en-US" sz="900" spc="11" dirty="0">
                <a:solidFill>
                  <a:srgbClr val="7F7F7F"/>
                </a:solidFill>
                <a:latin typeface="Century Gothic"/>
                <a:cs typeface="Century Gothic"/>
              </a:rPr>
              <a:t>e</a:t>
            </a:r>
            <a:r>
              <a:rPr lang="en-US" sz="900" spc="23" dirty="0">
                <a:solidFill>
                  <a:srgbClr val="7F7F7F"/>
                </a:solidFill>
                <a:latin typeface="Century Gothic"/>
                <a:cs typeface="Century Gothic"/>
              </a:rPr>
              <a:t>s</a:t>
            </a:r>
            <a:r>
              <a:rPr lang="en-US" sz="900" dirty="0">
                <a:solidFill>
                  <a:srgbClr val="7F7F7F"/>
                </a:solidFill>
                <a:latin typeface="Century Gothic"/>
                <a:cs typeface="Century Gothic"/>
              </a:rPr>
              <a:t>s</a:t>
            </a:r>
            <a:endParaRPr lang="en-US" sz="900" b="1" dirty="0">
              <a:latin typeface="Century Gothic"/>
              <a:cs typeface="Century Gothic"/>
            </a:endParaRPr>
          </a:p>
          <a:p>
            <a:pPr marL="9525" marR="27146">
              <a:spcBef>
                <a:spcPts val="900"/>
              </a:spcBef>
            </a:pPr>
            <a:r>
              <a:rPr b="1" spc="4" dirty="0">
                <a:latin typeface="Century Gothic"/>
                <a:cs typeface="Century Gothic"/>
              </a:rPr>
              <a:t>Information</a:t>
            </a:r>
            <a:r>
              <a:rPr b="1" spc="-83" dirty="0">
                <a:latin typeface="Century Gothic"/>
                <a:cs typeface="Century Gothic"/>
              </a:rPr>
              <a:t> </a:t>
            </a:r>
            <a:r>
              <a:rPr b="1" spc="4" dirty="0">
                <a:latin typeface="Century Gothic"/>
                <a:cs typeface="Century Gothic"/>
              </a:rPr>
              <a:t>and</a:t>
            </a:r>
            <a:r>
              <a:rPr b="1" spc="-83" dirty="0">
                <a:latin typeface="Century Gothic"/>
                <a:cs typeface="Century Gothic"/>
              </a:rPr>
              <a:t> </a:t>
            </a:r>
            <a:r>
              <a:rPr b="1" dirty="0">
                <a:latin typeface="Century Gothic"/>
                <a:cs typeface="Century Gothic"/>
              </a:rPr>
              <a:t>Education</a:t>
            </a:r>
            <a:endParaRPr lang="en-US" b="1" dirty="0">
              <a:latin typeface="Century Gothic"/>
              <a:cs typeface="Century Gothic"/>
            </a:endParaRPr>
          </a:p>
          <a:p>
            <a:pPr marL="138113" marR="27146" indent="-128588">
              <a:buClr>
                <a:srgbClr val="D9A00B"/>
              </a:buClr>
              <a:buFont typeface="Arial" panose="020B0604020202020204" pitchFamily="34" charset="0"/>
              <a:buChar char="•"/>
            </a:pPr>
            <a:r>
              <a:rPr lang="en-US" sz="900" dirty="0">
                <a:solidFill>
                  <a:srgbClr val="7E7E7E"/>
                </a:solidFill>
                <a:latin typeface="Century Gothic" panose="020B0502020202020204" pitchFamily="34" charset="0"/>
              </a:rPr>
              <a:t>Provide education and information to make informed decisions; Connect to resources</a:t>
            </a:r>
            <a:endParaRPr sz="900" dirty="0">
              <a:solidFill>
                <a:srgbClr val="7E7E7E"/>
              </a:solidFill>
              <a:latin typeface="Century Gothic" panose="020B0502020202020204" pitchFamily="34" charset="0"/>
              <a:cs typeface="Century Gothic"/>
            </a:endParaRPr>
          </a:p>
          <a:p>
            <a:pPr marL="9525" marR="450533">
              <a:spcBef>
                <a:spcPts val="900"/>
              </a:spcBef>
            </a:pPr>
            <a:r>
              <a:rPr b="1" spc="-11" dirty="0">
                <a:latin typeface="Century Gothic"/>
                <a:cs typeface="Century Gothic"/>
              </a:rPr>
              <a:t>Building</a:t>
            </a:r>
            <a:r>
              <a:rPr b="1" spc="64" dirty="0">
                <a:latin typeface="Century Gothic"/>
                <a:cs typeface="Century Gothic"/>
              </a:rPr>
              <a:t> </a:t>
            </a:r>
            <a:r>
              <a:rPr b="1" spc="-4" dirty="0">
                <a:latin typeface="Century Gothic"/>
                <a:cs typeface="Century Gothic"/>
              </a:rPr>
              <a:t>Relationships </a:t>
            </a:r>
            <a:endParaRPr lang="en-US" b="1" spc="-4" dirty="0">
              <a:latin typeface="Century Gothic"/>
              <a:cs typeface="Century Gothic"/>
            </a:endParaRPr>
          </a:p>
          <a:p>
            <a:pPr marL="180975" indent="-171450">
              <a:buClr>
                <a:srgbClr val="DD9C15"/>
              </a:buClr>
              <a:buFont typeface="Arial"/>
              <a:buChar char="•"/>
              <a:tabLst>
                <a:tab pos="180499" algn="l"/>
                <a:tab pos="180975" algn="l"/>
              </a:tabLst>
            </a:pPr>
            <a:r>
              <a:rPr lang="en-US" sz="900" dirty="0">
                <a:solidFill>
                  <a:srgbClr val="7F7F7F"/>
                </a:solidFill>
                <a:latin typeface="Century Gothic"/>
                <a:cs typeface="Century Gothic"/>
              </a:rPr>
              <a:t>Focus on developing strong, trusting</a:t>
            </a:r>
            <a:r>
              <a:rPr lang="en-US" sz="900" spc="49" dirty="0">
                <a:solidFill>
                  <a:srgbClr val="7F7F7F"/>
                </a:solidFill>
                <a:latin typeface="Century Gothic"/>
                <a:cs typeface="Century Gothic"/>
              </a:rPr>
              <a:t> </a:t>
            </a:r>
            <a:r>
              <a:rPr lang="en-US" sz="900" spc="-11" dirty="0">
                <a:solidFill>
                  <a:srgbClr val="7F7F7F"/>
                </a:solidFill>
                <a:latin typeface="Century Gothic"/>
                <a:cs typeface="Century Gothic"/>
              </a:rPr>
              <a:t>relationships</a:t>
            </a:r>
            <a:r>
              <a:rPr lang="en-US" sz="900" dirty="0">
                <a:latin typeface="Century Gothic"/>
                <a:cs typeface="Century Gothic"/>
              </a:rPr>
              <a:t>; </a:t>
            </a:r>
            <a:r>
              <a:rPr lang="en-US" sz="900" spc="-8" dirty="0">
                <a:solidFill>
                  <a:srgbClr val="7F7F7F"/>
                </a:solidFill>
                <a:latin typeface="Century Gothic"/>
                <a:cs typeface="Century Gothic"/>
              </a:rPr>
              <a:t>Stick</a:t>
            </a:r>
            <a:r>
              <a:rPr lang="en-US" sz="900" spc="49" dirty="0">
                <a:solidFill>
                  <a:srgbClr val="7F7F7F"/>
                </a:solidFill>
                <a:latin typeface="Century Gothic"/>
                <a:cs typeface="Century Gothic"/>
              </a:rPr>
              <a:t> </a:t>
            </a:r>
            <a:r>
              <a:rPr lang="en-US" sz="900" spc="-11" dirty="0">
                <a:solidFill>
                  <a:srgbClr val="7F7F7F"/>
                </a:solidFill>
                <a:latin typeface="Century Gothic"/>
                <a:cs typeface="Century Gothic"/>
              </a:rPr>
              <a:t>with</a:t>
            </a:r>
            <a:r>
              <a:rPr lang="en-US" sz="900" spc="26" dirty="0">
                <a:solidFill>
                  <a:srgbClr val="7F7F7F"/>
                </a:solidFill>
                <a:latin typeface="Century Gothic"/>
                <a:cs typeface="Century Gothic"/>
              </a:rPr>
              <a:t> </a:t>
            </a:r>
            <a:r>
              <a:rPr lang="en-US" sz="900" spc="-11" dirty="0">
                <a:solidFill>
                  <a:srgbClr val="7F7F7F"/>
                </a:solidFill>
                <a:latin typeface="Century Gothic"/>
                <a:cs typeface="Century Gothic"/>
              </a:rPr>
              <a:t>clients</a:t>
            </a:r>
            <a:r>
              <a:rPr lang="en-US" sz="900" spc="79" dirty="0">
                <a:solidFill>
                  <a:srgbClr val="7F7F7F"/>
                </a:solidFill>
                <a:latin typeface="Century Gothic"/>
                <a:cs typeface="Century Gothic"/>
              </a:rPr>
              <a:t> </a:t>
            </a:r>
            <a:r>
              <a:rPr lang="en-US" sz="900" spc="-11" dirty="0">
                <a:solidFill>
                  <a:srgbClr val="7F7F7F"/>
                </a:solidFill>
                <a:latin typeface="Century Gothic"/>
                <a:cs typeface="Century Gothic"/>
              </a:rPr>
              <a:t>who</a:t>
            </a:r>
            <a:r>
              <a:rPr lang="en-US" sz="900" spc="-15" dirty="0">
                <a:solidFill>
                  <a:srgbClr val="7F7F7F"/>
                </a:solidFill>
                <a:latin typeface="Century Gothic"/>
                <a:cs typeface="Century Gothic"/>
              </a:rPr>
              <a:t> </a:t>
            </a:r>
            <a:r>
              <a:rPr lang="en-US" sz="900" spc="8" dirty="0">
                <a:solidFill>
                  <a:srgbClr val="7F7F7F"/>
                </a:solidFill>
                <a:latin typeface="Century Gothic"/>
                <a:cs typeface="Century Gothic"/>
              </a:rPr>
              <a:t>resist</a:t>
            </a:r>
            <a:endParaRPr lang="en-US" b="1" dirty="0">
              <a:latin typeface="Century Gothic"/>
              <a:cs typeface="Century Gothic"/>
            </a:endParaRPr>
          </a:p>
          <a:p>
            <a:pPr marL="9525" marR="450533">
              <a:spcBef>
                <a:spcPts val="900"/>
              </a:spcBef>
            </a:pPr>
            <a:r>
              <a:rPr b="1" spc="-8" dirty="0">
                <a:latin typeface="Century Gothic"/>
                <a:cs typeface="Century Gothic"/>
              </a:rPr>
              <a:t>P</a:t>
            </a:r>
            <a:r>
              <a:rPr b="1" spc="34" dirty="0">
                <a:latin typeface="Century Gothic"/>
                <a:cs typeface="Century Gothic"/>
              </a:rPr>
              <a:t>e</a:t>
            </a:r>
            <a:r>
              <a:rPr b="1" spc="15" dirty="0">
                <a:latin typeface="Century Gothic"/>
                <a:cs typeface="Century Gothic"/>
              </a:rPr>
              <a:t>r</a:t>
            </a:r>
            <a:r>
              <a:rPr b="1" spc="4" dirty="0">
                <a:latin typeface="Century Gothic"/>
                <a:cs typeface="Century Gothic"/>
              </a:rPr>
              <a:t>s</a:t>
            </a:r>
            <a:r>
              <a:rPr b="1" spc="34" dirty="0">
                <a:latin typeface="Century Gothic"/>
                <a:cs typeface="Century Gothic"/>
              </a:rPr>
              <a:t>o</a:t>
            </a:r>
            <a:r>
              <a:rPr b="1" spc="15" dirty="0">
                <a:latin typeface="Century Gothic"/>
                <a:cs typeface="Century Gothic"/>
              </a:rPr>
              <a:t>n</a:t>
            </a:r>
            <a:r>
              <a:rPr b="1" spc="8" dirty="0">
                <a:latin typeface="Century Gothic"/>
                <a:cs typeface="Century Gothic"/>
              </a:rPr>
              <a:t>a</a:t>
            </a:r>
            <a:r>
              <a:rPr b="1" dirty="0">
                <a:latin typeface="Century Gothic"/>
                <a:cs typeface="Century Gothic"/>
              </a:rPr>
              <a:t>l</a:t>
            </a:r>
            <a:r>
              <a:rPr b="1" spc="-101" dirty="0">
                <a:latin typeface="Century Gothic"/>
                <a:cs typeface="Century Gothic"/>
              </a:rPr>
              <a:t> </a:t>
            </a:r>
            <a:r>
              <a:rPr b="1" spc="-34" dirty="0">
                <a:latin typeface="Century Gothic"/>
                <a:cs typeface="Century Gothic"/>
              </a:rPr>
              <a:t>R</a:t>
            </a:r>
            <a:r>
              <a:rPr b="1" spc="34" dirty="0">
                <a:latin typeface="Century Gothic"/>
                <a:cs typeface="Century Gothic"/>
              </a:rPr>
              <a:t>e</a:t>
            </a:r>
            <a:r>
              <a:rPr b="1" spc="4" dirty="0">
                <a:latin typeface="Century Gothic"/>
                <a:cs typeface="Century Gothic"/>
              </a:rPr>
              <a:t>s</a:t>
            </a:r>
            <a:r>
              <a:rPr b="1" spc="8" dirty="0">
                <a:latin typeface="Century Gothic"/>
                <a:cs typeface="Century Gothic"/>
              </a:rPr>
              <a:t>p</a:t>
            </a:r>
            <a:r>
              <a:rPr b="1" spc="34" dirty="0">
                <a:latin typeface="Century Gothic"/>
                <a:cs typeface="Century Gothic"/>
              </a:rPr>
              <a:t>o</a:t>
            </a:r>
            <a:r>
              <a:rPr b="1" spc="15" dirty="0">
                <a:latin typeface="Century Gothic"/>
                <a:cs typeface="Century Gothic"/>
              </a:rPr>
              <a:t>n</a:t>
            </a:r>
            <a:r>
              <a:rPr b="1" spc="4" dirty="0">
                <a:latin typeface="Century Gothic"/>
                <a:cs typeface="Century Gothic"/>
              </a:rPr>
              <a:t>s</a:t>
            </a:r>
            <a:r>
              <a:rPr b="1" spc="-26" dirty="0">
                <a:latin typeface="Century Gothic"/>
                <a:cs typeface="Century Gothic"/>
              </a:rPr>
              <a:t>i</a:t>
            </a:r>
            <a:r>
              <a:rPr b="1" spc="8" dirty="0">
                <a:latin typeface="Century Gothic"/>
                <a:cs typeface="Century Gothic"/>
              </a:rPr>
              <a:t>b</a:t>
            </a:r>
            <a:r>
              <a:rPr b="1" spc="-26" dirty="0">
                <a:latin typeface="Century Gothic"/>
                <a:cs typeface="Century Gothic"/>
              </a:rPr>
              <a:t>ili</a:t>
            </a:r>
            <a:r>
              <a:rPr b="1" spc="-30" dirty="0">
                <a:latin typeface="Century Gothic"/>
                <a:cs typeface="Century Gothic"/>
              </a:rPr>
              <a:t>t</a:t>
            </a:r>
            <a:r>
              <a:rPr b="1" dirty="0">
                <a:latin typeface="Century Gothic"/>
                <a:cs typeface="Century Gothic"/>
              </a:rPr>
              <a:t>y</a:t>
            </a:r>
            <a:endParaRPr lang="en-US" b="1" dirty="0">
              <a:latin typeface="Century Gothic"/>
              <a:cs typeface="Century Gothic"/>
            </a:endParaRPr>
          </a:p>
          <a:p>
            <a:pPr marL="180975" indent="-171450">
              <a:buClr>
                <a:srgbClr val="DD9C15"/>
              </a:buClr>
              <a:buFont typeface="Arial"/>
              <a:buChar char="•"/>
              <a:tabLst>
                <a:tab pos="180499" algn="l"/>
                <a:tab pos="180975" algn="l"/>
              </a:tabLst>
            </a:pPr>
            <a:r>
              <a:rPr lang="en-US" sz="900" spc="-4" dirty="0">
                <a:solidFill>
                  <a:srgbClr val="7F7F7F"/>
                </a:solidFill>
                <a:latin typeface="Century Gothic"/>
                <a:cs typeface="Century Gothic"/>
              </a:rPr>
              <a:t>U</a:t>
            </a:r>
            <a:r>
              <a:rPr lang="en-US" sz="900" spc="8" dirty="0">
                <a:solidFill>
                  <a:srgbClr val="7F7F7F"/>
                </a:solidFill>
                <a:latin typeface="Century Gothic"/>
                <a:cs typeface="Century Gothic"/>
              </a:rPr>
              <a:t>se</a:t>
            </a:r>
            <a:r>
              <a:rPr lang="en-US" sz="900" spc="-11" dirty="0">
                <a:solidFill>
                  <a:srgbClr val="7F7F7F"/>
                </a:solidFill>
                <a:latin typeface="Century Gothic"/>
                <a:cs typeface="Century Gothic"/>
              </a:rPr>
              <a:t> natural</a:t>
            </a:r>
            <a:r>
              <a:rPr lang="en-US" sz="900" spc="23" dirty="0">
                <a:solidFill>
                  <a:srgbClr val="7F7F7F"/>
                </a:solidFill>
                <a:latin typeface="Century Gothic"/>
                <a:cs typeface="Century Gothic"/>
              </a:rPr>
              <a:t> </a:t>
            </a:r>
            <a:r>
              <a:rPr lang="en-US" sz="900" dirty="0">
                <a:solidFill>
                  <a:srgbClr val="7F7F7F"/>
                </a:solidFill>
                <a:latin typeface="Century Gothic"/>
                <a:cs typeface="Century Gothic"/>
              </a:rPr>
              <a:t>consequences</a:t>
            </a:r>
            <a:r>
              <a:rPr lang="en-US" sz="900" spc="4" dirty="0">
                <a:solidFill>
                  <a:srgbClr val="7F7F7F"/>
                </a:solidFill>
                <a:latin typeface="Century Gothic"/>
                <a:cs typeface="Century Gothic"/>
              </a:rPr>
              <a:t> of</a:t>
            </a:r>
            <a:r>
              <a:rPr lang="en-US" sz="900" spc="-8" dirty="0">
                <a:solidFill>
                  <a:srgbClr val="7F7F7F"/>
                </a:solidFill>
                <a:latin typeface="Century Gothic"/>
                <a:cs typeface="Century Gothic"/>
              </a:rPr>
              <a:t> </a:t>
            </a:r>
            <a:r>
              <a:rPr lang="en-US" sz="900" spc="-4" dirty="0">
                <a:solidFill>
                  <a:srgbClr val="7F7F7F"/>
                </a:solidFill>
                <a:latin typeface="Century Gothic"/>
                <a:cs typeface="Century Gothic"/>
              </a:rPr>
              <a:t>behaviors</a:t>
            </a:r>
            <a:r>
              <a:rPr lang="en-US" sz="900" spc="4" dirty="0">
                <a:solidFill>
                  <a:srgbClr val="7F7F7F"/>
                </a:solidFill>
                <a:latin typeface="Century Gothic"/>
                <a:cs typeface="Century Gothic"/>
              </a:rPr>
              <a:t> </a:t>
            </a:r>
            <a:r>
              <a:rPr lang="en-US" sz="900" spc="-11" dirty="0">
                <a:solidFill>
                  <a:srgbClr val="7F7F7F"/>
                </a:solidFill>
                <a:latin typeface="Century Gothic"/>
                <a:cs typeface="Century Gothic"/>
              </a:rPr>
              <a:t>as </a:t>
            </a:r>
            <a:r>
              <a:rPr lang="en-US" sz="900" spc="-8" dirty="0">
                <a:solidFill>
                  <a:srgbClr val="7F7F7F"/>
                </a:solidFill>
                <a:latin typeface="Century Gothic"/>
                <a:cs typeface="Century Gothic"/>
              </a:rPr>
              <a:t>tools</a:t>
            </a:r>
            <a:r>
              <a:rPr lang="en-US" sz="900" spc="4" dirty="0">
                <a:solidFill>
                  <a:srgbClr val="7F7F7F"/>
                </a:solidFill>
                <a:latin typeface="Century Gothic"/>
                <a:cs typeface="Century Gothic"/>
              </a:rPr>
              <a:t> </a:t>
            </a:r>
            <a:r>
              <a:rPr lang="en-US" sz="900" spc="-4" dirty="0">
                <a:solidFill>
                  <a:srgbClr val="7F7F7F"/>
                </a:solidFill>
                <a:latin typeface="Century Gothic"/>
                <a:cs typeface="Century Gothic"/>
              </a:rPr>
              <a:t>to</a:t>
            </a:r>
            <a:r>
              <a:rPr lang="en-US" sz="900" spc="64" dirty="0">
                <a:solidFill>
                  <a:srgbClr val="7F7F7F"/>
                </a:solidFill>
                <a:latin typeface="Century Gothic"/>
                <a:cs typeface="Century Gothic"/>
              </a:rPr>
              <a:t> </a:t>
            </a:r>
            <a:r>
              <a:rPr lang="en-US" sz="900" dirty="0">
                <a:solidFill>
                  <a:srgbClr val="7F7F7F"/>
                </a:solidFill>
                <a:latin typeface="Century Gothic"/>
                <a:cs typeface="Century Gothic"/>
              </a:rPr>
              <a:t>move</a:t>
            </a:r>
            <a:r>
              <a:rPr lang="en-US" sz="900" spc="-11" dirty="0">
                <a:solidFill>
                  <a:srgbClr val="7F7F7F"/>
                </a:solidFill>
                <a:latin typeface="Century Gothic"/>
                <a:cs typeface="Century Gothic"/>
              </a:rPr>
              <a:t> </a:t>
            </a:r>
            <a:r>
              <a:rPr lang="en-US" sz="900" spc="4" dirty="0">
                <a:solidFill>
                  <a:srgbClr val="7F7F7F"/>
                </a:solidFill>
                <a:latin typeface="Century Gothic"/>
                <a:cs typeface="Century Gothic"/>
              </a:rPr>
              <a:t>toward </a:t>
            </a:r>
            <a:r>
              <a:rPr lang="en-US" sz="900" spc="-236" dirty="0">
                <a:solidFill>
                  <a:srgbClr val="7F7F7F"/>
                </a:solidFill>
                <a:latin typeface="Century Gothic"/>
                <a:cs typeface="Century Gothic"/>
              </a:rPr>
              <a:t> </a:t>
            </a:r>
            <a:r>
              <a:rPr lang="en-US" sz="900" dirty="0">
                <a:solidFill>
                  <a:srgbClr val="7F7F7F"/>
                </a:solidFill>
                <a:latin typeface="Century Gothic"/>
                <a:cs typeface="Century Gothic"/>
              </a:rPr>
              <a:t>a</a:t>
            </a:r>
            <a:r>
              <a:rPr lang="en-US" sz="900" spc="30" dirty="0">
                <a:solidFill>
                  <a:srgbClr val="7F7F7F"/>
                </a:solidFill>
                <a:latin typeface="Century Gothic"/>
                <a:cs typeface="Century Gothic"/>
              </a:rPr>
              <a:t> </a:t>
            </a:r>
            <a:r>
              <a:rPr lang="en-US" sz="900" dirty="0">
                <a:solidFill>
                  <a:srgbClr val="7F7F7F"/>
                </a:solidFill>
                <a:latin typeface="Century Gothic"/>
                <a:cs typeface="Century Gothic"/>
              </a:rPr>
              <a:t>desire</a:t>
            </a:r>
            <a:r>
              <a:rPr lang="en-US" sz="900" spc="-86" dirty="0">
                <a:solidFill>
                  <a:srgbClr val="7F7F7F"/>
                </a:solidFill>
                <a:latin typeface="Century Gothic"/>
                <a:cs typeface="Century Gothic"/>
              </a:rPr>
              <a:t> </a:t>
            </a:r>
            <a:r>
              <a:rPr lang="en-US" sz="900" spc="8" dirty="0">
                <a:solidFill>
                  <a:srgbClr val="7F7F7F"/>
                </a:solidFill>
                <a:latin typeface="Century Gothic"/>
                <a:cs typeface="Century Gothic"/>
              </a:rPr>
              <a:t>for</a:t>
            </a:r>
            <a:r>
              <a:rPr lang="en-US" sz="900" spc="4" dirty="0">
                <a:solidFill>
                  <a:srgbClr val="7F7F7F"/>
                </a:solidFill>
                <a:latin typeface="Century Gothic"/>
                <a:cs typeface="Century Gothic"/>
              </a:rPr>
              <a:t> </a:t>
            </a:r>
            <a:r>
              <a:rPr lang="en-US" sz="900" spc="-11" dirty="0">
                <a:solidFill>
                  <a:srgbClr val="7F7F7F"/>
                </a:solidFill>
                <a:latin typeface="Century Gothic"/>
                <a:cs typeface="Century Gothic"/>
              </a:rPr>
              <a:t>change</a:t>
            </a:r>
            <a:endParaRPr lang="en-US" sz="900" b="1" dirty="0">
              <a:latin typeface="Century Gothic"/>
              <a:cs typeface="Century Gothic"/>
            </a:endParaRPr>
          </a:p>
          <a:p>
            <a:pPr marL="9525">
              <a:spcBef>
                <a:spcPts val="900"/>
              </a:spcBef>
            </a:pPr>
            <a:r>
              <a:rPr lang="en-US" sz="1013" b="1" dirty="0">
                <a:solidFill>
                  <a:srgbClr val="404040"/>
                </a:solidFill>
                <a:latin typeface="Century Gothic"/>
                <a:cs typeface="Century Gothic"/>
              </a:rPr>
              <a:t>Community</a:t>
            </a:r>
            <a:r>
              <a:rPr lang="en-US" sz="1013" b="1" spc="-68" dirty="0">
                <a:solidFill>
                  <a:srgbClr val="404040"/>
                </a:solidFill>
                <a:latin typeface="Century Gothic"/>
                <a:cs typeface="Century Gothic"/>
              </a:rPr>
              <a:t> </a:t>
            </a:r>
            <a:r>
              <a:rPr lang="en-US" sz="1013" b="1" spc="4" dirty="0">
                <a:solidFill>
                  <a:srgbClr val="404040"/>
                </a:solidFill>
                <a:latin typeface="Century Gothic"/>
                <a:cs typeface="Century Gothic"/>
              </a:rPr>
              <a:t>Partnerships</a:t>
            </a:r>
            <a:endParaRPr lang="en-US" sz="1013" dirty="0">
              <a:latin typeface="Century Gothic"/>
              <a:cs typeface="Century Gothic"/>
            </a:endParaRPr>
          </a:p>
          <a:p>
            <a:pPr marL="138113" indent="-128588">
              <a:buClr>
                <a:srgbClr val="D9A00B"/>
              </a:buClr>
              <a:buFont typeface="Arial" panose="020B0604020202020204" pitchFamily="34" charset="0"/>
              <a:buChar char="•"/>
            </a:pPr>
            <a:r>
              <a:rPr lang="en-US" sz="900" spc="-8" dirty="0">
                <a:solidFill>
                  <a:srgbClr val="7F7F7F"/>
                </a:solidFill>
                <a:latin typeface="Century Gothic"/>
                <a:cs typeface="Century Gothic"/>
              </a:rPr>
              <a:t>Identify</a:t>
            </a:r>
            <a:r>
              <a:rPr lang="en-US" sz="900" spc="19" dirty="0">
                <a:solidFill>
                  <a:srgbClr val="7F7F7F"/>
                </a:solidFill>
                <a:latin typeface="Century Gothic"/>
                <a:cs typeface="Century Gothic"/>
              </a:rPr>
              <a:t> </a:t>
            </a:r>
            <a:r>
              <a:rPr lang="en-US" sz="900" spc="-15" dirty="0">
                <a:solidFill>
                  <a:srgbClr val="7F7F7F"/>
                </a:solidFill>
                <a:latin typeface="Century Gothic"/>
                <a:cs typeface="Century Gothic"/>
              </a:rPr>
              <a:t>and</a:t>
            </a:r>
            <a:r>
              <a:rPr lang="en-US" sz="900" spc="38" dirty="0">
                <a:solidFill>
                  <a:srgbClr val="7F7F7F"/>
                </a:solidFill>
                <a:latin typeface="Century Gothic"/>
                <a:cs typeface="Century Gothic"/>
              </a:rPr>
              <a:t> </a:t>
            </a:r>
            <a:r>
              <a:rPr lang="en-US" sz="900" dirty="0">
                <a:solidFill>
                  <a:srgbClr val="7F7F7F"/>
                </a:solidFill>
                <a:latin typeface="Century Gothic"/>
                <a:cs typeface="Century Gothic"/>
              </a:rPr>
              <a:t>develop</a:t>
            </a:r>
            <a:r>
              <a:rPr lang="en-US" sz="900" spc="38" dirty="0">
                <a:solidFill>
                  <a:srgbClr val="7F7F7F"/>
                </a:solidFill>
                <a:latin typeface="Century Gothic"/>
                <a:cs typeface="Century Gothic"/>
              </a:rPr>
              <a:t> </a:t>
            </a:r>
            <a:r>
              <a:rPr lang="en-US" sz="900" spc="-4" dirty="0">
                <a:solidFill>
                  <a:srgbClr val="7F7F7F"/>
                </a:solidFill>
                <a:latin typeface="Century Gothic"/>
                <a:cs typeface="Century Gothic"/>
              </a:rPr>
              <a:t>partnerships</a:t>
            </a:r>
            <a:r>
              <a:rPr lang="en-US" sz="900" spc="8" dirty="0">
                <a:solidFill>
                  <a:srgbClr val="7F7F7F"/>
                </a:solidFill>
                <a:latin typeface="Century Gothic"/>
                <a:cs typeface="Century Gothic"/>
              </a:rPr>
              <a:t> </a:t>
            </a:r>
            <a:r>
              <a:rPr lang="en-US" sz="900" spc="4" dirty="0">
                <a:solidFill>
                  <a:srgbClr val="7F7F7F"/>
                </a:solidFill>
                <a:latin typeface="Century Gothic"/>
                <a:cs typeface="Century Gothic"/>
              </a:rPr>
              <a:t>or</a:t>
            </a:r>
            <a:r>
              <a:rPr lang="en-US" sz="900" spc="8" dirty="0">
                <a:solidFill>
                  <a:srgbClr val="7F7F7F"/>
                </a:solidFill>
                <a:latin typeface="Century Gothic"/>
                <a:cs typeface="Century Gothic"/>
              </a:rPr>
              <a:t> </a:t>
            </a:r>
            <a:r>
              <a:rPr lang="en-US" sz="900" spc="11" dirty="0">
                <a:solidFill>
                  <a:srgbClr val="7F7F7F"/>
                </a:solidFill>
                <a:latin typeface="Century Gothic"/>
                <a:cs typeface="Century Gothic"/>
              </a:rPr>
              <a:t>referral</a:t>
            </a:r>
            <a:r>
              <a:rPr lang="en-US" sz="900" spc="-131" dirty="0">
                <a:solidFill>
                  <a:srgbClr val="7F7F7F"/>
                </a:solidFill>
                <a:latin typeface="Century Gothic"/>
                <a:cs typeface="Century Gothic"/>
              </a:rPr>
              <a:t> </a:t>
            </a:r>
            <a:r>
              <a:rPr lang="en-US" sz="900" spc="4" dirty="0">
                <a:solidFill>
                  <a:srgbClr val="7F7F7F"/>
                </a:solidFill>
                <a:latin typeface="Century Gothic"/>
                <a:cs typeface="Century Gothic"/>
              </a:rPr>
              <a:t>procedures</a:t>
            </a:r>
            <a:r>
              <a:rPr lang="en-US" sz="900" spc="-71" dirty="0">
                <a:solidFill>
                  <a:srgbClr val="7F7F7F"/>
                </a:solidFill>
                <a:latin typeface="Century Gothic"/>
                <a:cs typeface="Century Gothic"/>
              </a:rPr>
              <a:t> </a:t>
            </a:r>
            <a:r>
              <a:rPr lang="en-US" sz="900" spc="8" dirty="0">
                <a:solidFill>
                  <a:srgbClr val="7F7F7F"/>
                </a:solidFill>
                <a:latin typeface="Century Gothic"/>
                <a:cs typeface="Century Gothic"/>
              </a:rPr>
              <a:t>for </a:t>
            </a:r>
            <a:r>
              <a:rPr lang="en-US" sz="900" spc="-8" dirty="0">
                <a:solidFill>
                  <a:srgbClr val="7F7F7F"/>
                </a:solidFill>
                <a:latin typeface="Century Gothic"/>
                <a:cs typeface="Century Gothic"/>
              </a:rPr>
              <a:t>appropriate</a:t>
            </a:r>
            <a:r>
              <a:rPr lang="en-US" sz="900" spc="-4" dirty="0">
                <a:solidFill>
                  <a:srgbClr val="7F7F7F"/>
                </a:solidFill>
                <a:latin typeface="Century Gothic"/>
                <a:cs typeface="Century Gothic"/>
              </a:rPr>
              <a:t> </a:t>
            </a:r>
            <a:r>
              <a:rPr lang="en-US" sz="900" spc="11" dirty="0">
                <a:solidFill>
                  <a:srgbClr val="7F7F7F"/>
                </a:solidFill>
                <a:latin typeface="Century Gothic"/>
                <a:cs typeface="Century Gothic"/>
              </a:rPr>
              <a:t>resources,</a:t>
            </a:r>
            <a:endParaRPr lang="en-US" sz="900" dirty="0">
              <a:latin typeface="Century Gothic"/>
              <a:cs typeface="Century Gothic"/>
            </a:endParaRPr>
          </a:p>
        </p:txBody>
      </p:sp>
      <p:graphicFrame>
        <p:nvGraphicFramePr>
          <p:cNvPr id="5" name="object 5"/>
          <p:cNvGraphicFramePr>
            <a:graphicFrameLocks noGrp="1"/>
          </p:cNvGraphicFramePr>
          <p:nvPr/>
        </p:nvGraphicFramePr>
        <p:xfrm>
          <a:off x="1549511" y="886921"/>
          <a:ext cx="695325" cy="3169335"/>
        </p:xfrm>
        <a:graphic>
          <a:graphicData uri="http://schemas.openxmlformats.org/drawingml/2006/table">
            <a:tbl>
              <a:tblPr firstRow="1" bandRow="1">
                <a:tableStyleId>{2D5ABB26-0587-4C30-8999-92F81FD0307C}</a:tableStyleId>
              </a:tblPr>
              <a:tblGrid>
                <a:gridCol w="695325">
                  <a:extLst>
                    <a:ext uri="{9D8B030D-6E8A-4147-A177-3AD203B41FA5}">
                      <a16:colId xmlns:a16="http://schemas.microsoft.com/office/drawing/2014/main" val="20000"/>
                    </a:ext>
                  </a:extLst>
                </a:gridCol>
              </a:tblGrid>
              <a:tr h="431309">
                <a:tc>
                  <a:txBody>
                    <a:bodyPr/>
                    <a:lstStyle/>
                    <a:p>
                      <a:pPr algn="ctr">
                        <a:lnSpc>
                          <a:spcPct val="100000"/>
                        </a:lnSpc>
                        <a:spcBef>
                          <a:spcPts val="820"/>
                        </a:spcBef>
                      </a:pPr>
                      <a:r>
                        <a:rPr sz="1400" b="1" dirty="0">
                          <a:solidFill>
                            <a:srgbClr val="FFFFFF"/>
                          </a:solidFill>
                          <a:latin typeface="Century Gothic"/>
                          <a:cs typeface="Century Gothic"/>
                        </a:rPr>
                        <a:t>1</a:t>
                      </a:r>
                      <a:endParaRPr sz="1400" dirty="0">
                        <a:latin typeface="Century Gothic"/>
                        <a:cs typeface="Century Gothic"/>
                      </a:endParaRPr>
                    </a:p>
                  </a:txBody>
                  <a:tcPr marL="0" marR="0" marT="78105" marB="0">
                    <a:lnB w="76200">
                      <a:solidFill>
                        <a:srgbClr val="FFFFFF"/>
                      </a:solidFill>
                      <a:prstDash val="solid"/>
                    </a:lnB>
                    <a:solidFill>
                      <a:srgbClr val="D9A00B"/>
                    </a:solidFill>
                  </a:tcPr>
                </a:tc>
                <a:extLst>
                  <a:ext uri="{0D108BD9-81ED-4DB2-BD59-A6C34878D82A}">
                    <a16:rowId xmlns:a16="http://schemas.microsoft.com/office/drawing/2014/main" val="10000"/>
                  </a:ext>
                </a:extLst>
              </a:tr>
              <a:tr h="462487">
                <a:tc>
                  <a:txBody>
                    <a:bodyPr/>
                    <a:lstStyle/>
                    <a:p>
                      <a:pPr algn="ctr">
                        <a:lnSpc>
                          <a:spcPct val="100000"/>
                        </a:lnSpc>
                        <a:spcBef>
                          <a:spcPts val="1100"/>
                        </a:spcBef>
                      </a:pPr>
                      <a:r>
                        <a:rPr sz="1400" b="1" dirty="0">
                          <a:solidFill>
                            <a:srgbClr val="FFFFFF"/>
                          </a:solidFill>
                          <a:latin typeface="Century Gothic"/>
                          <a:cs typeface="Century Gothic"/>
                        </a:rPr>
                        <a:t>2</a:t>
                      </a:r>
                      <a:endParaRPr sz="1400" dirty="0">
                        <a:latin typeface="Century Gothic"/>
                        <a:cs typeface="Century Gothic"/>
                      </a:endParaRPr>
                    </a:p>
                  </a:txBody>
                  <a:tcPr marL="0" marR="0" marT="104775" marB="0">
                    <a:lnT w="76200">
                      <a:solidFill>
                        <a:srgbClr val="FFFFFF"/>
                      </a:solidFill>
                      <a:prstDash val="solid"/>
                    </a:lnT>
                    <a:lnB w="57150">
                      <a:solidFill>
                        <a:srgbClr val="FFFFFF"/>
                      </a:solidFill>
                      <a:prstDash val="solid"/>
                    </a:lnB>
                    <a:solidFill>
                      <a:srgbClr val="D9A00B"/>
                    </a:solidFill>
                  </a:tcPr>
                </a:tc>
                <a:extLst>
                  <a:ext uri="{0D108BD9-81ED-4DB2-BD59-A6C34878D82A}">
                    <a16:rowId xmlns:a16="http://schemas.microsoft.com/office/drawing/2014/main" val="10001"/>
                  </a:ext>
                </a:extLst>
              </a:tr>
              <a:tr h="462487">
                <a:tc>
                  <a:txBody>
                    <a:bodyPr/>
                    <a:lstStyle/>
                    <a:p>
                      <a:pPr algn="ctr">
                        <a:lnSpc>
                          <a:spcPct val="100000"/>
                        </a:lnSpc>
                        <a:spcBef>
                          <a:spcPts val="1080"/>
                        </a:spcBef>
                      </a:pPr>
                      <a:r>
                        <a:rPr sz="1400" b="1" dirty="0">
                          <a:solidFill>
                            <a:srgbClr val="FFFFFF"/>
                          </a:solidFill>
                          <a:latin typeface="Century Gothic"/>
                          <a:cs typeface="Century Gothic"/>
                        </a:rPr>
                        <a:t>3</a:t>
                      </a:r>
                      <a:endParaRPr sz="1400" dirty="0">
                        <a:latin typeface="Century Gothic"/>
                        <a:cs typeface="Century Gothic"/>
                      </a:endParaRPr>
                    </a:p>
                  </a:txBody>
                  <a:tcPr marL="0" marR="0" marT="102870" marB="0">
                    <a:lnT w="57150">
                      <a:solidFill>
                        <a:srgbClr val="FFFFFF"/>
                      </a:solidFill>
                      <a:prstDash val="solid"/>
                    </a:lnT>
                    <a:lnB w="76200">
                      <a:solidFill>
                        <a:srgbClr val="FFFFFF"/>
                      </a:solidFill>
                      <a:prstDash val="solid"/>
                    </a:lnB>
                    <a:solidFill>
                      <a:srgbClr val="D9A00B"/>
                    </a:solidFill>
                  </a:tcPr>
                </a:tc>
                <a:extLst>
                  <a:ext uri="{0D108BD9-81ED-4DB2-BD59-A6C34878D82A}">
                    <a16:rowId xmlns:a16="http://schemas.microsoft.com/office/drawing/2014/main" val="10002"/>
                  </a:ext>
                </a:extLst>
              </a:tr>
              <a:tr h="456770">
                <a:tc>
                  <a:txBody>
                    <a:bodyPr/>
                    <a:lstStyle/>
                    <a:p>
                      <a:pPr algn="ctr">
                        <a:lnSpc>
                          <a:spcPct val="100000"/>
                        </a:lnSpc>
                        <a:spcBef>
                          <a:spcPts val="1055"/>
                        </a:spcBef>
                      </a:pPr>
                      <a:r>
                        <a:rPr sz="1400" b="1" dirty="0">
                          <a:solidFill>
                            <a:srgbClr val="FFFFFF"/>
                          </a:solidFill>
                          <a:latin typeface="Century Gothic"/>
                          <a:cs typeface="Century Gothic"/>
                        </a:rPr>
                        <a:t>4</a:t>
                      </a:r>
                      <a:endParaRPr sz="1400" dirty="0">
                        <a:latin typeface="Century Gothic"/>
                        <a:cs typeface="Century Gothic"/>
                      </a:endParaRPr>
                    </a:p>
                  </a:txBody>
                  <a:tcPr marL="0" marR="0" marT="100489" marB="0">
                    <a:lnT w="76200">
                      <a:solidFill>
                        <a:srgbClr val="FFFFFF"/>
                      </a:solidFill>
                      <a:prstDash val="solid"/>
                    </a:lnT>
                    <a:lnB w="76200">
                      <a:solidFill>
                        <a:srgbClr val="FFFFFF"/>
                      </a:solidFill>
                      <a:prstDash val="solid"/>
                    </a:lnB>
                    <a:solidFill>
                      <a:srgbClr val="D9A00B"/>
                    </a:solidFill>
                  </a:tcPr>
                </a:tc>
                <a:extLst>
                  <a:ext uri="{0D108BD9-81ED-4DB2-BD59-A6C34878D82A}">
                    <a16:rowId xmlns:a16="http://schemas.microsoft.com/office/drawing/2014/main" val="10003"/>
                  </a:ext>
                </a:extLst>
              </a:tr>
              <a:tr h="462487">
                <a:tc>
                  <a:txBody>
                    <a:bodyPr/>
                    <a:lstStyle/>
                    <a:p>
                      <a:pPr algn="ctr">
                        <a:lnSpc>
                          <a:spcPct val="100000"/>
                        </a:lnSpc>
                        <a:spcBef>
                          <a:spcPts val="1085"/>
                        </a:spcBef>
                      </a:pPr>
                      <a:r>
                        <a:rPr sz="1400" b="1" dirty="0">
                          <a:solidFill>
                            <a:srgbClr val="FFFFFF"/>
                          </a:solidFill>
                          <a:latin typeface="Century Gothic"/>
                          <a:cs typeface="Century Gothic"/>
                        </a:rPr>
                        <a:t>5</a:t>
                      </a:r>
                      <a:endParaRPr sz="1400" dirty="0">
                        <a:latin typeface="Century Gothic"/>
                        <a:cs typeface="Century Gothic"/>
                      </a:endParaRPr>
                    </a:p>
                  </a:txBody>
                  <a:tcPr marL="0" marR="0" marT="103346" marB="0">
                    <a:lnT w="76200">
                      <a:solidFill>
                        <a:srgbClr val="FFFFFF"/>
                      </a:solidFill>
                      <a:prstDash val="solid"/>
                    </a:lnT>
                    <a:lnB w="57150">
                      <a:solidFill>
                        <a:srgbClr val="FFFFFF"/>
                      </a:solidFill>
                      <a:prstDash val="solid"/>
                    </a:lnB>
                    <a:solidFill>
                      <a:srgbClr val="D9A00B"/>
                    </a:solidFill>
                  </a:tcPr>
                </a:tc>
                <a:extLst>
                  <a:ext uri="{0D108BD9-81ED-4DB2-BD59-A6C34878D82A}">
                    <a16:rowId xmlns:a16="http://schemas.microsoft.com/office/drawing/2014/main" val="10004"/>
                  </a:ext>
                </a:extLst>
              </a:tr>
              <a:tr h="457290">
                <a:tc>
                  <a:txBody>
                    <a:bodyPr/>
                    <a:lstStyle/>
                    <a:p>
                      <a:pPr algn="ctr">
                        <a:lnSpc>
                          <a:spcPct val="100000"/>
                        </a:lnSpc>
                        <a:spcBef>
                          <a:spcPts val="1065"/>
                        </a:spcBef>
                      </a:pPr>
                      <a:r>
                        <a:rPr sz="1400" b="1" dirty="0">
                          <a:solidFill>
                            <a:srgbClr val="FFFFFF"/>
                          </a:solidFill>
                          <a:latin typeface="Century Gothic"/>
                          <a:cs typeface="Century Gothic"/>
                        </a:rPr>
                        <a:t>6</a:t>
                      </a:r>
                      <a:endParaRPr sz="1400" dirty="0">
                        <a:latin typeface="Century Gothic"/>
                        <a:cs typeface="Century Gothic"/>
                      </a:endParaRPr>
                    </a:p>
                  </a:txBody>
                  <a:tcPr marL="0" marR="0" marT="101441" marB="0">
                    <a:lnT w="57150">
                      <a:solidFill>
                        <a:srgbClr val="FFFFFF"/>
                      </a:solidFill>
                      <a:prstDash val="solid"/>
                    </a:lnT>
                    <a:lnB w="57150">
                      <a:solidFill>
                        <a:srgbClr val="FFFFFF"/>
                      </a:solidFill>
                      <a:prstDash val="solid"/>
                    </a:lnB>
                    <a:solidFill>
                      <a:srgbClr val="D9A00B"/>
                    </a:solidFill>
                  </a:tcPr>
                </a:tc>
                <a:extLst>
                  <a:ext uri="{0D108BD9-81ED-4DB2-BD59-A6C34878D82A}">
                    <a16:rowId xmlns:a16="http://schemas.microsoft.com/office/drawing/2014/main" val="10005"/>
                  </a:ext>
                </a:extLst>
              </a:tr>
              <a:tr h="436505">
                <a:tc>
                  <a:txBody>
                    <a:bodyPr/>
                    <a:lstStyle/>
                    <a:p>
                      <a:pPr algn="ctr">
                        <a:lnSpc>
                          <a:spcPct val="100000"/>
                        </a:lnSpc>
                        <a:spcBef>
                          <a:spcPts val="1095"/>
                        </a:spcBef>
                      </a:pPr>
                      <a:r>
                        <a:rPr sz="1400" b="1" dirty="0">
                          <a:solidFill>
                            <a:srgbClr val="FFFFFF"/>
                          </a:solidFill>
                          <a:latin typeface="Century Gothic"/>
                          <a:cs typeface="Century Gothic"/>
                        </a:rPr>
                        <a:t>7</a:t>
                      </a:r>
                      <a:endParaRPr sz="1400" dirty="0">
                        <a:latin typeface="Century Gothic"/>
                        <a:cs typeface="Century Gothic"/>
                      </a:endParaRPr>
                    </a:p>
                  </a:txBody>
                  <a:tcPr marL="0" marR="0" marT="104299" marB="0">
                    <a:lnT w="57150">
                      <a:solidFill>
                        <a:srgbClr val="FFFFFF"/>
                      </a:solidFill>
                      <a:prstDash val="solid"/>
                    </a:lnT>
                    <a:solidFill>
                      <a:srgbClr val="D9A00B"/>
                    </a:solidFill>
                  </a:tcPr>
                </a:tc>
                <a:extLst>
                  <a:ext uri="{0D108BD9-81ED-4DB2-BD59-A6C34878D82A}">
                    <a16:rowId xmlns:a16="http://schemas.microsoft.com/office/drawing/2014/main" val="10006"/>
                  </a:ext>
                </a:extLst>
              </a:tr>
            </a:tbl>
          </a:graphicData>
        </a:graphic>
      </p:graphicFrame>
      <p:sp>
        <p:nvSpPr>
          <p:cNvPr id="9" name="object 8">
            <a:extLst>
              <a:ext uri="{FF2B5EF4-FFF2-40B4-BE49-F238E27FC236}">
                <a16:creationId xmlns:a16="http://schemas.microsoft.com/office/drawing/2014/main" id="{F9D5B3E3-EE7E-964B-A5B4-00F31D911174}"/>
              </a:ext>
            </a:extLst>
          </p:cNvPr>
          <p:cNvSpPr txBox="1"/>
          <p:nvPr/>
        </p:nvSpPr>
        <p:spPr>
          <a:xfrm>
            <a:off x="1549511" y="4115882"/>
            <a:ext cx="695325" cy="286616"/>
          </a:xfrm>
          <a:prstGeom prst="rect">
            <a:avLst/>
          </a:prstGeom>
          <a:solidFill>
            <a:srgbClr val="D9A00B"/>
          </a:solidFill>
        </p:spPr>
        <p:txBody>
          <a:bodyPr vert="horz" wrap="square" lIns="0" tIns="78104" rIns="0" bIns="0" rtlCol="0">
            <a:spAutoFit/>
          </a:bodyPr>
          <a:lstStyle/>
          <a:p>
            <a:pPr algn="ctr">
              <a:spcBef>
                <a:spcPts val="614"/>
              </a:spcBef>
            </a:pPr>
            <a:r>
              <a:rPr b="1" dirty="0">
                <a:solidFill>
                  <a:srgbClr val="FFFFFF"/>
                </a:solidFill>
                <a:latin typeface="Century Gothic"/>
                <a:cs typeface="Century Gothic"/>
              </a:rPr>
              <a:t>8</a:t>
            </a:r>
            <a:endParaRPr dirty="0">
              <a:latin typeface="Century Gothic"/>
              <a:cs typeface="Century Gothic"/>
            </a:endParaRPr>
          </a:p>
        </p:txBody>
      </p:sp>
      <p:cxnSp>
        <p:nvCxnSpPr>
          <p:cNvPr id="13" name="Straight Connector 12">
            <a:extLst>
              <a:ext uri="{FF2B5EF4-FFF2-40B4-BE49-F238E27FC236}">
                <a16:creationId xmlns:a16="http://schemas.microsoft.com/office/drawing/2014/main" id="{00EB31BD-6B53-9A44-8167-2918EB131C31}"/>
              </a:ext>
            </a:extLst>
          </p:cNvPr>
          <p:cNvCxnSpPr/>
          <p:nvPr/>
        </p:nvCxnSpPr>
        <p:spPr>
          <a:xfrm>
            <a:off x="1444083" y="761071"/>
            <a:ext cx="6339468" cy="0"/>
          </a:xfrm>
          <a:prstGeom prst="line">
            <a:avLst/>
          </a:prstGeom>
          <a:ln/>
        </p:spPr>
        <p:style>
          <a:lnRef idx="3">
            <a:schemeClr val="accent6"/>
          </a:lnRef>
          <a:fillRef idx="0">
            <a:schemeClr val="accent6"/>
          </a:fillRef>
          <a:effectRef idx="2">
            <a:schemeClr val="accent6"/>
          </a:effectRef>
          <a:fontRef idx="minor">
            <a:schemeClr val="tx1"/>
          </a:fontRef>
        </p:style>
      </p:cxn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1407794" y="384857"/>
            <a:ext cx="6858000" cy="425116"/>
          </a:xfrm>
          <a:prstGeom prst="rect">
            <a:avLst/>
          </a:prstGeom>
        </p:spPr>
        <p:txBody>
          <a:bodyPr vert="horz" wrap="square" lIns="0" tIns="9525" rIns="0" bIns="0" rtlCol="0" anchor="ctr">
            <a:spAutoFit/>
          </a:bodyPr>
          <a:lstStyle/>
          <a:p>
            <a:pPr marL="9525">
              <a:lnSpc>
                <a:spcPct val="100000"/>
              </a:lnSpc>
              <a:spcBef>
                <a:spcPts val="75"/>
              </a:spcBef>
            </a:pPr>
            <a:r>
              <a:rPr sz="2700" spc="-4" dirty="0"/>
              <a:t>Who</a:t>
            </a:r>
            <a:r>
              <a:rPr sz="2700" spc="-19" dirty="0"/>
              <a:t> </a:t>
            </a:r>
            <a:r>
              <a:rPr sz="2700" spc="8" dirty="0"/>
              <a:t>Benefits</a:t>
            </a:r>
            <a:r>
              <a:rPr sz="2700" spc="-71" dirty="0"/>
              <a:t> </a:t>
            </a:r>
            <a:r>
              <a:rPr sz="2700" spc="4" dirty="0"/>
              <a:t>from </a:t>
            </a:r>
            <a:r>
              <a:rPr sz="2700" dirty="0"/>
              <a:t>Harm</a:t>
            </a:r>
            <a:r>
              <a:rPr sz="2700" spc="4" dirty="0"/>
              <a:t> </a:t>
            </a:r>
            <a:r>
              <a:rPr sz="2700" spc="8" dirty="0"/>
              <a:t>Reduction?</a:t>
            </a:r>
          </a:p>
        </p:txBody>
      </p:sp>
      <p:sp>
        <p:nvSpPr>
          <p:cNvPr id="4" name="object 4"/>
          <p:cNvSpPr txBox="1"/>
          <p:nvPr/>
        </p:nvSpPr>
        <p:spPr>
          <a:xfrm>
            <a:off x="4838726" y="1114860"/>
            <a:ext cx="2844641" cy="2284536"/>
          </a:xfrm>
          <a:prstGeom prst="rect">
            <a:avLst/>
          </a:prstGeom>
        </p:spPr>
        <p:txBody>
          <a:bodyPr vert="horz" wrap="square" lIns="0" tIns="10478" rIns="0" bIns="0" rtlCol="0">
            <a:spAutoFit/>
          </a:bodyPr>
          <a:lstStyle/>
          <a:p>
            <a:pPr marL="9525" marR="3810">
              <a:lnSpc>
                <a:spcPct val="99500"/>
              </a:lnSpc>
              <a:spcBef>
                <a:spcPts val="83"/>
              </a:spcBef>
            </a:pPr>
            <a:r>
              <a:rPr spc="-23" dirty="0">
                <a:solidFill>
                  <a:srgbClr val="404040"/>
                </a:solidFill>
                <a:latin typeface="Century Gothic"/>
                <a:cs typeface="Century Gothic"/>
              </a:rPr>
              <a:t>Harm</a:t>
            </a:r>
            <a:r>
              <a:rPr spc="79" dirty="0">
                <a:solidFill>
                  <a:srgbClr val="404040"/>
                </a:solidFill>
                <a:latin typeface="Century Gothic"/>
                <a:cs typeface="Century Gothic"/>
              </a:rPr>
              <a:t> </a:t>
            </a:r>
            <a:r>
              <a:rPr dirty="0">
                <a:solidFill>
                  <a:srgbClr val="404040"/>
                </a:solidFill>
                <a:latin typeface="Century Gothic"/>
                <a:cs typeface="Century Gothic"/>
              </a:rPr>
              <a:t>reduction</a:t>
            </a:r>
            <a:r>
              <a:rPr spc="-79" dirty="0">
                <a:solidFill>
                  <a:srgbClr val="404040"/>
                </a:solidFill>
                <a:latin typeface="Century Gothic"/>
                <a:cs typeface="Century Gothic"/>
              </a:rPr>
              <a:t> </a:t>
            </a:r>
            <a:r>
              <a:rPr spc="15" dirty="0">
                <a:solidFill>
                  <a:srgbClr val="404040"/>
                </a:solidFill>
                <a:latin typeface="Century Gothic"/>
                <a:cs typeface="Century Gothic"/>
              </a:rPr>
              <a:t>is</a:t>
            </a:r>
            <a:r>
              <a:rPr spc="-4" dirty="0">
                <a:solidFill>
                  <a:srgbClr val="404040"/>
                </a:solidFill>
                <a:latin typeface="Century Gothic"/>
                <a:cs typeface="Century Gothic"/>
              </a:rPr>
              <a:t> </a:t>
            </a:r>
            <a:r>
              <a:rPr dirty="0">
                <a:solidFill>
                  <a:srgbClr val="404040"/>
                </a:solidFill>
                <a:latin typeface="Century Gothic"/>
                <a:cs typeface="Century Gothic"/>
              </a:rPr>
              <a:t>a</a:t>
            </a:r>
            <a:r>
              <a:rPr spc="-26" dirty="0">
                <a:solidFill>
                  <a:srgbClr val="404040"/>
                </a:solidFill>
                <a:latin typeface="Century Gothic"/>
                <a:cs typeface="Century Gothic"/>
              </a:rPr>
              <a:t> </a:t>
            </a:r>
            <a:r>
              <a:rPr spc="4" dirty="0">
                <a:solidFill>
                  <a:srgbClr val="404040"/>
                </a:solidFill>
                <a:latin typeface="Century Gothic"/>
                <a:cs typeface="Century Gothic"/>
              </a:rPr>
              <a:t>service</a:t>
            </a:r>
            <a:r>
              <a:rPr spc="-53" dirty="0">
                <a:solidFill>
                  <a:srgbClr val="404040"/>
                </a:solidFill>
                <a:latin typeface="Century Gothic"/>
                <a:cs typeface="Century Gothic"/>
              </a:rPr>
              <a:t> </a:t>
            </a:r>
            <a:r>
              <a:rPr spc="4" dirty="0">
                <a:solidFill>
                  <a:srgbClr val="404040"/>
                </a:solidFill>
                <a:latin typeface="Century Gothic"/>
                <a:cs typeface="Century Gothic"/>
              </a:rPr>
              <a:t>model </a:t>
            </a:r>
            <a:r>
              <a:rPr spc="-363" dirty="0">
                <a:solidFill>
                  <a:srgbClr val="404040"/>
                </a:solidFill>
                <a:latin typeface="Century Gothic"/>
                <a:cs typeface="Century Gothic"/>
              </a:rPr>
              <a:t> </a:t>
            </a:r>
            <a:r>
              <a:rPr spc="11" dirty="0">
                <a:solidFill>
                  <a:srgbClr val="404040"/>
                </a:solidFill>
                <a:latin typeface="Century Gothic"/>
                <a:cs typeface="Century Gothic"/>
              </a:rPr>
              <a:t>for </a:t>
            </a:r>
            <a:r>
              <a:rPr dirty="0">
                <a:solidFill>
                  <a:srgbClr val="404040"/>
                </a:solidFill>
                <a:latin typeface="Century Gothic"/>
                <a:cs typeface="Century Gothic"/>
              </a:rPr>
              <a:t>individuals who </a:t>
            </a:r>
            <a:r>
              <a:rPr spc="-8" dirty="0">
                <a:solidFill>
                  <a:srgbClr val="404040"/>
                </a:solidFill>
                <a:latin typeface="Century Gothic"/>
                <a:cs typeface="Century Gothic"/>
              </a:rPr>
              <a:t>engage </a:t>
            </a:r>
            <a:r>
              <a:rPr spc="11" dirty="0">
                <a:solidFill>
                  <a:srgbClr val="404040"/>
                </a:solidFill>
                <a:latin typeface="Century Gothic"/>
                <a:cs typeface="Century Gothic"/>
              </a:rPr>
              <a:t>in </a:t>
            </a:r>
            <a:r>
              <a:rPr spc="15" dirty="0">
                <a:solidFill>
                  <a:srgbClr val="404040"/>
                </a:solidFill>
                <a:latin typeface="Century Gothic"/>
                <a:cs typeface="Century Gothic"/>
              </a:rPr>
              <a:t> </a:t>
            </a:r>
            <a:r>
              <a:rPr b="1" spc="11" dirty="0">
                <a:solidFill>
                  <a:srgbClr val="404040"/>
                </a:solidFill>
                <a:latin typeface="Century Gothic"/>
                <a:cs typeface="Century Gothic"/>
              </a:rPr>
              <a:t>h</a:t>
            </a:r>
            <a:r>
              <a:rPr b="1" spc="-26" dirty="0">
                <a:solidFill>
                  <a:srgbClr val="404040"/>
                </a:solidFill>
                <a:latin typeface="Century Gothic"/>
                <a:cs typeface="Century Gothic"/>
              </a:rPr>
              <a:t>i</a:t>
            </a:r>
            <a:r>
              <a:rPr b="1" spc="8" dirty="0">
                <a:solidFill>
                  <a:srgbClr val="404040"/>
                </a:solidFill>
                <a:latin typeface="Century Gothic"/>
                <a:cs typeface="Century Gothic"/>
              </a:rPr>
              <a:t>g</a:t>
            </a:r>
            <a:r>
              <a:rPr b="1" spc="11" dirty="0">
                <a:solidFill>
                  <a:srgbClr val="404040"/>
                </a:solidFill>
                <a:latin typeface="Century Gothic"/>
                <a:cs typeface="Century Gothic"/>
              </a:rPr>
              <a:t>h</a:t>
            </a:r>
            <a:r>
              <a:rPr b="1" spc="30" dirty="0">
                <a:solidFill>
                  <a:srgbClr val="404040"/>
                </a:solidFill>
                <a:latin typeface="Century Gothic"/>
                <a:cs typeface="Century Gothic"/>
              </a:rPr>
              <a:t>-</a:t>
            </a:r>
            <a:r>
              <a:rPr b="1" spc="15" dirty="0">
                <a:solidFill>
                  <a:srgbClr val="404040"/>
                </a:solidFill>
                <a:latin typeface="Century Gothic"/>
                <a:cs typeface="Century Gothic"/>
              </a:rPr>
              <a:t>r</a:t>
            </a:r>
            <a:r>
              <a:rPr b="1" spc="-26" dirty="0">
                <a:solidFill>
                  <a:srgbClr val="404040"/>
                </a:solidFill>
                <a:latin typeface="Century Gothic"/>
                <a:cs typeface="Century Gothic"/>
              </a:rPr>
              <a:t>i</a:t>
            </a:r>
            <a:r>
              <a:rPr b="1" spc="4" dirty="0">
                <a:solidFill>
                  <a:srgbClr val="404040"/>
                </a:solidFill>
                <a:latin typeface="Century Gothic"/>
                <a:cs typeface="Century Gothic"/>
              </a:rPr>
              <a:t>s</a:t>
            </a:r>
            <a:r>
              <a:rPr b="1" dirty="0">
                <a:solidFill>
                  <a:srgbClr val="404040"/>
                </a:solidFill>
                <a:latin typeface="Century Gothic"/>
                <a:cs typeface="Century Gothic"/>
              </a:rPr>
              <a:t>k</a:t>
            </a:r>
            <a:r>
              <a:rPr b="1" spc="-38" dirty="0">
                <a:solidFill>
                  <a:srgbClr val="404040"/>
                </a:solidFill>
                <a:latin typeface="Century Gothic"/>
                <a:cs typeface="Century Gothic"/>
              </a:rPr>
              <a:t> </a:t>
            </a:r>
            <a:r>
              <a:rPr b="1" spc="8" dirty="0">
                <a:solidFill>
                  <a:srgbClr val="404040"/>
                </a:solidFill>
                <a:latin typeface="Century Gothic"/>
                <a:cs typeface="Century Gothic"/>
              </a:rPr>
              <a:t>b</a:t>
            </a:r>
            <a:r>
              <a:rPr b="1" spc="34" dirty="0">
                <a:solidFill>
                  <a:srgbClr val="404040"/>
                </a:solidFill>
                <a:latin typeface="Century Gothic"/>
                <a:cs typeface="Century Gothic"/>
              </a:rPr>
              <a:t>e</a:t>
            </a:r>
            <a:r>
              <a:rPr b="1" spc="15" dirty="0">
                <a:solidFill>
                  <a:srgbClr val="404040"/>
                </a:solidFill>
                <a:latin typeface="Century Gothic"/>
                <a:cs typeface="Century Gothic"/>
              </a:rPr>
              <a:t>h</a:t>
            </a:r>
            <a:r>
              <a:rPr b="1" spc="8" dirty="0">
                <a:solidFill>
                  <a:srgbClr val="404040"/>
                </a:solidFill>
                <a:latin typeface="Century Gothic"/>
                <a:cs typeface="Century Gothic"/>
              </a:rPr>
              <a:t>a</a:t>
            </a:r>
            <a:r>
              <a:rPr b="1" spc="-8" dirty="0">
                <a:solidFill>
                  <a:srgbClr val="404040"/>
                </a:solidFill>
                <a:latin typeface="Century Gothic"/>
                <a:cs typeface="Century Gothic"/>
              </a:rPr>
              <a:t>v</a:t>
            </a:r>
            <a:r>
              <a:rPr b="1" spc="-26" dirty="0">
                <a:solidFill>
                  <a:srgbClr val="404040"/>
                </a:solidFill>
                <a:latin typeface="Century Gothic"/>
                <a:cs typeface="Century Gothic"/>
              </a:rPr>
              <a:t>i</a:t>
            </a:r>
            <a:r>
              <a:rPr b="1" spc="34" dirty="0">
                <a:solidFill>
                  <a:srgbClr val="404040"/>
                </a:solidFill>
                <a:latin typeface="Century Gothic"/>
                <a:cs typeface="Century Gothic"/>
              </a:rPr>
              <a:t>o</a:t>
            </a:r>
            <a:r>
              <a:rPr b="1" spc="15" dirty="0">
                <a:solidFill>
                  <a:srgbClr val="404040"/>
                </a:solidFill>
                <a:latin typeface="Century Gothic"/>
                <a:cs typeface="Century Gothic"/>
              </a:rPr>
              <a:t>r</a:t>
            </a:r>
            <a:r>
              <a:rPr b="1" spc="8" dirty="0">
                <a:solidFill>
                  <a:srgbClr val="404040"/>
                </a:solidFill>
                <a:latin typeface="Century Gothic"/>
                <a:cs typeface="Century Gothic"/>
              </a:rPr>
              <a:t>s</a:t>
            </a:r>
            <a:r>
              <a:rPr dirty="0">
                <a:solidFill>
                  <a:srgbClr val="404040"/>
                </a:solidFill>
                <a:latin typeface="Century Gothic"/>
                <a:cs typeface="Century Gothic"/>
              </a:rPr>
              <a:t>,</a:t>
            </a:r>
            <a:r>
              <a:rPr spc="-150" dirty="0">
                <a:solidFill>
                  <a:srgbClr val="404040"/>
                </a:solidFill>
                <a:latin typeface="Century Gothic"/>
                <a:cs typeface="Century Gothic"/>
              </a:rPr>
              <a:t> </a:t>
            </a:r>
            <a:r>
              <a:rPr spc="26" dirty="0">
                <a:solidFill>
                  <a:srgbClr val="404040"/>
                </a:solidFill>
                <a:latin typeface="Century Gothic"/>
                <a:cs typeface="Century Gothic"/>
              </a:rPr>
              <a:t>i</a:t>
            </a:r>
            <a:r>
              <a:rPr dirty="0">
                <a:solidFill>
                  <a:srgbClr val="404040"/>
                </a:solidFill>
                <a:latin typeface="Century Gothic"/>
                <a:cs typeface="Century Gothic"/>
              </a:rPr>
              <a:t>n</a:t>
            </a:r>
            <a:r>
              <a:rPr spc="26" dirty="0">
                <a:solidFill>
                  <a:srgbClr val="404040"/>
                </a:solidFill>
                <a:latin typeface="Century Gothic"/>
                <a:cs typeface="Century Gothic"/>
              </a:rPr>
              <a:t>cl</a:t>
            </a:r>
            <a:r>
              <a:rPr spc="4" dirty="0">
                <a:solidFill>
                  <a:srgbClr val="404040"/>
                </a:solidFill>
                <a:latin typeface="Century Gothic"/>
                <a:cs typeface="Century Gothic"/>
              </a:rPr>
              <a:t>u</a:t>
            </a:r>
            <a:r>
              <a:rPr spc="-26" dirty="0">
                <a:solidFill>
                  <a:srgbClr val="404040"/>
                </a:solidFill>
                <a:latin typeface="Century Gothic"/>
                <a:cs typeface="Century Gothic"/>
              </a:rPr>
              <a:t>d</a:t>
            </a:r>
            <a:r>
              <a:rPr spc="26" dirty="0">
                <a:solidFill>
                  <a:srgbClr val="404040"/>
                </a:solidFill>
                <a:latin typeface="Century Gothic"/>
                <a:cs typeface="Century Gothic"/>
              </a:rPr>
              <a:t>i</a:t>
            </a:r>
            <a:r>
              <a:rPr dirty="0">
                <a:solidFill>
                  <a:srgbClr val="404040"/>
                </a:solidFill>
                <a:latin typeface="Century Gothic"/>
                <a:cs typeface="Century Gothic"/>
              </a:rPr>
              <a:t>n</a:t>
            </a:r>
            <a:r>
              <a:rPr spc="-11" dirty="0">
                <a:solidFill>
                  <a:srgbClr val="404040"/>
                </a:solidFill>
                <a:latin typeface="Century Gothic"/>
                <a:cs typeface="Century Gothic"/>
              </a:rPr>
              <a:t>g</a:t>
            </a:r>
            <a:r>
              <a:rPr dirty="0">
                <a:solidFill>
                  <a:srgbClr val="404040"/>
                </a:solidFill>
                <a:latin typeface="Century Gothic"/>
                <a:cs typeface="Century Gothic"/>
              </a:rPr>
              <a:t>:</a:t>
            </a:r>
            <a:endParaRPr dirty="0">
              <a:latin typeface="Century Gothic"/>
              <a:cs typeface="Century Gothic"/>
            </a:endParaRPr>
          </a:p>
          <a:p>
            <a:pPr>
              <a:spcBef>
                <a:spcPts val="41"/>
              </a:spcBef>
            </a:pPr>
            <a:endParaRPr sz="1313" dirty="0">
              <a:latin typeface="Century Gothic"/>
              <a:cs typeface="Century Gothic"/>
            </a:endParaRPr>
          </a:p>
          <a:p>
            <a:pPr marL="180975" indent="-171450">
              <a:buClr>
                <a:srgbClr val="DD9C15"/>
              </a:buClr>
              <a:buFont typeface="Arial"/>
              <a:buChar char="•"/>
              <a:tabLst>
                <a:tab pos="180499" algn="l"/>
                <a:tab pos="180975" algn="l"/>
              </a:tabLst>
            </a:pPr>
            <a:r>
              <a:rPr spc="-15" dirty="0">
                <a:solidFill>
                  <a:srgbClr val="404040"/>
                </a:solidFill>
                <a:latin typeface="Century Gothic"/>
                <a:cs typeface="Century Gothic"/>
              </a:rPr>
              <a:t>Drug</a:t>
            </a:r>
            <a:r>
              <a:rPr spc="26" dirty="0">
                <a:solidFill>
                  <a:srgbClr val="404040"/>
                </a:solidFill>
                <a:latin typeface="Century Gothic"/>
                <a:cs typeface="Century Gothic"/>
              </a:rPr>
              <a:t> </a:t>
            </a:r>
            <a:r>
              <a:rPr dirty="0">
                <a:solidFill>
                  <a:srgbClr val="404040"/>
                </a:solidFill>
                <a:latin typeface="Century Gothic"/>
                <a:cs typeface="Century Gothic"/>
              </a:rPr>
              <a:t>use</a:t>
            </a:r>
            <a:endParaRPr dirty="0">
              <a:latin typeface="Century Gothic"/>
              <a:cs typeface="Century Gothic"/>
            </a:endParaRPr>
          </a:p>
          <a:p>
            <a:pPr>
              <a:spcBef>
                <a:spcPts val="41"/>
              </a:spcBef>
              <a:buClr>
                <a:srgbClr val="DD9C15"/>
              </a:buClr>
              <a:buFont typeface="Arial"/>
              <a:buChar char="•"/>
            </a:pPr>
            <a:endParaRPr sz="1313" dirty="0">
              <a:latin typeface="Century Gothic"/>
              <a:cs typeface="Century Gothic"/>
            </a:endParaRPr>
          </a:p>
          <a:p>
            <a:pPr marL="180975" indent="-171450">
              <a:buClr>
                <a:srgbClr val="DD9C15"/>
              </a:buClr>
              <a:buFont typeface="Arial"/>
              <a:buChar char="•"/>
              <a:tabLst>
                <a:tab pos="180499" algn="l"/>
                <a:tab pos="180975" algn="l"/>
              </a:tabLst>
            </a:pPr>
            <a:r>
              <a:rPr spc="8" dirty="0">
                <a:solidFill>
                  <a:srgbClr val="404040"/>
                </a:solidFill>
                <a:latin typeface="Century Gothic"/>
                <a:cs typeface="Century Gothic"/>
              </a:rPr>
              <a:t>Alcohol</a:t>
            </a:r>
            <a:r>
              <a:rPr spc="-75" dirty="0">
                <a:solidFill>
                  <a:srgbClr val="404040"/>
                </a:solidFill>
                <a:latin typeface="Century Gothic"/>
                <a:cs typeface="Century Gothic"/>
              </a:rPr>
              <a:t> </a:t>
            </a:r>
            <a:r>
              <a:rPr dirty="0">
                <a:solidFill>
                  <a:srgbClr val="404040"/>
                </a:solidFill>
                <a:latin typeface="Century Gothic"/>
                <a:cs typeface="Century Gothic"/>
              </a:rPr>
              <a:t>use</a:t>
            </a:r>
            <a:endParaRPr dirty="0">
              <a:latin typeface="Century Gothic"/>
              <a:cs typeface="Century Gothic"/>
            </a:endParaRPr>
          </a:p>
          <a:p>
            <a:pPr>
              <a:spcBef>
                <a:spcPts val="26"/>
              </a:spcBef>
              <a:buClr>
                <a:srgbClr val="DD9C15"/>
              </a:buClr>
              <a:buFont typeface="Arial"/>
              <a:buChar char="•"/>
            </a:pPr>
            <a:endParaRPr sz="1388" dirty="0">
              <a:latin typeface="Century Gothic"/>
              <a:cs typeface="Century Gothic"/>
            </a:endParaRPr>
          </a:p>
          <a:p>
            <a:pPr marL="180975" indent="-171450">
              <a:buClr>
                <a:srgbClr val="DD9C15"/>
              </a:buClr>
              <a:buFont typeface="Arial"/>
              <a:buChar char="•"/>
              <a:tabLst>
                <a:tab pos="180499" algn="l"/>
                <a:tab pos="180975" algn="l"/>
              </a:tabLst>
            </a:pPr>
            <a:r>
              <a:rPr spc="-4" dirty="0">
                <a:solidFill>
                  <a:srgbClr val="404040"/>
                </a:solidFill>
                <a:latin typeface="Century Gothic"/>
                <a:cs typeface="Century Gothic"/>
              </a:rPr>
              <a:t>Higher-risk</a:t>
            </a:r>
            <a:r>
              <a:rPr spc="-19" dirty="0">
                <a:solidFill>
                  <a:srgbClr val="404040"/>
                </a:solidFill>
                <a:latin typeface="Century Gothic"/>
                <a:cs typeface="Century Gothic"/>
              </a:rPr>
              <a:t> </a:t>
            </a:r>
            <a:r>
              <a:rPr spc="4" dirty="0">
                <a:solidFill>
                  <a:srgbClr val="404040"/>
                </a:solidFill>
                <a:latin typeface="Century Gothic"/>
                <a:cs typeface="Century Gothic"/>
              </a:rPr>
              <a:t>sexual</a:t>
            </a:r>
            <a:r>
              <a:rPr spc="-60" dirty="0">
                <a:solidFill>
                  <a:srgbClr val="404040"/>
                </a:solidFill>
                <a:latin typeface="Century Gothic"/>
                <a:cs typeface="Century Gothic"/>
              </a:rPr>
              <a:t> </a:t>
            </a:r>
            <a:r>
              <a:rPr spc="4" dirty="0">
                <a:solidFill>
                  <a:srgbClr val="404040"/>
                </a:solidFill>
                <a:latin typeface="Century Gothic"/>
                <a:cs typeface="Century Gothic"/>
              </a:rPr>
              <a:t>activity</a:t>
            </a:r>
            <a:endParaRPr dirty="0">
              <a:latin typeface="Century Gothic"/>
              <a:cs typeface="Century Gothic"/>
            </a:endParaRPr>
          </a:p>
          <a:p>
            <a:pPr>
              <a:spcBef>
                <a:spcPts val="41"/>
              </a:spcBef>
              <a:buClr>
                <a:srgbClr val="DD9C15"/>
              </a:buClr>
              <a:buFont typeface="Arial"/>
              <a:buChar char="•"/>
            </a:pPr>
            <a:endParaRPr sz="1313" dirty="0">
              <a:latin typeface="Century Gothic"/>
              <a:cs typeface="Century Gothic"/>
            </a:endParaRPr>
          </a:p>
          <a:p>
            <a:pPr marL="180975" indent="-171450">
              <a:buClr>
                <a:srgbClr val="DD9C15"/>
              </a:buClr>
              <a:buFont typeface="Arial"/>
              <a:buChar char="•"/>
              <a:tabLst>
                <a:tab pos="180499" algn="l"/>
                <a:tab pos="180975" algn="l"/>
              </a:tabLst>
            </a:pPr>
            <a:r>
              <a:rPr spc="8" dirty="0">
                <a:solidFill>
                  <a:srgbClr val="404040"/>
                </a:solidFill>
                <a:latin typeface="Century Gothic"/>
                <a:cs typeface="Century Gothic"/>
              </a:rPr>
              <a:t>Sex</a:t>
            </a:r>
            <a:r>
              <a:rPr spc="-79" dirty="0">
                <a:solidFill>
                  <a:srgbClr val="404040"/>
                </a:solidFill>
                <a:latin typeface="Century Gothic"/>
                <a:cs typeface="Century Gothic"/>
              </a:rPr>
              <a:t> </a:t>
            </a:r>
            <a:r>
              <a:rPr spc="-8" dirty="0">
                <a:solidFill>
                  <a:srgbClr val="404040"/>
                </a:solidFill>
                <a:latin typeface="Century Gothic"/>
                <a:cs typeface="Century Gothic"/>
              </a:rPr>
              <a:t>work</a:t>
            </a:r>
            <a:endParaRPr dirty="0">
              <a:latin typeface="Century Gothic"/>
              <a:cs typeface="Century Gothic"/>
            </a:endParaRPr>
          </a:p>
        </p:txBody>
      </p:sp>
      <p:sp>
        <p:nvSpPr>
          <p:cNvPr id="5" name="object 5"/>
          <p:cNvSpPr txBox="1"/>
          <p:nvPr/>
        </p:nvSpPr>
        <p:spPr>
          <a:xfrm>
            <a:off x="4838727" y="3581835"/>
            <a:ext cx="508159" cy="217367"/>
          </a:xfrm>
          <a:prstGeom prst="rect">
            <a:avLst/>
          </a:prstGeom>
        </p:spPr>
        <p:txBody>
          <a:bodyPr vert="horz" wrap="square" lIns="0" tIns="9525" rIns="0" bIns="0" rtlCol="0">
            <a:spAutoFit/>
          </a:bodyPr>
          <a:lstStyle/>
          <a:p>
            <a:pPr marL="180975" indent="-171450">
              <a:spcBef>
                <a:spcPts val="75"/>
              </a:spcBef>
              <a:buClr>
                <a:srgbClr val="DD9C15"/>
              </a:buClr>
              <a:buFont typeface="Arial"/>
              <a:buChar char="•"/>
              <a:tabLst>
                <a:tab pos="180499" algn="l"/>
                <a:tab pos="180975" algn="l"/>
              </a:tabLst>
            </a:pPr>
            <a:r>
              <a:rPr spc="26" dirty="0">
                <a:solidFill>
                  <a:srgbClr val="404040"/>
                </a:solidFill>
                <a:latin typeface="Century Gothic"/>
                <a:cs typeface="Century Gothic"/>
              </a:rPr>
              <a:t>E</a:t>
            </a:r>
            <a:r>
              <a:rPr spc="-8" dirty="0">
                <a:solidFill>
                  <a:srgbClr val="404040"/>
                </a:solidFill>
                <a:latin typeface="Century Gothic"/>
                <a:cs typeface="Century Gothic"/>
              </a:rPr>
              <a:t>t</a:t>
            </a:r>
            <a:r>
              <a:rPr spc="26" dirty="0">
                <a:solidFill>
                  <a:srgbClr val="404040"/>
                </a:solidFill>
                <a:latin typeface="Century Gothic"/>
                <a:cs typeface="Century Gothic"/>
              </a:rPr>
              <a:t>c.</a:t>
            </a:r>
            <a:endParaRPr dirty="0">
              <a:latin typeface="Century Gothic"/>
              <a:cs typeface="Century Gothic"/>
            </a:endParaRPr>
          </a:p>
        </p:txBody>
      </p:sp>
      <p:sp>
        <p:nvSpPr>
          <p:cNvPr id="6" name="object 6"/>
          <p:cNvSpPr txBox="1"/>
          <p:nvPr/>
        </p:nvSpPr>
        <p:spPr>
          <a:xfrm>
            <a:off x="1407794" y="1114860"/>
            <a:ext cx="2981325" cy="2069029"/>
          </a:xfrm>
          <a:prstGeom prst="rect">
            <a:avLst/>
          </a:prstGeom>
        </p:spPr>
        <p:txBody>
          <a:bodyPr vert="horz" wrap="square" lIns="0" tIns="8573" rIns="0" bIns="0" rtlCol="0">
            <a:spAutoFit/>
          </a:bodyPr>
          <a:lstStyle/>
          <a:p>
            <a:pPr marL="9525" marR="3810">
              <a:lnSpc>
                <a:spcPct val="100299"/>
              </a:lnSpc>
              <a:spcBef>
                <a:spcPts val="68"/>
              </a:spcBef>
            </a:pPr>
            <a:r>
              <a:rPr spc="-26" dirty="0">
                <a:solidFill>
                  <a:srgbClr val="404040"/>
                </a:solidFill>
                <a:latin typeface="Century Gothic"/>
                <a:cs typeface="Century Gothic"/>
              </a:rPr>
              <a:t>B</a:t>
            </a:r>
            <a:r>
              <a:rPr spc="19" dirty="0">
                <a:solidFill>
                  <a:srgbClr val="404040"/>
                </a:solidFill>
                <a:latin typeface="Century Gothic"/>
                <a:cs typeface="Century Gothic"/>
              </a:rPr>
              <a:t>e</a:t>
            </a:r>
            <a:r>
              <a:rPr spc="26" dirty="0">
                <a:solidFill>
                  <a:srgbClr val="404040"/>
                </a:solidFill>
                <a:latin typeface="Century Gothic"/>
                <a:cs typeface="Century Gothic"/>
              </a:rPr>
              <a:t>c</a:t>
            </a:r>
            <a:r>
              <a:rPr spc="-23" dirty="0">
                <a:solidFill>
                  <a:srgbClr val="404040"/>
                </a:solidFill>
                <a:latin typeface="Century Gothic"/>
                <a:cs typeface="Century Gothic"/>
              </a:rPr>
              <a:t>a</a:t>
            </a:r>
            <a:r>
              <a:rPr spc="4" dirty="0">
                <a:solidFill>
                  <a:srgbClr val="404040"/>
                </a:solidFill>
                <a:latin typeface="Century Gothic"/>
                <a:cs typeface="Century Gothic"/>
              </a:rPr>
              <a:t>u</a:t>
            </a:r>
            <a:r>
              <a:rPr dirty="0">
                <a:solidFill>
                  <a:srgbClr val="404040"/>
                </a:solidFill>
                <a:latin typeface="Century Gothic"/>
                <a:cs typeface="Century Gothic"/>
              </a:rPr>
              <a:t>se</a:t>
            </a:r>
            <a:r>
              <a:rPr spc="23" dirty="0">
                <a:solidFill>
                  <a:srgbClr val="404040"/>
                </a:solidFill>
                <a:latin typeface="Century Gothic"/>
                <a:cs typeface="Century Gothic"/>
              </a:rPr>
              <a:t> </a:t>
            </a:r>
            <a:r>
              <a:rPr spc="15" dirty="0">
                <a:solidFill>
                  <a:srgbClr val="404040"/>
                </a:solidFill>
                <a:latin typeface="Century Gothic"/>
                <a:cs typeface="Century Gothic"/>
              </a:rPr>
              <a:t>o</a:t>
            </a:r>
            <a:r>
              <a:rPr dirty="0">
                <a:solidFill>
                  <a:srgbClr val="404040"/>
                </a:solidFill>
                <a:latin typeface="Century Gothic"/>
                <a:cs typeface="Century Gothic"/>
              </a:rPr>
              <a:t>f</a:t>
            </a:r>
            <a:r>
              <a:rPr spc="-49" dirty="0">
                <a:solidFill>
                  <a:srgbClr val="404040"/>
                </a:solidFill>
                <a:latin typeface="Century Gothic"/>
                <a:cs typeface="Century Gothic"/>
              </a:rPr>
              <a:t> </a:t>
            </a:r>
            <a:r>
              <a:rPr spc="30" dirty="0">
                <a:solidFill>
                  <a:srgbClr val="404040"/>
                </a:solidFill>
                <a:latin typeface="Century Gothic"/>
                <a:cs typeface="Century Gothic"/>
              </a:rPr>
              <a:t>i</a:t>
            </a:r>
            <a:r>
              <a:rPr spc="-8" dirty="0">
                <a:solidFill>
                  <a:srgbClr val="404040"/>
                </a:solidFill>
                <a:latin typeface="Century Gothic"/>
                <a:cs typeface="Century Gothic"/>
              </a:rPr>
              <a:t>t</a:t>
            </a:r>
            <a:r>
              <a:rPr dirty="0">
                <a:solidFill>
                  <a:srgbClr val="404040"/>
                </a:solidFill>
                <a:latin typeface="Century Gothic"/>
                <a:cs typeface="Century Gothic"/>
              </a:rPr>
              <a:t>s </a:t>
            </a:r>
            <a:r>
              <a:rPr spc="26" dirty="0">
                <a:solidFill>
                  <a:srgbClr val="404040"/>
                </a:solidFill>
                <a:latin typeface="Century Gothic"/>
                <a:cs typeface="Century Gothic"/>
              </a:rPr>
              <a:t>f</a:t>
            </a:r>
            <a:r>
              <a:rPr spc="30" dirty="0">
                <a:solidFill>
                  <a:srgbClr val="404040"/>
                </a:solidFill>
                <a:latin typeface="Century Gothic"/>
                <a:cs typeface="Century Gothic"/>
              </a:rPr>
              <a:t>l</a:t>
            </a:r>
            <a:r>
              <a:rPr spc="23" dirty="0">
                <a:solidFill>
                  <a:srgbClr val="404040"/>
                </a:solidFill>
                <a:latin typeface="Century Gothic"/>
                <a:cs typeface="Century Gothic"/>
              </a:rPr>
              <a:t>e</a:t>
            </a:r>
            <a:r>
              <a:rPr spc="26" dirty="0">
                <a:solidFill>
                  <a:srgbClr val="404040"/>
                </a:solidFill>
                <a:latin typeface="Century Gothic"/>
                <a:cs typeface="Century Gothic"/>
              </a:rPr>
              <a:t>x</a:t>
            </a:r>
            <a:r>
              <a:rPr spc="30" dirty="0">
                <a:solidFill>
                  <a:srgbClr val="404040"/>
                </a:solidFill>
                <a:latin typeface="Century Gothic"/>
                <a:cs typeface="Century Gothic"/>
              </a:rPr>
              <a:t>i</a:t>
            </a:r>
            <a:r>
              <a:rPr spc="-23" dirty="0">
                <a:solidFill>
                  <a:srgbClr val="404040"/>
                </a:solidFill>
                <a:latin typeface="Century Gothic"/>
                <a:cs typeface="Century Gothic"/>
              </a:rPr>
              <a:t>b</a:t>
            </a:r>
            <a:r>
              <a:rPr spc="30" dirty="0">
                <a:solidFill>
                  <a:srgbClr val="404040"/>
                </a:solidFill>
                <a:latin typeface="Century Gothic"/>
                <a:cs typeface="Century Gothic"/>
              </a:rPr>
              <a:t>l</a:t>
            </a:r>
            <a:r>
              <a:rPr dirty="0">
                <a:solidFill>
                  <a:srgbClr val="404040"/>
                </a:solidFill>
                <a:latin typeface="Century Gothic"/>
                <a:cs typeface="Century Gothic"/>
              </a:rPr>
              <a:t>e</a:t>
            </a:r>
            <a:r>
              <a:rPr spc="-127" dirty="0">
                <a:solidFill>
                  <a:srgbClr val="404040"/>
                </a:solidFill>
                <a:latin typeface="Century Gothic"/>
                <a:cs typeface="Century Gothic"/>
              </a:rPr>
              <a:t> </a:t>
            </a:r>
            <a:r>
              <a:rPr spc="-23" dirty="0">
                <a:solidFill>
                  <a:srgbClr val="404040"/>
                </a:solidFill>
                <a:latin typeface="Century Gothic"/>
                <a:cs typeface="Century Gothic"/>
              </a:rPr>
              <a:t>app</a:t>
            </a:r>
            <a:r>
              <a:rPr spc="-34" dirty="0">
                <a:solidFill>
                  <a:srgbClr val="404040"/>
                </a:solidFill>
                <a:latin typeface="Century Gothic"/>
                <a:cs typeface="Century Gothic"/>
              </a:rPr>
              <a:t>r</a:t>
            </a:r>
            <a:r>
              <a:rPr spc="15" dirty="0">
                <a:solidFill>
                  <a:srgbClr val="404040"/>
                </a:solidFill>
                <a:latin typeface="Century Gothic"/>
                <a:cs typeface="Century Gothic"/>
              </a:rPr>
              <a:t>o</a:t>
            </a:r>
            <a:r>
              <a:rPr spc="-23" dirty="0">
                <a:solidFill>
                  <a:srgbClr val="404040"/>
                </a:solidFill>
                <a:latin typeface="Century Gothic"/>
                <a:cs typeface="Century Gothic"/>
              </a:rPr>
              <a:t>a</a:t>
            </a:r>
            <a:r>
              <a:rPr spc="26" dirty="0">
                <a:solidFill>
                  <a:srgbClr val="404040"/>
                </a:solidFill>
                <a:latin typeface="Century Gothic"/>
                <a:cs typeface="Century Gothic"/>
              </a:rPr>
              <a:t>c</a:t>
            </a:r>
            <a:r>
              <a:rPr dirty="0">
                <a:solidFill>
                  <a:srgbClr val="404040"/>
                </a:solidFill>
                <a:latin typeface="Century Gothic"/>
                <a:cs typeface="Century Gothic"/>
              </a:rPr>
              <a:t>h,  </a:t>
            </a:r>
            <a:r>
              <a:rPr spc="-15" dirty="0">
                <a:solidFill>
                  <a:srgbClr val="404040"/>
                </a:solidFill>
                <a:latin typeface="Century Gothic"/>
                <a:cs typeface="Century Gothic"/>
              </a:rPr>
              <a:t>harm</a:t>
            </a:r>
            <a:r>
              <a:rPr spc="79" dirty="0">
                <a:solidFill>
                  <a:srgbClr val="404040"/>
                </a:solidFill>
                <a:latin typeface="Century Gothic"/>
                <a:cs typeface="Century Gothic"/>
              </a:rPr>
              <a:t> </a:t>
            </a:r>
            <a:r>
              <a:rPr dirty="0">
                <a:solidFill>
                  <a:srgbClr val="404040"/>
                </a:solidFill>
                <a:latin typeface="Century Gothic"/>
                <a:cs typeface="Century Gothic"/>
              </a:rPr>
              <a:t>reduction</a:t>
            </a:r>
            <a:r>
              <a:rPr spc="-79" dirty="0">
                <a:solidFill>
                  <a:srgbClr val="404040"/>
                </a:solidFill>
                <a:latin typeface="Century Gothic"/>
                <a:cs typeface="Century Gothic"/>
              </a:rPr>
              <a:t> </a:t>
            </a:r>
            <a:r>
              <a:rPr spc="-4" dirty="0">
                <a:solidFill>
                  <a:srgbClr val="404040"/>
                </a:solidFill>
                <a:latin typeface="Century Gothic"/>
                <a:cs typeface="Century Gothic"/>
              </a:rPr>
              <a:t>strategies</a:t>
            </a:r>
            <a:r>
              <a:rPr dirty="0">
                <a:solidFill>
                  <a:srgbClr val="404040"/>
                </a:solidFill>
                <a:latin typeface="Century Gothic"/>
                <a:cs typeface="Century Gothic"/>
              </a:rPr>
              <a:t> </a:t>
            </a:r>
            <a:r>
              <a:rPr spc="-19" dirty="0">
                <a:solidFill>
                  <a:srgbClr val="404040"/>
                </a:solidFill>
                <a:latin typeface="Century Gothic"/>
                <a:cs typeface="Century Gothic"/>
              </a:rPr>
              <a:t>are </a:t>
            </a:r>
            <a:r>
              <a:rPr spc="-15" dirty="0">
                <a:solidFill>
                  <a:srgbClr val="404040"/>
                </a:solidFill>
                <a:latin typeface="Century Gothic"/>
                <a:cs typeface="Century Gothic"/>
              </a:rPr>
              <a:t> appropriate</a:t>
            </a:r>
            <a:r>
              <a:rPr spc="90" dirty="0">
                <a:solidFill>
                  <a:srgbClr val="404040"/>
                </a:solidFill>
                <a:latin typeface="Century Gothic"/>
                <a:cs typeface="Century Gothic"/>
              </a:rPr>
              <a:t> </a:t>
            </a:r>
            <a:r>
              <a:rPr spc="11" dirty="0">
                <a:solidFill>
                  <a:srgbClr val="404040"/>
                </a:solidFill>
                <a:latin typeface="Century Gothic"/>
                <a:cs typeface="Century Gothic"/>
              </a:rPr>
              <a:t>for</a:t>
            </a:r>
            <a:r>
              <a:rPr spc="-38" dirty="0">
                <a:solidFill>
                  <a:srgbClr val="404040"/>
                </a:solidFill>
                <a:latin typeface="Century Gothic"/>
                <a:cs typeface="Century Gothic"/>
              </a:rPr>
              <a:t> </a:t>
            </a:r>
            <a:r>
              <a:rPr dirty="0">
                <a:solidFill>
                  <a:srgbClr val="404040"/>
                </a:solidFill>
                <a:latin typeface="Century Gothic"/>
                <a:cs typeface="Century Gothic"/>
              </a:rPr>
              <a:t>numerous</a:t>
            </a:r>
            <a:r>
              <a:rPr spc="-4" dirty="0">
                <a:solidFill>
                  <a:srgbClr val="404040"/>
                </a:solidFill>
                <a:latin typeface="Century Gothic"/>
                <a:cs typeface="Century Gothic"/>
              </a:rPr>
              <a:t> </a:t>
            </a:r>
            <a:r>
              <a:rPr spc="11" dirty="0">
                <a:solidFill>
                  <a:srgbClr val="404040"/>
                </a:solidFill>
                <a:latin typeface="Century Gothic"/>
                <a:cs typeface="Century Gothic"/>
              </a:rPr>
              <a:t>homeless </a:t>
            </a:r>
            <a:r>
              <a:rPr spc="-363" dirty="0">
                <a:solidFill>
                  <a:srgbClr val="404040"/>
                </a:solidFill>
                <a:latin typeface="Century Gothic"/>
                <a:cs typeface="Century Gothic"/>
              </a:rPr>
              <a:t> </a:t>
            </a:r>
            <a:r>
              <a:rPr b="1" spc="4" dirty="0">
                <a:solidFill>
                  <a:srgbClr val="404040"/>
                </a:solidFill>
                <a:latin typeface="Century Gothic"/>
                <a:cs typeface="Century Gothic"/>
              </a:rPr>
              <a:t>subpopulations</a:t>
            </a:r>
            <a:r>
              <a:rPr spc="4" dirty="0">
                <a:solidFill>
                  <a:srgbClr val="404040"/>
                </a:solidFill>
                <a:latin typeface="Century Gothic"/>
                <a:cs typeface="Century Gothic"/>
              </a:rPr>
              <a:t>,</a:t>
            </a:r>
            <a:r>
              <a:rPr spc="-79" dirty="0">
                <a:solidFill>
                  <a:srgbClr val="404040"/>
                </a:solidFill>
                <a:latin typeface="Century Gothic"/>
                <a:cs typeface="Century Gothic"/>
              </a:rPr>
              <a:t> </a:t>
            </a:r>
            <a:r>
              <a:rPr spc="4" dirty="0">
                <a:solidFill>
                  <a:srgbClr val="404040"/>
                </a:solidFill>
                <a:latin typeface="Century Gothic"/>
                <a:cs typeface="Century Gothic"/>
              </a:rPr>
              <a:t>including:</a:t>
            </a:r>
            <a:endParaRPr dirty="0">
              <a:latin typeface="Century Gothic"/>
              <a:cs typeface="Century Gothic"/>
            </a:endParaRPr>
          </a:p>
          <a:p>
            <a:pPr>
              <a:spcBef>
                <a:spcPts val="41"/>
              </a:spcBef>
            </a:pPr>
            <a:endParaRPr sz="1313" dirty="0">
              <a:latin typeface="Century Gothic"/>
              <a:cs typeface="Century Gothic"/>
            </a:endParaRPr>
          </a:p>
          <a:p>
            <a:pPr marL="180975" indent="-171450">
              <a:buClr>
                <a:srgbClr val="DD9C15"/>
              </a:buClr>
              <a:buFont typeface="Arial"/>
              <a:buChar char="•"/>
              <a:tabLst>
                <a:tab pos="180499" algn="l"/>
                <a:tab pos="180975" algn="l"/>
              </a:tabLst>
            </a:pPr>
            <a:r>
              <a:rPr spc="-8" dirty="0">
                <a:solidFill>
                  <a:srgbClr val="404040"/>
                </a:solidFill>
                <a:latin typeface="Century Gothic"/>
                <a:cs typeface="Century Gothic"/>
              </a:rPr>
              <a:t>Adults</a:t>
            </a:r>
            <a:endParaRPr dirty="0">
              <a:latin typeface="Century Gothic"/>
              <a:cs typeface="Century Gothic"/>
            </a:endParaRPr>
          </a:p>
          <a:p>
            <a:pPr>
              <a:spcBef>
                <a:spcPts val="41"/>
              </a:spcBef>
              <a:buClr>
                <a:srgbClr val="DD9C15"/>
              </a:buClr>
              <a:buFont typeface="Arial"/>
              <a:buChar char="•"/>
            </a:pPr>
            <a:endParaRPr sz="1313" dirty="0">
              <a:latin typeface="Century Gothic"/>
              <a:cs typeface="Century Gothic"/>
            </a:endParaRPr>
          </a:p>
          <a:p>
            <a:pPr marL="180975" indent="-171450">
              <a:buClr>
                <a:srgbClr val="DD9C15"/>
              </a:buClr>
              <a:buFont typeface="Arial"/>
              <a:buChar char="•"/>
              <a:tabLst>
                <a:tab pos="180499" algn="l"/>
                <a:tab pos="180975" algn="l"/>
              </a:tabLst>
            </a:pPr>
            <a:r>
              <a:rPr spc="11" dirty="0">
                <a:solidFill>
                  <a:srgbClr val="404040"/>
                </a:solidFill>
                <a:latin typeface="Century Gothic"/>
                <a:cs typeface="Century Gothic"/>
              </a:rPr>
              <a:t>Families</a:t>
            </a:r>
            <a:endParaRPr dirty="0">
              <a:latin typeface="Century Gothic"/>
              <a:cs typeface="Century Gothic"/>
            </a:endParaRPr>
          </a:p>
          <a:p>
            <a:pPr>
              <a:spcBef>
                <a:spcPts val="41"/>
              </a:spcBef>
              <a:buClr>
                <a:srgbClr val="DD9C15"/>
              </a:buClr>
              <a:buFont typeface="Arial"/>
              <a:buChar char="•"/>
            </a:pPr>
            <a:endParaRPr sz="1313" dirty="0">
              <a:latin typeface="Century Gothic"/>
              <a:cs typeface="Century Gothic"/>
            </a:endParaRPr>
          </a:p>
          <a:p>
            <a:pPr marL="180975" indent="-171450">
              <a:buClr>
                <a:srgbClr val="DD9C15"/>
              </a:buClr>
              <a:buFont typeface="Arial"/>
              <a:buChar char="•"/>
              <a:tabLst>
                <a:tab pos="180499" algn="l"/>
                <a:tab pos="180975" algn="l"/>
              </a:tabLst>
            </a:pPr>
            <a:r>
              <a:rPr spc="4" dirty="0">
                <a:solidFill>
                  <a:srgbClr val="404040"/>
                </a:solidFill>
                <a:latin typeface="Century Gothic"/>
                <a:cs typeface="Century Gothic"/>
              </a:rPr>
              <a:t>Youth</a:t>
            </a:r>
            <a:endParaRPr dirty="0">
              <a:latin typeface="Century Gothic"/>
              <a:cs typeface="Century Gothic"/>
            </a:endParaRPr>
          </a:p>
        </p:txBody>
      </p:sp>
      <p:sp>
        <p:nvSpPr>
          <p:cNvPr id="7" name="object 7"/>
          <p:cNvSpPr/>
          <p:nvPr/>
        </p:nvSpPr>
        <p:spPr>
          <a:xfrm>
            <a:off x="4567238" y="1090613"/>
            <a:ext cx="10001" cy="3023711"/>
          </a:xfrm>
          <a:custGeom>
            <a:avLst/>
            <a:gdLst/>
            <a:ahLst/>
            <a:cxnLst/>
            <a:rect l="l" t="t" r="r" b="b"/>
            <a:pathLst>
              <a:path w="13335" h="4031615">
                <a:moveTo>
                  <a:pt x="0" y="0"/>
                </a:moveTo>
                <a:lnTo>
                  <a:pt x="12879" y="4031087"/>
                </a:lnTo>
              </a:path>
            </a:pathLst>
          </a:custGeom>
          <a:ln w="12700">
            <a:solidFill>
              <a:srgbClr val="DD9C15"/>
            </a:solidFill>
          </a:ln>
        </p:spPr>
        <p:txBody>
          <a:bodyPr wrap="square" lIns="0" tIns="0" rIns="0" bIns="0" rtlCol="0"/>
          <a:lstStyle/>
          <a:p>
            <a:endParaRPr sz="1013"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1443206" y="327635"/>
            <a:ext cx="4832747" cy="517449"/>
          </a:xfrm>
          <a:prstGeom prst="rect">
            <a:avLst/>
          </a:prstGeom>
        </p:spPr>
        <p:txBody>
          <a:bodyPr vert="horz" wrap="square" lIns="0" tIns="9525" rIns="0" bIns="0" rtlCol="0" anchor="ctr">
            <a:spAutoFit/>
          </a:bodyPr>
          <a:lstStyle/>
          <a:p>
            <a:pPr marL="9525">
              <a:lnSpc>
                <a:spcPct val="100000"/>
              </a:lnSpc>
              <a:spcBef>
                <a:spcPts val="75"/>
              </a:spcBef>
            </a:pPr>
            <a:r>
              <a:rPr spc="-4" dirty="0"/>
              <a:t>Why</a:t>
            </a:r>
            <a:r>
              <a:rPr spc="-15" dirty="0"/>
              <a:t> </a:t>
            </a:r>
            <a:r>
              <a:rPr dirty="0"/>
              <a:t>Harm</a:t>
            </a:r>
            <a:r>
              <a:rPr spc="-4" dirty="0"/>
              <a:t> </a:t>
            </a:r>
            <a:r>
              <a:rPr spc="8" dirty="0"/>
              <a:t>Reduction?</a:t>
            </a:r>
          </a:p>
        </p:txBody>
      </p:sp>
      <p:sp>
        <p:nvSpPr>
          <p:cNvPr id="4" name="object 4"/>
          <p:cNvSpPr txBox="1"/>
          <p:nvPr/>
        </p:nvSpPr>
        <p:spPr>
          <a:xfrm>
            <a:off x="2476503" y="1719106"/>
            <a:ext cx="1032986" cy="217367"/>
          </a:xfrm>
          <a:prstGeom prst="rect">
            <a:avLst/>
          </a:prstGeom>
        </p:spPr>
        <p:txBody>
          <a:bodyPr vert="horz" wrap="square" lIns="0" tIns="9525" rIns="0" bIns="0" rtlCol="0">
            <a:spAutoFit/>
          </a:bodyPr>
          <a:lstStyle/>
          <a:p>
            <a:pPr marL="9525">
              <a:spcBef>
                <a:spcPts val="75"/>
              </a:spcBef>
            </a:pPr>
            <a:r>
              <a:rPr b="1" spc="-19" dirty="0">
                <a:solidFill>
                  <a:srgbClr val="404040"/>
                </a:solidFill>
                <a:latin typeface="Century Gothic"/>
                <a:cs typeface="Century Gothic"/>
              </a:rPr>
              <a:t>H</a:t>
            </a:r>
            <a:r>
              <a:rPr b="1" spc="34" dirty="0">
                <a:solidFill>
                  <a:srgbClr val="404040"/>
                </a:solidFill>
                <a:latin typeface="Century Gothic"/>
                <a:cs typeface="Century Gothic"/>
              </a:rPr>
              <a:t>o</a:t>
            </a:r>
            <a:r>
              <a:rPr b="1" spc="11" dirty="0">
                <a:solidFill>
                  <a:srgbClr val="404040"/>
                </a:solidFill>
                <a:latin typeface="Century Gothic"/>
                <a:cs typeface="Century Gothic"/>
              </a:rPr>
              <a:t>u</a:t>
            </a:r>
            <a:r>
              <a:rPr b="1" spc="4" dirty="0">
                <a:solidFill>
                  <a:srgbClr val="404040"/>
                </a:solidFill>
                <a:latin typeface="Century Gothic"/>
                <a:cs typeface="Century Gothic"/>
              </a:rPr>
              <a:t>s</a:t>
            </a:r>
            <a:r>
              <a:rPr b="1" spc="-26" dirty="0">
                <a:solidFill>
                  <a:srgbClr val="404040"/>
                </a:solidFill>
                <a:latin typeface="Century Gothic"/>
                <a:cs typeface="Century Gothic"/>
              </a:rPr>
              <a:t>i</a:t>
            </a:r>
            <a:r>
              <a:rPr b="1" spc="11" dirty="0">
                <a:solidFill>
                  <a:srgbClr val="404040"/>
                </a:solidFill>
                <a:latin typeface="Century Gothic"/>
                <a:cs typeface="Century Gothic"/>
              </a:rPr>
              <a:t>n</a:t>
            </a:r>
            <a:r>
              <a:rPr b="1" dirty="0">
                <a:solidFill>
                  <a:srgbClr val="404040"/>
                </a:solidFill>
                <a:latin typeface="Century Gothic"/>
                <a:cs typeface="Century Gothic"/>
              </a:rPr>
              <a:t>g</a:t>
            </a:r>
            <a:r>
              <a:rPr b="1" spc="-71" dirty="0">
                <a:solidFill>
                  <a:srgbClr val="404040"/>
                </a:solidFill>
                <a:latin typeface="Century Gothic"/>
                <a:cs typeface="Century Gothic"/>
              </a:rPr>
              <a:t> </a:t>
            </a:r>
            <a:r>
              <a:rPr b="1" spc="26" dirty="0">
                <a:solidFill>
                  <a:srgbClr val="404040"/>
                </a:solidFill>
                <a:latin typeface="Century Gothic"/>
                <a:cs typeface="Century Gothic"/>
              </a:rPr>
              <a:t>F</a:t>
            </a:r>
            <a:r>
              <a:rPr b="1" spc="-26" dirty="0">
                <a:solidFill>
                  <a:srgbClr val="404040"/>
                </a:solidFill>
                <a:latin typeface="Century Gothic"/>
                <a:cs typeface="Century Gothic"/>
              </a:rPr>
              <a:t>i</a:t>
            </a:r>
            <a:r>
              <a:rPr b="1" spc="19" dirty="0">
                <a:solidFill>
                  <a:srgbClr val="404040"/>
                </a:solidFill>
                <a:latin typeface="Century Gothic"/>
                <a:cs typeface="Century Gothic"/>
              </a:rPr>
              <a:t>r</a:t>
            </a:r>
            <a:r>
              <a:rPr b="1" spc="4" dirty="0">
                <a:solidFill>
                  <a:srgbClr val="404040"/>
                </a:solidFill>
                <a:latin typeface="Century Gothic"/>
                <a:cs typeface="Century Gothic"/>
              </a:rPr>
              <a:t>s</a:t>
            </a:r>
            <a:r>
              <a:rPr b="1" dirty="0">
                <a:solidFill>
                  <a:srgbClr val="404040"/>
                </a:solidFill>
                <a:latin typeface="Century Gothic"/>
                <a:cs typeface="Century Gothic"/>
              </a:rPr>
              <a:t>t</a:t>
            </a:r>
            <a:endParaRPr dirty="0">
              <a:latin typeface="Century Gothic"/>
              <a:cs typeface="Century Gothic"/>
            </a:endParaRPr>
          </a:p>
        </p:txBody>
      </p:sp>
      <p:sp>
        <p:nvSpPr>
          <p:cNvPr id="5" name="object 5"/>
          <p:cNvSpPr txBox="1"/>
          <p:nvPr/>
        </p:nvSpPr>
        <p:spPr>
          <a:xfrm>
            <a:off x="2476500" y="2585571"/>
            <a:ext cx="2095500" cy="217367"/>
          </a:xfrm>
          <a:prstGeom prst="rect">
            <a:avLst/>
          </a:prstGeom>
        </p:spPr>
        <p:txBody>
          <a:bodyPr vert="horz" wrap="square" lIns="0" tIns="9525" rIns="0" bIns="0" rtlCol="0">
            <a:spAutoFit/>
          </a:bodyPr>
          <a:lstStyle/>
          <a:p>
            <a:pPr marL="9525">
              <a:spcBef>
                <a:spcPts val="75"/>
              </a:spcBef>
            </a:pPr>
            <a:r>
              <a:rPr b="1" spc="-8" dirty="0">
                <a:solidFill>
                  <a:srgbClr val="404040"/>
                </a:solidFill>
                <a:latin typeface="Century Gothic"/>
                <a:cs typeface="Century Gothic"/>
              </a:rPr>
              <a:t>Positive</a:t>
            </a:r>
            <a:r>
              <a:rPr b="1" spc="11" dirty="0">
                <a:solidFill>
                  <a:srgbClr val="404040"/>
                </a:solidFill>
                <a:latin typeface="Century Gothic"/>
                <a:cs typeface="Century Gothic"/>
              </a:rPr>
              <a:t> </a:t>
            </a:r>
            <a:r>
              <a:rPr b="1" spc="-4" dirty="0">
                <a:solidFill>
                  <a:srgbClr val="404040"/>
                </a:solidFill>
                <a:latin typeface="Century Gothic"/>
                <a:cs typeface="Century Gothic"/>
              </a:rPr>
              <a:t>Client</a:t>
            </a:r>
            <a:r>
              <a:rPr b="1" spc="23" dirty="0">
                <a:solidFill>
                  <a:srgbClr val="404040"/>
                </a:solidFill>
                <a:latin typeface="Century Gothic"/>
                <a:cs typeface="Century Gothic"/>
              </a:rPr>
              <a:t> </a:t>
            </a:r>
            <a:r>
              <a:rPr b="1" spc="8" dirty="0">
                <a:solidFill>
                  <a:srgbClr val="404040"/>
                </a:solidFill>
                <a:latin typeface="Century Gothic"/>
                <a:cs typeface="Century Gothic"/>
              </a:rPr>
              <a:t>Outcomes</a:t>
            </a:r>
            <a:endParaRPr dirty="0">
              <a:latin typeface="Century Gothic"/>
              <a:cs typeface="Century Gothic"/>
            </a:endParaRPr>
          </a:p>
        </p:txBody>
      </p:sp>
      <p:sp>
        <p:nvSpPr>
          <p:cNvPr id="6" name="object 6"/>
          <p:cNvSpPr txBox="1"/>
          <p:nvPr/>
        </p:nvSpPr>
        <p:spPr>
          <a:xfrm>
            <a:off x="2476500" y="3454158"/>
            <a:ext cx="1675924" cy="217367"/>
          </a:xfrm>
          <a:prstGeom prst="rect">
            <a:avLst/>
          </a:prstGeom>
        </p:spPr>
        <p:txBody>
          <a:bodyPr vert="horz" wrap="square" lIns="0" tIns="9525" rIns="0" bIns="0" rtlCol="0">
            <a:spAutoFit/>
          </a:bodyPr>
          <a:lstStyle/>
          <a:p>
            <a:pPr marL="9525">
              <a:spcBef>
                <a:spcPts val="75"/>
              </a:spcBef>
            </a:pPr>
            <a:r>
              <a:rPr b="1" spc="-4" dirty="0">
                <a:solidFill>
                  <a:srgbClr val="404040"/>
                </a:solidFill>
                <a:latin typeface="Century Gothic"/>
                <a:cs typeface="Century Gothic"/>
              </a:rPr>
              <a:t>Benefits</a:t>
            </a:r>
            <a:r>
              <a:rPr b="1" spc="-11" dirty="0">
                <a:solidFill>
                  <a:srgbClr val="404040"/>
                </a:solidFill>
                <a:latin typeface="Century Gothic"/>
                <a:cs typeface="Century Gothic"/>
              </a:rPr>
              <a:t> </a:t>
            </a:r>
            <a:r>
              <a:rPr b="1" spc="-15" dirty="0">
                <a:solidFill>
                  <a:srgbClr val="404040"/>
                </a:solidFill>
                <a:latin typeface="Century Gothic"/>
                <a:cs typeface="Century Gothic"/>
              </a:rPr>
              <a:t>to</a:t>
            </a:r>
            <a:r>
              <a:rPr b="1" spc="15" dirty="0">
                <a:solidFill>
                  <a:srgbClr val="404040"/>
                </a:solidFill>
                <a:latin typeface="Century Gothic"/>
                <a:cs typeface="Century Gothic"/>
              </a:rPr>
              <a:t> </a:t>
            </a:r>
            <a:r>
              <a:rPr b="1" spc="4" dirty="0">
                <a:solidFill>
                  <a:srgbClr val="404040"/>
                </a:solidFill>
                <a:latin typeface="Century Gothic"/>
                <a:cs typeface="Century Gothic"/>
              </a:rPr>
              <a:t>Providers</a:t>
            </a:r>
            <a:endParaRPr dirty="0">
              <a:latin typeface="Century Gothic"/>
              <a:cs typeface="Century Gothic"/>
            </a:endParaRPr>
          </a:p>
        </p:txBody>
      </p:sp>
      <p:grpSp>
        <p:nvGrpSpPr>
          <p:cNvPr id="8" name="object 8"/>
          <p:cNvGrpSpPr/>
          <p:nvPr/>
        </p:nvGrpSpPr>
        <p:grpSpPr>
          <a:xfrm>
            <a:off x="1438443" y="1484355"/>
            <a:ext cx="695325" cy="695325"/>
            <a:chOff x="609600" y="1447800"/>
            <a:chExt cx="927100" cy="927100"/>
          </a:xfrm>
        </p:grpSpPr>
        <p:sp>
          <p:nvSpPr>
            <p:cNvPr id="9" name="object 9"/>
            <p:cNvSpPr/>
            <p:nvPr/>
          </p:nvSpPr>
          <p:spPr>
            <a:xfrm>
              <a:off x="615950" y="1454150"/>
              <a:ext cx="914400" cy="914400"/>
            </a:xfrm>
            <a:custGeom>
              <a:avLst/>
              <a:gdLst/>
              <a:ahLst/>
              <a:cxnLst/>
              <a:rect l="l" t="t" r="r" b="b"/>
              <a:pathLst>
                <a:path w="914400" h="914400">
                  <a:moveTo>
                    <a:pt x="457200" y="0"/>
                  </a:moveTo>
                  <a:lnTo>
                    <a:pt x="410453" y="2360"/>
                  </a:lnTo>
                  <a:lnTo>
                    <a:pt x="365058" y="9288"/>
                  </a:lnTo>
                  <a:lnTo>
                    <a:pt x="321242" y="20554"/>
                  </a:lnTo>
                  <a:lnTo>
                    <a:pt x="279237" y="35928"/>
                  </a:lnTo>
                  <a:lnTo>
                    <a:pt x="239271" y="55181"/>
                  </a:lnTo>
                  <a:lnTo>
                    <a:pt x="201575" y="78082"/>
                  </a:lnTo>
                  <a:lnTo>
                    <a:pt x="166378" y="104402"/>
                  </a:lnTo>
                  <a:lnTo>
                    <a:pt x="133910" y="133910"/>
                  </a:lnTo>
                  <a:lnTo>
                    <a:pt x="104402" y="166378"/>
                  </a:lnTo>
                  <a:lnTo>
                    <a:pt x="78082" y="201574"/>
                  </a:lnTo>
                  <a:lnTo>
                    <a:pt x="55181" y="239271"/>
                  </a:lnTo>
                  <a:lnTo>
                    <a:pt x="35929" y="279236"/>
                  </a:lnTo>
                  <a:lnTo>
                    <a:pt x="20554" y="321242"/>
                  </a:lnTo>
                  <a:lnTo>
                    <a:pt x="9288" y="365058"/>
                  </a:lnTo>
                  <a:lnTo>
                    <a:pt x="2360" y="410453"/>
                  </a:lnTo>
                  <a:lnTo>
                    <a:pt x="0" y="457200"/>
                  </a:lnTo>
                  <a:lnTo>
                    <a:pt x="2360" y="503946"/>
                  </a:lnTo>
                  <a:lnTo>
                    <a:pt x="9288" y="549341"/>
                  </a:lnTo>
                  <a:lnTo>
                    <a:pt x="20554" y="593157"/>
                  </a:lnTo>
                  <a:lnTo>
                    <a:pt x="35929" y="635163"/>
                  </a:lnTo>
                  <a:lnTo>
                    <a:pt x="55181" y="675128"/>
                  </a:lnTo>
                  <a:lnTo>
                    <a:pt x="78082" y="712825"/>
                  </a:lnTo>
                  <a:lnTo>
                    <a:pt x="104402" y="748021"/>
                  </a:lnTo>
                  <a:lnTo>
                    <a:pt x="133910" y="780489"/>
                  </a:lnTo>
                  <a:lnTo>
                    <a:pt x="166378" y="809997"/>
                  </a:lnTo>
                  <a:lnTo>
                    <a:pt x="201575" y="836317"/>
                  </a:lnTo>
                  <a:lnTo>
                    <a:pt x="239271" y="859218"/>
                  </a:lnTo>
                  <a:lnTo>
                    <a:pt x="279237" y="878471"/>
                  </a:lnTo>
                  <a:lnTo>
                    <a:pt x="321242" y="893845"/>
                  </a:lnTo>
                  <a:lnTo>
                    <a:pt x="365058" y="905111"/>
                  </a:lnTo>
                  <a:lnTo>
                    <a:pt x="410453" y="912039"/>
                  </a:lnTo>
                  <a:lnTo>
                    <a:pt x="457200" y="914400"/>
                  </a:lnTo>
                  <a:lnTo>
                    <a:pt x="503945" y="912039"/>
                  </a:lnTo>
                  <a:lnTo>
                    <a:pt x="549341" y="905111"/>
                  </a:lnTo>
                  <a:lnTo>
                    <a:pt x="593157" y="893845"/>
                  </a:lnTo>
                  <a:lnTo>
                    <a:pt x="635162" y="878471"/>
                  </a:lnTo>
                  <a:lnTo>
                    <a:pt x="675128" y="859218"/>
                  </a:lnTo>
                  <a:lnTo>
                    <a:pt x="712824" y="836317"/>
                  </a:lnTo>
                  <a:lnTo>
                    <a:pt x="748021" y="809997"/>
                  </a:lnTo>
                  <a:lnTo>
                    <a:pt x="780488" y="780489"/>
                  </a:lnTo>
                  <a:lnTo>
                    <a:pt x="809997" y="748021"/>
                  </a:lnTo>
                  <a:lnTo>
                    <a:pt x="836317" y="712825"/>
                  </a:lnTo>
                  <a:lnTo>
                    <a:pt x="859218" y="675128"/>
                  </a:lnTo>
                  <a:lnTo>
                    <a:pt x="878470" y="635163"/>
                  </a:lnTo>
                  <a:lnTo>
                    <a:pt x="893845" y="593157"/>
                  </a:lnTo>
                  <a:lnTo>
                    <a:pt x="905111" y="549341"/>
                  </a:lnTo>
                  <a:lnTo>
                    <a:pt x="912039" y="503946"/>
                  </a:lnTo>
                  <a:lnTo>
                    <a:pt x="914400" y="457200"/>
                  </a:lnTo>
                  <a:lnTo>
                    <a:pt x="912039" y="410453"/>
                  </a:lnTo>
                  <a:lnTo>
                    <a:pt x="905111" y="365058"/>
                  </a:lnTo>
                  <a:lnTo>
                    <a:pt x="893845" y="321242"/>
                  </a:lnTo>
                  <a:lnTo>
                    <a:pt x="878470" y="279236"/>
                  </a:lnTo>
                  <a:lnTo>
                    <a:pt x="859218" y="239271"/>
                  </a:lnTo>
                  <a:lnTo>
                    <a:pt x="836317" y="201574"/>
                  </a:lnTo>
                  <a:lnTo>
                    <a:pt x="809997" y="166378"/>
                  </a:lnTo>
                  <a:lnTo>
                    <a:pt x="780488" y="133910"/>
                  </a:lnTo>
                  <a:lnTo>
                    <a:pt x="748021" y="104402"/>
                  </a:lnTo>
                  <a:lnTo>
                    <a:pt x="712824" y="78082"/>
                  </a:lnTo>
                  <a:lnTo>
                    <a:pt x="675128" y="55181"/>
                  </a:lnTo>
                  <a:lnTo>
                    <a:pt x="635162" y="35928"/>
                  </a:lnTo>
                  <a:lnTo>
                    <a:pt x="593157" y="20554"/>
                  </a:lnTo>
                  <a:lnTo>
                    <a:pt x="549341" y="9288"/>
                  </a:lnTo>
                  <a:lnTo>
                    <a:pt x="503945" y="2360"/>
                  </a:lnTo>
                  <a:lnTo>
                    <a:pt x="457200" y="0"/>
                  </a:lnTo>
                  <a:close/>
                </a:path>
              </a:pathLst>
            </a:custGeom>
            <a:solidFill>
              <a:srgbClr val="DD9C15"/>
            </a:solidFill>
          </p:spPr>
          <p:txBody>
            <a:bodyPr wrap="square" lIns="0" tIns="0" rIns="0" bIns="0" rtlCol="0"/>
            <a:lstStyle/>
            <a:p>
              <a:endParaRPr sz="1013" dirty="0"/>
            </a:p>
          </p:txBody>
        </p:sp>
        <p:sp>
          <p:nvSpPr>
            <p:cNvPr id="10" name="object 10"/>
            <p:cNvSpPr/>
            <p:nvPr/>
          </p:nvSpPr>
          <p:spPr>
            <a:xfrm>
              <a:off x="615950" y="1454150"/>
              <a:ext cx="914400" cy="914400"/>
            </a:xfrm>
            <a:custGeom>
              <a:avLst/>
              <a:gdLst/>
              <a:ahLst/>
              <a:cxnLst/>
              <a:rect l="l" t="t" r="r" b="b"/>
              <a:pathLst>
                <a:path w="914400" h="914400">
                  <a:moveTo>
                    <a:pt x="0" y="457200"/>
                  </a:moveTo>
                  <a:lnTo>
                    <a:pt x="2360" y="410453"/>
                  </a:lnTo>
                  <a:lnTo>
                    <a:pt x="9288" y="365058"/>
                  </a:lnTo>
                  <a:lnTo>
                    <a:pt x="20554" y="321242"/>
                  </a:lnTo>
                  <a:lnTo>
                    <a:pt x="35929" y="279237"/>
                  </a:lnTo>
                  <a:lnTo>
                    <a:pt x="55181" y="239271"/>
                  </a:lnTo>
                  <a:lnTo>
                    <a:pt x="78082" y="201575"/>
                  </a:lnTo>
                  <a:lnTo>
                    <a:pt x="104402" y="166378"/>
                  </a:lnTo>
                  <a:lnTo>
                    <a:pt x="133910" y="133910"/>
                  </a:lnTo>
                  <a:lnTo>
                    <a:pt x="166378" y="104402"/>
                  </a:lnTo>
                  <a:lnTo>
                    <a:pt x="201575" y="78082"/>
                  </a:lnTo>
                  <a:lnTo>
                    <a:pt x="239271" y="55181"/>
                  </a:lnTo>
                  <a:lnTo>
                    <a:pt x="279237" y="35929"/>
                  </a:lnTo>
                  <a:lnTo>
                    <a:pt x="321242" y="20554"/>
                  </a:lnTo>
                  <a:lnTo>
                    <a:pt x="365058" y="9288"/>
                  </a:lnTo>
                  <a:lnTo>
                    <a:pt x="410453" y="2360"/>
                  </a:lnTo>
                  <a:lnTo>
                    <a:pt x="457200" y="0"/>
                  </a:lnTo>
                  <a:lnTo>
                    <a:pt x="503946" y="2360"/>
                  </a:lnTo>
                  <a:lnTo>
                    <a:pt x="549341" y="9288"/>
                  </a:lnTo>
                  <a:lnTo>
                    <a:pt x="593157" y="20554"/>
                  </a:lnTo>
                  <a:lnTo>
                    <a:pt x="635162" y="35929"/>
                  </a:lnTo>
                  <a:lnTo>
                    <a:pt x="675128" y="55181"/>
                  </a:lnTo>
                  <a:lnTo>
                    <a:pt x="712824" y="78082"/>
                  </a:lnTo>
                  <a:lnTo>
                    <a:pt x="748021" y="104402"/>
                  </a:lnTo>
                  <a:lnTo>
                    <a:pt x="780489" y="133910"/>
                  </a:lnTo>
                  <a:lnTo>
                    <a:pt x="809997" y="166378"/>
                  </a:lnTo>
                  <a:lnTo>
                    <a:pt x="836317" y="201575"/>
                  </a:lnTo>
                  <a:lnTo>
                    <a:pt x="859218" y="239271"/>
                  </a:lnTo>
                  <a:lnTo>
                    <a:pt x="878470" y="279237"/>
                  </a:lnTo>
                  <a:lnTo>
                    <a:pt x="893845" y="321242"/>
                  </a:lnTo>
                  <a:lnTo>
                    <a:pt x="905111" y="365058"/>
                  </a:lnTo>
                  <a:lnTo>
                    <a:pt x="912039" y="410453"/>
                  </a:lnTo>
                  <a:lnTo>
                    <a:pt x="914400" y="457200"/>
                  </a:lnTo>
                  <a:lnTo>
                    <a:pt x="912039" y="503946"/>
                  </a:lnTo>
                  <a:lnTo>
                    <a:pt x="905111" y="549341"/>
                  </a:lnTo>
                  <a:lnTo>
                    <a:pt x="893845" y="593157"/>
                  </a:lnTo>
                  <a:lnTo>
                    <a:pt x="878470" y="635162"/>
                  </a:lnTo>
                  <a:lnTo>
                    <a:pt x="859218" y="675128"/>
                  </a:lnTo>
                  <a:lnTo>
                    <a:pt x="836317" y="712824"/>
                  </a:lnTo>
                  <a:lnTo>
                    <a:pt x="809997" y="748021"/>
                  </a:lnTo>
                  <a:lnTo>
                    <a:pt x="780489" y="780489"/>
                  </a:lnTo>
                  <a:lnTo>
                    <a:pt x="748021" y="809997"/>
                  </a:lnTo>
                  <a:lnTo>
                    <a:pt x="712824" y="836317"/>
                  </a:lnTo>
                  <a:lnTo>
                    <a:pt x="675128" y="859218"/>
                  </a:lnTo>
                  <a:lnTo>
                    <a:pt x="635162" y="878471"/>
                  </a:lnTo>
                  <a:lnTo>
                    <a:pt x="593157" y="893845"/>
                  </a:lnTo>
                  <a:lnTo>
                    <a:pt x="549341" y="905111"/>
                  </a:lnTo>
                  <a:lnTo>
                    <a:pt x="503946" y="912039"/>
                  </a:lnTo>
                  <a:lnTo>
                    <a:pt x="457200" y="914400"/>
                  </a:lnTo>
                  <a:lnTo>
                    <a:pt x="410453" y="912039"/>
                  </a:lnTo>
                  <a:lnTo>
                    <a:pt x="365058" y="905111"/>
                  </a:lnTo>
                  <a:lnTo>
                    <a:pt x="321242" y="893845"/>
                  </a:lnTo>
                  <a:lnTo>
                    <a:pt x="279237" y="878471"/>
                  </a:lnTo>
                  <a:lnTo>
                    <a:pt x="239271" y="859218"/>
                  </a:lnTo>
                  <a:lnTo>
                    <a:pt x="201575" y="836317"/>
                  </a:lnTo>
                  <a:lnTo>
                    <a:pt x="166378" y="809997"/>
                  </a:lnTo>
                  <a:lnTo>
                    <a:pt x="133910" y="780489"/>
                  </a:lnTo>
                  <a:lnTo>
                    <a:pt x="104402" y="748021"/>
                  </a:lnTo>
                  <a:lnTo>
                    <a:pt x="78082" y="712824"/>
                  </a:lnTo>
                  <a:lnTo>
                    <a:pt x="55181" y="675128"/>
                  </a:lnTo>
                  <a:lnTo>
                    <a:pt x="35929" y="635162"/>
                  </a:lnTo>
                  <a:lnTo>
                    <a:pt x="20554" y="593157"/>
                  </a:lnTo>
                  <a:lnTo>
                    <a:pt x="9288" y="549341"/>
                  </a:lnTo>
                  <a:lnTo>
                    <a:pt x="2360" y="503946"/>
                  </a:lnTo>
                  <a:lnTo>
                    <a:pt x="0" y="457200"/>
                  </a:lnTo>
                  <a:close/>
                </a:path>
              </a:pathLst>
            </a:custGeom>
            <a:ln w="12700">
              <a:solidFill>
                <a:srgbClr val="DD9C15"/>
              </a:solidFill>
            </a:ln>
          </p:spPr>
          <p:txBody>
            <a:bodyPr wrap="square" lIns="0" tIns="0" rIns="0" bIns="0" rtlCol="0"/>
            <a:lstStyle/>
            <a:p>
              <a:endParaRPr sz="1013" dirty="0"/>
            </a:p>
          </p:txBody>
        </p:sp>
      </p:grpSp>
      <p:sp>
        <p:nvSpPr>
          <p:cNvPr id="11" name="object 11"/>
          <p:cNvSpPr txBox="1"/>
          <p:nvPr/>
        </p:nvSpPr>
        <p:spPr>
          <a:xfrm>
            <a:off x="1674210" y="1606711"/>
            <a:ext cx="211455" cy="425116"/>
          </a:xfrm>
          <a:prstGeom prst="rect">
            <a:avLst/>
          </a:prstGeom>
        </p:spPr>
        <p:txBody>
          <a:bodyPr vert="horz" wrap="square" lIns="0" tIns="9525" rIns="0" bIns="0" rtlCol="0">
            <a:spAutoFit/>
          </a:bodyPr>
          <a:lstStyle/>
          <a:p>
            <a:pPr marL="9525">
              <a:spcBef>
                <a:spcPts val="75"/>
              </a:spcBef>
            </a:pPr>
            <a:r>
              <a:rPr sz="2700" b="1" dirty="0">
                <a:solidFill>
                  <a:srgbClr val="FFFFFF"/>
                </a:solidFill>
                <a:latin typeface="Century Gothic"/>
                <a:cs typeface="Century Gothic"/>
              </a:rPr>
              <a:t>1</a:t>
            </a:r>
            <a:endParaRPr sz="2700" dirty="0">
              <a:latin typeface="Century Gothic"/>
              <a:cs typeface="Century Gothic"/>
            </a:endParaRPr>
          </a:p>
        </p:txBody>
      </p:sp>
      <p:grpSp>
        <p:nvGrpSpPr>
          <p:cNvPr id="12" name="object 12"/>
          <p:cNvGrpSpPr/>
          <p:nvPr/>
        </p:nvGrpSpPr>
        <p:grpSpPr>
          <a:xfrm>
            <a:off x="1438443" y="2351130"/>
            <a:ext cx="695325" cy="695325"/>
            <a:chOff x="609600" y="2603500"/>
            <a:chExt cx="927100" cy="927100"/>
          </a:xfrm>
        </p:grpSpPr>
        <p:sp>
          <p:nvSpPr>
            <p:cNvPr id="13" name="object 13"/>
            <p:cNvSpPr/>
            <p:nvPr/>
          </p:nvSpPr>
          <p:spPr>
            <a:xfrm>
              <a:off x="615950" y="2609850"/>
              <a:ext cx="914400" cy="914400"/>
            </a:xfrm>
            <a:custGeom>
              <a:avLst/>
              <a:gdLst/>
              <a:ahLst/>
              <a:cxnLst/>
              <a:rect l="l" t="t" r="r" b="b"/>
              <a:pathLst>
                <a:path w="914400" h="914400">
                  <a:moveTo>
                    <a:pt x="457200" y="0"/>
                  </a:moveTo>
                  <a:lnTo>
                    <a:pt x="410453" y="2360"/>
                  </a:lnTo>
                  <a:lnTo>
                    <a:pt x="365058" y="9288"/>
                  </a:lnTo>
                  <a:lnTo>
                    <a:pt x="321242" y="20554"/>
                  </a:lnTo>
                  <a:lnTo>
                    <a:pt x="279237" y="35928"/>
                  </a:lnTo>
                  <a:lnTo>
                    <a:pt x="239271" y="55181"/>
                  </a:lnTo>
                  <a:lnTo>
                    <a:pt x="201575" y="78082"/>
                  </a:lnTo>
                  <a:lnTo>
                    <a:pt x="166378" y="104402"/>
                  </a:lnTo>
                  <a:lnTo>
                    <a:pt x="133910" y="133910"/>
                  </a:lnTo>
                  <a:lnTo>
                    <a:pt x="104402" y="166378"/>
                  </a:lnTo>
                  <a:lnTo>
                    <a:pt x="78082" y="201574"/>
                  </a:lnTo>
                  <a:lnTo>
                    <a:pt x="55181" y="239271"/>
                  </a:lnTo>
                  <a:lnTo>
                    <a:pt x="35929" y="279236"/>
                  </a:lnTo>
                  <a:lnTo>
                    <a:pt x="20554" y="321242"/>
                  </a:lnTo>
                  <a:lnTo>
                    <a:pt x="9288" y="365058"/>
                  </a:lnTo>
                  <a:lnTo>
                    <a:pt x="2360" y="410453"/>
                  </a:lnTo>
                  <a:lnTo>
                    <a:pt x="0" y="457200"/>
                  </a:lnTo>
                  <a:lnTo>
                    <a:pt x="2360" y="503946"/>
                  </a:lnTo>
                  <a:lnTo>
                    <a:pt x="9288" y="549341"/>
                  </a:lnTo>
                  <a:lnTo>
                    <a:pt x="20554" y="593157"/>
                  </a:lnTo>
                  <a:lnTo>
                    <a:pt x="35929" y="635163"/>
                  </a:lnTo>
                  <a:lnTo>
                    <a:pt x="55181" y="675128"/>
                  </a:lnTo>
                  <a:lnTo>
                    <a:pt x="78082" y="712825"/>
                  </a:lnTo>
                  <a:lnTo>
                    <a:pt x="104402" y="748021"/>
                  </a:lnTo>
                  <a:lnTo>
                    <a:pt x="133910" y="780489"/>
                  </a:lnTo>
                  <a:lnTo>
                    <a:pt x="166378" y="809997"/>
                  </a:lnTo>
                  <a:lnTo>
                    <a:pt x="201575" y="836317"/>
                  </a:lnTo>
                  <a:lnTo>
                    <a:pt x="239271" y="859218"/>
                  </a:lnTo>
                  <a:lnTo>
                    <a:pt x="279237" y="878471"/>
                  </a:lnTo>
                  <a:lnTo>
                    <a:pt x="321242" y="893845"/>
                  </a:lnTo>
                  <a:lnTo>
                    <a:pt x="365058" y="905111"/>
                  </a:lnTo>
                  <a:lnTo>
                    <a:pt x="410453" y="912039"/>
                  </a:lnTo>
                  <a:lnTo>
                    <a:pt x="457200" y="914400"/>
                  </a:lnTo>
                  <a:lnTo>
                    <a:pt x="503945" y="912039"/>
                  </a:lnTo>
                  <a:lnTo>
                    <a:pt x="549341" y="905111"/>
                  </a:lnTo>
                  <a:lnTo>
                    <a:pt x="593157" y="893845"/>
                  </a:lnTo>
                  <a:lnTo>
                    <a:pt x="635162" y="878471"/>
                  </a:lnTo>
                  <a:lnTo>
                    <a:pt x="675128" y="859218"/>
                  </a:lnTo>
                  <a:lnTo>
                    <a:pt x="712824" y="836317"/>
                  </a:lnTo>
                  <a:lnTo>
                    <a:pt x="748021" y="809997"/>
                  </a:lnTo>
                  <a:lnTo>
                    <a:pt x="780488" y="780489"/>
                  </a:lnTo>
                  <a:lnTo>
                    <a:pt x="809997" y="748021"/>
                  </a:lnTo>
                  <a:lnTo>
                    <a:pt x="836317" y="712825"/>
                  </a:lnTo>
                  <a:lnTo>
                    <a:pt x="859218" y="675128"/>
                  </a:lnTo>
                  <a:lnTo>
                    <a:pt x="878470" y="635163"/>
                  </a:lnTo>
                  <a:lnTo>
                    <a:pt x="893845" y="593157"/>
                  </a:lnTo>
                  <a:lnTo>
                    <a:pt x="905111" y="549341"/>
                  </a:lnTo>
                  <a:lnTo>
                    <a:pt x="912039" y="503946"/>
                  </a:lnTo>
                  <a:lnTo>
                    <a:pt x="914400" y="457200"/>
                  </a:lnTo>
                  <a:lnTo>
                    <a:pt x="912039" y="410453"/>
                  </a:lnTo>
                  <a:lnTo>
                    <a:pt x="905111" y="365058"/>
                  </a:lnTo>
                  <a:lnTo>
                    <a:pt x="893845" y="321242"/>
                  </a:lnTo>
                  <a:lnTo>
                    <a:pt x="878470" y="279236"/>
                  </a:lnTo>
                  <a:lnTo>
                    <a:pt x="859218" y="239271"/>
                  </a:lnTo>
                  <a:lnTo>
                    <a:pt x="836317" y="201574"/>
                  </a:lnTo>
                  <a:lnTo>
                    <a:pt x="809997" y="166378"/>
                  </a:lnTo>
                  <a:lnTo>
                    <a:pt x="780488" y="133910"/>
                  </a:lnTo>
                  <a:lnTo>
                    <a:pt x="748021" y="104402"/>
                  </a:lnTo>
                  <a:lnTo>
                    <a:pt x="712824" y="78082"/>
                  </a:lnTo>
                  <a:lnTo>
                    <a:pt x="675128" y="55181"/>
                  </a:lnTo>
                  <a:lnTo>
                    <a:pt x="635162" y="35928"/>
                  </a:lnTo>
                  <a:lnTo>
                    <a:pt x="593157" y="20554"/>
                  </a:lnTo>
                  <a:lnTo>
                    <a:pt x="549341" y="9288"/>
                  </a:lnTo>
                  <a:lnTo>
                    <a:pt x="503945" y="2360"/>
                  </a:lnTo>
                  <a:lnTo>
                    <a:pt x="457200" y="0"/>
                  </a:lnTo>
                  <a:close/>
                </a:path>
              </a:pathLst>
            </a:custGeom>
            <a:solidFill>
              <a:srgbClr val="DD9C15"/>
            </a:solidFill>
          </p:spPr>
          <p:txBody>
            <a:bodyPr wrap="square" lIns="0" tIns="0" rIns="0" bIns="0" rtlCol="0"/>
            <a:lstStyle/>
            <a:p>
              <a:endParaRPr sz="1013" dirty="0"/>
            </a:p>
          </p:txBody>
        </p:sp>
        <p:sp>
          <p:nvSpPr>
            <p:cNvPr id="14" name="object 14"/>
            <p:cNvSpPr/>
            <p:nvPr/>
          </p:nvSpPr>
          <p:spPr>
            <a:xfrm>
              <a:off x="615950" y="2609850"/>
              <a:ext cx="914400" cy="914400"/>
            </a:xfrm>
            <a:custGeom>
              <a:avLst/>
              <a:gdLst/>
              <a:ahLst/>
              <a:cxnLst/>
              <a:rect l="l" t="t" r="r" b="b"/>
              <a:pathLst>
                <a:path w="914400" h="914400">
                  <a:moveTo>
                    <a:pt x="0" y="457200"/>
                  </a:moveTo>
                  <a:lnTo>
                    <a:pt x="2360" y="410453"/>
                  </a:lnTo>
                  <a:lnTo>
                    <a:pt x="9288" y="365058"/>
                  </a:lnTo>
                  <a:lnTo>
                    <a:pt x="20554" y="321242"/>
                  </a:lnTo>
                  <a:lnTo>
                    <a:pt x="35929" y="279237"/>
                  </a:lnTo>
                  <a:lnTo>
                    <a:pt x="55181" y="239271"/>
                  </a:lnTo>
                  <a:lnTo>
                    <a:pt x="78082" y="201575"/>
                  </a:lnTo>
                  <a:lnTo>
                    <a:pt x="104402" y="166378"/>
                  </a:lnTo>
                  <a:lnTo>
                    <a:pt x="133910" y="133910"/>
                  </a:lnTo>
                  <a:lnTo>
                    <a:pt x="166378" y="104402"/>
                  </a:lnTo>
                  <a:lnTo>
                    <a:pt x="201575" y="78082"/>
                  </a:lnTo>
                  <a:lnTo>
                    <a:pt x="239271" y="55181"/>
                  </a:lnTo>
                  <a:lnTo>
                    <a:pt x="279237" y="35929"/>
                  </a:lnTo>
                  <a:lnTo>
                    <a:pt x="321242" y="20554"/>
                  </a:lnTo>
                  <a:lnTo>
                    <a:pt x="365058" y="9288"/>
                  </a:lnTo>
                  <a:lnTo>
                    <a:pt x="410453" y="2360"/>
                  </a:lnTo>
                  <a:lnTo>
                    <a:pt x="457200" y="0"/>
                  </a:lnTo>
                  <a:lnTo>
                    <a:pt x="503946" y="2360"/>
                  </a:lnTo>
                  <a:lnTo>
                    <a:pt x="549341" y="9288"/>
                  </a:lnTo>
                  <a:lnTo>
                    <a:pt x="593157" y="20554"/>
                  </a:lnTo>
                  <a:lnTo>
                    <a:pt x="635162" y="35929"/>
                  </a:lnTo>
                  <a:lnTo>
                    <a:pt x="675128" y="55181"/>
                  </a:lnTo>
                  <a:lnTo>
                    <a:pt x="712824" y="78082"/>
                  </a:lnTo>
                  <a:lnTo>
                    <a:pt x="748021" y="104402"/>
                  </a:lnTo>
                  <a:lnTo>
                    <a:pt x="780489" y="133910"/>
                  </a:lnTo>
                  <a:lnTo>
                    <a:pt x="809997" y="166378"/>
                  </a:lnTo>
                  <a:lnTo>
                    <a:pt x="836317" y="201575"/>
                  </a:lnTo>
                  <a:lnTo>
                    <a:pt x="859218" y="239271"/>
                  </a:lnTo>
                  <a:lnTo>
                    <a:pt x="878470" y="279237"/>
                  </a:lnTo>
                  <a:lnTo>
                    <a:pt x="893845" y="321242"/>
                  </a:lnTo>
                  <a:lnTo>
                    <a:pt x="905111" y="365058"/>
                  </a:lnTo>
                  <a:lnTo>
                    <a:pt x="912039" y="410453"/>
                  </a:lnTo>
                  <a:lnTo>
                    <a:pt x="914400" y="457200"/>
                  </a:lnTo>
                  <a:lnTo>
                    <a:pt x="912039" y="503946"/>
                  </a:lnTo>
                  <a:lnTo>
                    <a:pt x="905111" y="549341"/>
                  </a:lnTo>
                  <a:lnTo>
                    <a:pt x="893845" y="593157"/>
                  </a:lnTo>
                  <a:lnTo>
                    <a:pt x="878470" y="635162"/>
                  </a:lnTo>
                  <a:lnTo>
                    <a:pt x="859218" y="675128"/>
                  </a:lnTo>
                  <a:lnTo>
                    <a:pt x="836317" y="712824"/>
                  </a:lnTo>
                  <a:lnTo>
                    <a:pt x="809997" y="748021"/>
                  </a:lnTo>
                  <a:lnTo>
                    <a:pt x="780489" y="780489"/>
                  </a:lnTo>
                  <a:lnTo>
                    <a:pt x="748021" y="809997"/>
                  </a:lnTo>
                  <a:lnTo>
                    <a:pt x="712824" y="836317"/>
                  </a:lnTo>
                  <a:lnTo>
                    <a:pt x="675128" y="859218"/>
                  </a:lnTo>
                  <a:lnTo>
                    <a:pt x="635162" y="878471"/>
                  </a:lnTo>
                  <a:lnTo>
                    <a:pt x="593157" y="893845"/>
                  </a:lnTo>
                  <a:lnTo>
                    <a:pt x="549341" y="905111"/>
                  </a:lnTo>
                  <a:lnTo>
                    <a:pt x="503946" y="912039"/>
                  </a:lnTo>
                  <a:lnTo>
                    <a:pt x="457200" y="914400"/>
                  </a:lnTo>
                  <a:lnTo>
                    <a:pt x="410453" y="912039"/>
                  </a:lnTo>
                  <a:lnTo>
                    <a:pt x="365058" y="905111"/>
                  </a:lnTo>
                  <a:lnTo>
                    <a:pt x="321242" y="893845"/>
                  </a:lnTo>
                  <a:lnTo>
                    <a:pt x="279237" y="878471"/>
                  </a:lnTo>
                  <a:lnTo>
                    <a:pt x="239271" y="859218"/>
                  </a:lnTo>
                  <a:lnTo>
                    <a:pt x="201575" y="836317"/>
                  </a:lnTo>
                  <a:lnTo>
                    <a:pt x="166378" y="809997"/>
                  </a:lnTo>
                  <a:lnTo>
                    <a:pt x="133910" y="780489"/>
                  </a:lnTo>
                  <a:lnTo>
                    <a:pt x="104402" y="748021"/>
                  </a:lnTo>
                  <a:lnTo>
                    <a:pt x="78082" y="712824"/>
                  </a:lnTo>
                  <a:lnTo>
                    <a:pt x="55181" y="675128"/>
                  </a:lnTo>
                  <a:lnTo>
                    <a:pt x="35929" y="635162"/>
                  </a:lnTo>
                  <a:lnTo>
                    <a:pt x="20554" y="593157"/>
                  </a:lnTo>
                  <a:lnTo>
                    <a:pt x="9288" y="549341"/>
                  </a:lnTo>
                  <a:lnTo>
                    <a:pt x="2360" y="503946"/>
                  </a:lnTo>
                  <a:lnTo>
                    <a:pt x="0" y="457200"/>
                  </a:lnTo>
                  <a:close/>
                </a:path>
              </a:pathLst>
            </a:custGeom>
            <a:ln w="12700">
              <a:solidFill>
                <a:srgbClr val="DD9C15"/>
              </a:solidFill>
            </a:ln>
          </p:spPr>
          <p:txBody>
            <a:bodyPr wrap="square" lIns="0" tIns="0" rIns="0" bIns="0" rtlCol="0"/>
            <a:lstStyle/>
            <a:p>
              <a:endParaRPr sz="1013" dirty="0"/>
            </a:p>
          </p:txBody>
        </p:sp>
      </p:grpSp>
      <p:sp>
        <p:nvSpPr>
          <p:cNvPr id="15" name="object 15"/>
          <p:cNvSpPr txBox="1"/>
          <p:nvPr/>
        </p:nvSpPr>
        <p:spPr>
          <a:xfrm>
            <a:off x="1674210" y="2473175"/>
            <a:ext cx="211455" cy="425116"/>
          </a:xfrm>
          <a:prstGeom prst="rect">
            <a:avLst/>
          </a:prstGeom>
        </p:spPr>
        <p:txBody>
          <a:bodyPr vert="horz" wrap="square" lIns="0" tIns="9525" rIns="0" bIns="0" rtlCol="0">
            <a:spAutoFit/>
          </a:bodyPr>
          <a:lstStyle/>
          <a:p>
            <a:pPr marL="9525">
              <a:spcBef>
                <a:spcPts val="75"/>
              </a:spcBef>
            </a:pPr>
            <a:r>
              <a:rPr sz="2700" b="1" dirty="0">
                <a:solidFill>
                  <a:srgbClr val="FFFFFF"/>
                </a:solidFill>
                <a:latin typeface="Century Gothic"/>
                <a:cs typeface="Century Gothic"/>
              </a:rPr>
              <a:t>2</a:t>
            </a:r>
            <a:endParaRPr sz="2700" dirty="0">
              <a:latin typeface="Century Gothic"/>
              <a:cs typeface="Century Gothic"/>
            </a:endParaRPr>
          </a:p>
        </p:txBody>
      </p:sp>
      <p:grpSp>
        <p:nvGrpSpPr>
          <p:cNvPr id="16" name="object 16"/>
          <p:cNvGrpSpPr/>
          <p:nvPr/>
        </p:nvGrpSpPr>
        <p:grpSpPr>
          <a:xfrm>
            <a:off x="1438443" y="3227430"/>
            <a:ext cx="695325" cy="695325"/>
            <a:chOff x="609600" y="3771900"/>
            <a:chExt cx="927100" cy="927100"/>
          </a:xfrm>
        </p:grpSpPr>
        <p:sp>
          <p:nvSpPr>
            <p:cNvPr id="17" name="object 17"/>
            <p:cNvSpPr/>
            <p:nvPr/>
          </p:nvSpPr>
          <p:spPr>
            <a:xfrm>
              <a:off x="615950" y="3778250"/>
              <a:ext cx="914400" cy="914400"/>
            </a:xfrm>
            <a:custGeom>
              <a:avLst/>
              <a:gdLst/>
              <a:ahLst/>
              <a:cxnLst/>
              <a:rect l="l" t="t" r="r" b="b"/>
              <a:pathLst>
                <a:path w="914400" h="914400">
                  <a:moveTo>
                    <a:pt x="457200" y="0"/>
                  </a:moveTo>
                  <a:lnTo>
                    <a:pt x="410453" y="2360"/>
                  </a:lnTo>
                  <a:lnTo>
                    <a:pt x="365058" y="9288"/>
                  </a:lnTo>
                  <a:lnTo>
                    <a:pt x="321242" y="20554"/>
                  </a:lnTo>
                  <a:lnTo>
                    <a:pt x="279237" y="35929"/>
                  </a:lnTo>
                  <a:lnTo>
                    <a:pt x="239271" y="55181"/>
                  </a:lnTo>
                  <a:lnTo>
                    <a:pt x="201575" y="78082"/>
                  </a:lnTo>
                  <a:lnTo>
                    <a:pt x="166378" y="104402"/>
                  </a:lnTo>
                  <a:lnTo>
                    <a:pt x="133910" y="133911"/>
                  </a:lnTo>
                  <a:lnTo>
                    <a:pt x="104402" y="166378"/>
                  </a:lnTo>
                  <a:lnTo>
                    <a:pt x="78082" y="201575"/>
                  </a:lnTo>
                  <a:lnTo>
                    <a:pt x="55181" y="239271"/>
                  </a:lnTo>
                  <a:lnTo>
                    <a:pt x="35929" y="279237"/>
                  </a:lnTo>
                  <a:lnTo>
                    <a:pt x="20554" y="321242"/>
                  </a:lnTo>
                  <a:lnTo>
                    <a:pt x="9288" y="365058"/>
                  </a:lnTo>
                  <a:lnTo>
                    <a:pt x="2360" y="410454"/>
                  </a:lnTo>
                  <a:lnTo>
                    <a:pt x="0" y="457200"/>
                  </a:lnTo>
                  <a:lnTo>
                    <a:pt x="2360" y="503945"/>
                  </a:lnTo>
                  <a:lnTo>
                    <a:pt x="9288" y="549341"/>
                  </a:lnTo>
                  <a:lnTo>
                    <a:pt x="20554" y="593157"/>
                  </a:lnTo>
                  <a:lnTo>
                    <a:pt x="35929" y="635162"/>
                  </a:lnTo>
                  <a:lnTo>
                    <a:pt x="55181" y="675128"/>
                  </a:lnTo>
                  <a:lnTo>
                    <a:pt x="78082" y="712824"/>
                  </a:lnTo>
                  <a:lnTo>
                    <a:pt x="104402" y="748021"/>
                  </a:lnTo>
                  <a:lnTo>
                    <a:pt x="133910" y="780488"/>
                  </a:lnTo>
                  <a:lnTo>
                    <a:pt x="166378" y="809997"/>
                  </a:lnTo>
                  <a:lnTo>
                    <a:pt x="201575" y="836317"/>
                  </a:lnTo>
                  <a:lnTo>
                    <a:pt x="239271" y="859218"/>
                  </a:lnTo>
                  <a:lnTo>
                    <a:pt x="279237" y="878470"/>
                  </a:lnTo>
                  <a:lnTo>
                    <a:pt x="321242" y="893845"/>
                  </a:lnTo>
                  <a:lnTo>
                    <a:pt x="365058" y="905111"/>
                  </a:lnTo>
                  <a:lnTo>
                    <a:pt x="410453" y="912039"/>
                  </a:lnTo>
                  <a:lnTo>
                    <a:pt x="457200" y="914400"/>
                  </a:lnTo>
                  <a:lnTo>
                    <a:pt x="503945" y="912039"/>
                  </a:lnTo>
                  <a:lnTo>
                    <a:pt x="549341" y="905111"/>
                  </a:lnTo>
                  <a:lnTo>
                    <a:pt x="593157" y="893845"/>
                  </a:lnTo>
                  <a:lnTo>
                    <a:pt x="635162" y="878470"/>
                  </a:lnTo>
                  <a:lnTo>
                    <a:pt x="675128" y="859218"/>
                  </a:lnTo>
                  <a:lnTo>
                    <a:pt x="712824" y="836317"/>
                  </a:lnTo>
                  <a:lnTo>
                    <a:pt x="748021" y="809997"/>
                  </a:lnTo>
                  <a:lnTo>
                    <a:pt x="780488" y="780488"/>
                  </a:lnTo>
                  <a:lnTo>
                    <a:pt x="809997" y="748021"/>
                  </a:lnTo>
                  <a:lnTo>
                    <a:pt x="836317" y="712824"/>
                  </a:lnTo>
                  <a:lnTo>
                    <a:pt x="859218" y="675128"/>
                  </a:lnTo>
                  <a:lnTo>
                    <a:pt x="878470" y="635162"/>
                  </a:lnTo>
                  <a:lnTo>
                    <a:pt x="893845" y="593157"/>
                  </a:lnTo>
                  <a:lnTo>
                    <a:pt x="905111" y="549341"/>
                  </a:lnTo>
                  <a:lnTo>
                    <a:pt x="912039" y="503945"/>
                  </a:lnTo>
                  <a:lnTo>
                    <a:pt x="914400" y="457200"/>
                  </a:lnTo>
                  <a:lnTo>
                    <a:pt x="912039" y="410454"/>
                  </a:lnTo>
                  <a:lnTo>
                    <a:pt x="905111" y="365058"/>
                  </a:lnTo>
                  <a:lnTo>
                    <a:pt x="893845" y="321242"/>
                  </a:lnTo>
                  <a:lnTo>
                    <a:pt x="878470" y="279237"/>
                  </a:lnTo>
                  <a:lnTo>
                    <a:pt x="859218" y="239271"/>
                  </a:lnTo>
                  <a:lnTo>
                    <a:pt x="836317" y="201575"/>
                  </a:lnTo>
                  <a:lnTo>
                    <a:pt x="809997" y="166378"/>
                  </a:lnTo>
                  <a:lnTo>
                    <a:pt x="780488" y="133911"/>
                  </a:lnTo>
                  <a:lnTo>
                    <a:pt x="748021" y="104402"/>
                  </a:lnTo>
                  <a:lnTo>
                    <a:pt x="712824" y="78082"/>
                  </a:lnTo>
                  <a:lnTo>
                    <a:pt x="675128" y="55181"/>
                  </a:lnTo>
                  <a:lnTo>
                    <a:pt x="635162" y="35929"/>
                  </a:lnTo>
                  <a:lnTo>
                    <a:pt x="593157" y="20554"/>
                  </a:lnTo>
                  <a:lnTo>
                    <a:pt x="549341" y="9288"/>
                  </a:lnTo>
                  <a:lnTo>
                    <a:pt x="503945" y="2360"/>
                  </a:lnTo>
                  <a:lnTo>
                    <a:pt x="457200" y="0"/>
                  </a:lnTo>
                  <a:close/>
                </a:path>
              </a:pathLst>
            </a:custGeom>
            <a:solidFill>
              <a:srgbClr val="DD9C15"/>
            </a:solidFill>
          </p:spPr>
          <p:txBody>
            <a:bodyPr wrap="square" lIns="0" tIns="0" rIns="0" bIns="0" rtlCol="0"/>
            <a:lstStyle/>
            <a:p>
              <a:endParaRPr sz="1013" dirty="0"/>
            </a:p>
          </p:txBody>
        </p:sp>
        <p:sp>
          <p:nvSpPr>
            <p:cNvPr id="18" name="object 18"/>
            <p:cNvSpPr/>
            <p:nvPr/>
          </p:nvSpPr>
          <p:spPr>
            <a:xfrm>
              <a:off x="615950" y="3778250"/>
              <a:ext cx="914400" cy="914400"/>
            </a:xfrm>
            <a:custGeom>
              <a:avLst/>
              <a:gdLst/>
              <a:ahLst/>
              <a:cxnLst/>
              <a:rect l="l" t="t" r="r" b="b"/>
              <a:pathLst>
                <a:path w="914400" h="914400">
                  <a:moveTo>
                    <a:pt x="0" y="457200"/>
                  </a:moveTo>
                  <a:lnTo>
                    <a:pt x="2360" y="410453"/>
                  </a:lnTo>
                  <a:lnTo>
                    <a:pt x="9288" y="365058"/>
                  </a:lnTo>
                  <a:lnTo>
                    <a:pt x="20554" y="321242"/>
                  </a:lnTo>
                  <a:lnTo>
                    <a:pt x="35929" y="279237"/>
                  </a:lnTo>
                  <a:lnTo>
                    <a:pt x="55181" y="239271"/>
                  </a:lnTo>
                  <a:lnTo>
                    <a:pt x="78082" y="201575"/>
                  </a:lnTo>
                  <a:lnTo>
                    <a:pt x="104402" y="166378"/>
                  </a:lnTo>
                  <a:lnTo>
                    <a:pt x="133910" y="133910"/>
                  </a:lnTo>
                  <a:lnTo>
                    <a:pt x="166378" y="104402"/>
                  </a:lnTo>
                  <a:lnTo>
                    <a:pt x="201575" y="78082"/>
                  </a:lnTo>
                  <a:lnTo>
                    <a:pt x="239271" y="55181"/>
                  </a:lnTo>
                  <a:lnTo>
                    <a:pt x="279237" y="35929"/>
                  </a:lnTo>
                  <a:lnTo>
                    <a:pt x="321242" y="20554"/>
                  </a:lnTo>
                  <a:lnTo>
                    <a:pt x="365058" y="9288"/>
                  </a:lnTo>
                  <a:lnTo>
                    <a:pt x="410453" y="2360"/>
                  </a:lnTo>
                  <a:lnTo>
                    <a:pt x="457200" y="0"/>
                  </a:lnTo>
                  <a:lnTo>
                    <a:pt x="503946" y="2360"/>
                  </a:lnTo>
                  <a:lnTo>
                    <a:pt x="549341" y="9288"/>
                  </a:lnTo>
                  <a:lnTo>
                    <a:pt x="593157" y="20554"/>
                  </a:lnTo>
                  <a:lnTo>
                    <a:pt x="635162" y="35929"/>
                  </a:lnTo>
                  <a:lnTo>
                    <a:pt x="675128" y="55181"/>
                  </a:lnTo>
                  <a:lnTo>
                    <a:pt x="712824" y="78082"/>
                  </a:lnTo>
                  <a:lnTo>
                    <a:pt x="748021" y="104402"/>
                  </a:lnTo>
                  <a:lnTo>
                    <a:pt x="780489" y="133910"/>
                  </a:lnTo>
                  <a:lnTo>
                    <a:pt x="809997" y="166378"/>
                  </a:lnTo>
                  <a:lnTo>
                    <a:pt x="836317" y="201575"/>
                  </a:lnTo>
                  <a:lnTo>
                    <a:pt x="859218" y="239271"/>
                  </a:lnTo>
                  <a:lnTo>
                    <a:pt x="878470" y="279237"/>
                  </a:lnTo>
                  <a:lnTo>
                    <a:pt x="893845" y="321242"/>
                  </a:lnTo>
                  <a:lnTo>
                    <a:pt x="905111" y="365058"/>
                  </a:lnTo>
                  <a:lnTo>
                    <a:pt x="912039" y="410453"/>
                  </a:lnTo>
                  <a:lnTo>
                    <a:pt x="914400" y="457200"/>
                  </a:lnTo>
                  <a:lnTo>
                    <a:pt x="912039" y="503946"/>
                  </a:lnTo>
                  <a:lnTo>
                    <a:pt x="905111" y="549341"/>
                  </a:lnTo>
                  <a:lnTo>
                    <a:pt x="893845" y="593157"/>
                  </a:lnTo>
                  <a:lnTo>
                    <a:pt x="878470" y="635162"/>
                  </a:lnTo>
                  <a:lnTo>
                    <a:pt x="859218" y="675128"/>
                  </a:lnTo>
                  <a:lnTo>
                    <a:pt x="836317" y="712824"/>
                  </a:lnTo>
                  <a:lnTo>
                    <a:pt x="809997" y="748021"/>
                  </a:lnTo>
                  <a:lnTo>
                    <a:pt x="780489" y="780489"/>
                  </a:lnTo>
                  <a:lnTo>
                    <a:pt x="748021" y="809997"/>
                  </a:lnTo>
                  <a:lnTo>
                    <a:pt x="712824" y="836317"/>
                  </a:lnTo>
                  <a:lnTo>
                    <a:pt x="675128" y="859218"/>
                  </a:lnTo>
                  <a:lnTo>
                    <a:pt x="635162" y="878470"/>
                  </a:lnTo>
                  <a:lnTo>
                    <a:pt x="593157" y="893845"/>
                  </a:lnTo>
                  <a:lnTo>
                    <a:pt x="549341" y="905111"/>
                  </a:lnTo>
                  <a:lnTo>
                    <a:pt x="503946" y="912039"/>
                  </a:lnTo>
                  <a:lnTo>
                    <a:pt x="457200" y="914400"/>
                  </a:lnTo>
                  <a:lnTo>
                    <a:pt x="410453" y="912039"/>
                  </a:lnTo>
                  <a:lnTo>
                    <a:pt x="365058" y="905111"/>
                  </a:lnTo>
                  <a:lnTo>
                    <a:pt x="321242" y="893845"/>
                  </a:lnTo>
                  <a:lnTo>
                    <a:pt x="279237" y="878470"/>
                  </a:lnTo>
                  <a:lnTo>
                    <a:pt x="239271" y="859218"/>
                  </a:lnTo>
                  <a:lnTo>
                    <a:pt x="201575" y="836317"/>
                  </a:lnTo>
                  <a:lnTo>
                    <a:pt x="166378" y="809997"/>
                  </a:lnTo>
                  <a:lnTo>
                    <a:pt x="133910" y="780489"/>
                  </a:lnTo>
                  <a:lnTo>
                    <a:pt x="104402" y="748021"/>
                  </a:lnTo>
                  <a:lnTo>
                    <a:pt x="78082" y="712824"/>
                  </a:lnTo>
                  <a:lnTo>
                    <a:pt x="55181" y="675128"/>
                  </a:lnTo>
                  <a:lnTo>
                    <a:pt x="35929" y="635162"/>
                  </a:lnTo>
                  <a:lnTo>
                    <a:pt x="20554" y="593157"/>
                  </a:lnTo>
                  <a:lnTo>
                    <a:pt x="9288" y="549341"/>
                  </a:lnTo>
                  <a:lnTo>
                    <a:pt x="2360" y="503946"/>
                  </a:lnTo>
                  <a:lnTo>
                    <a:pt x="0" y="457200"/>
                  </a:lnTo>
                  <a:close/>
                </a:path>
              </a:pathLst>
            </a:custGeom>
            <a:ln w="12700">
              <a:solidFill>
                <a:srgbClr val="DD9C15"/>
              </a:solidFill>
            </a:ln>
          </p:spPr>
          <p:txBody>
            <a:bodyPr wrap="square" lIns="0" tIns="0" rIns="0" bIns="0" rtlCol="0"/>
            <a:lstStyle/>
            <a:p>
              <a:endParaRPr sz="1013" dirty="0"/>
            </a:p>
          </p:txBody>
        </p:sp>
      </p:grpSp>
      <p:sp>
        <p:nvSpPr>
          <p:cNvPr id="19" name="object 19"/>
          <p:cNvSpPr txBox="1"/>
          <p:nvPr/>
        </p:nvSpPr>
        <p:spPr>
          <a:xfrm>
            <a:off x="1674210" y="3341763"/>
            <a:ext cx="211455" cy="425116"/>
          </a:xfrm>
          <a:prstGeom prst="rect">
            <a:avLst/>
          </a:prstGeom>
        </p:spPr>
        <p:txBody>
          <a:bodyPr vert="horz" wrap="square" lIns="0" tIns="9525" rIns="0" bIns="0" rtlCol="0">
            <a:spAutoFit/>
          </a:bodyPr>
          <a:lstStyle/>
          <a:p>
            <a:pPr marL="9525">
              <a:spcBef>
                <a:spcPts val="75"/>
              </a:spcBef>
            </a:pPr>
            <a:r>
              <a:rPr sz="2700" b="1" dirty="0">
                <a:solidFill>
                  <a:srgbClr val="FFFFFF"/>
                </a:solidFill>
                <a:latin typeface="Century Gothic"/>
                <a:cs typeface="Century Gothic"/>
              </a:rPr>
              <a:t>3</a:t>
            </a:r>
            <a:endParaRPr sz="2700" dirty="0">
              <a:latin typeface="Century Gothic"/>
              <a:cs typeface="Century Gothic"/>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1348381" y="320515"/>
            <a:ext cx="5797154" cy="517449"/>
          </a:xfrm>
          <a:prstGeom prst="rect">
            <a:avLst/>
          </a:prstGeom>
        </p:spPr>
        <p:txBody>
          <a:bodyPr vert="horz" wrap="square" lIns="0" tIns="9525" rIns="0" bIns="0" rtlCol="0" anchor="ctr">
            <a:spAutoFit/>
          </a:bodyPr>
          <a:lstStyle/>
          <a:p>
            <a:pPr marL="9525">
              <a:lnSpc>
                <a:spcPct val="100000"/>
              </a:lnSpc>
              <a:spcBef>
                <a:spcPts val="75"/>
              </a:spcBef>
            </a:pPr>
            <a:r>
              <a:rPr spc="8" dirty="0"/>
              <a:t>Intersection</a:t>
            </a:r>
            <a:r>
              <a:rPr spc="-135" dirty="0"/>
              <a:t> </a:t>
            </a:r>
            <a:r>
              <a:rPr spc="11" dirty="0"/>
              <a:t>with</a:t>
            </a:r>
            <a:r>
              <a:rPr spc="-56" dirty="0"/>
              <a:t> </a:t>
            </a:r>
            <a:r>
              <a:rPr spc="4" dirty="0"/>
              <a:t>Housing</a:t>
            </a:r>
            <a:r>
              <a:rPr spc="-64" dirty="0"/>
              <a:t> </a:t>
            </a:r>
            <a:r>
              <a:rPr spc="8" dirty="0"/>
              <a:t>First</a:t>
            </a:r>
          </a:p>
        </p:txBody>
      </p:sp>
      <p:sp>
        <p:nvSpPr>
          <p:cNvPr id="4" name="object 4"/>
          <p:cNvSpPr txBox="1"/>
          <p:nvPr/>
        </p:nvSpPr>
        <p:spPr>
          <a:xfrm>
            <a:off x="1407795" y="1336599"/>
            <a:ext cx="5678329" cy="2790636"/>
          </a:xfrm>
          <a:prstGeom prst="rect">
            <a:avLst/>
          </a:prstGeom>
        </p:spPr>
        <p:txBody>
          <a:bodyPr vert="horz" wrap="square" lIns="0" tIns="9525" rIns="0" bIns="0" rtlCol="0">
            <a:spAutoFit/>
          </a:bodyPr>
          <a:lstStyle/>
          <a:p>
            <a:pPr marL="180975" indent="-171450">
              <a:spcBef>
                <a:spcPts val="75"/>
              </a:spcBef>
              <a:buClr>
                <a:srgbClr val="DD9C15"/>
              </a:buClr>
              <a:buFont typeface="Arial"/>
              <a:buChar char="•"/>
              <a:tabLst>
                <a:tab pos="180499" algn="l"/>
                <a:tab pos="180975" algn="l"/>
              </a:tabLst>
            </a:pPr>
            <a:r>
              <a:rPr sz="1800" spc="4" dirty="0">
                <a:solidFill>
                  <a:srgbClr val="404040"/>
                </a:solidFill>
                <a:latin typeface="Century Gothic"/>
                <a:cs typeface="Century Gothic"/>
              </a:rPr>
              <a:t>Housing</a:t>
            </a:r>
            <a:r>
              <a:rPr sz="1800" spc="-11" dirty="0">
                <a:solidFill>
                  <a:srgbClr val="404040"/>
                </a:solidFill>
                <a:latin typeface="Century Gothic"/>
                <a:cs typeface="Century Gothic"/>
              </a:rPr>
              <a:t> </a:t>
            </a:r>
            <a:r>
              <a:rPr sz="1800" dirty="0">
                <a:solidFill>
                  <a:srgbClr val="404040"/>
                </a:solidFill>
                <a:latin typeface="Century Gothic"/>
                <a:cs typeface="Century Gothic"/>
              </a:rPr>
              <a:t>First</a:t>
            </a:r>
            <a:r>
              <a:rPr sz="1800" spc="-11" dirty="0">
                <a:solidFill>
                  <a:srgbClr val="404040"/>
                </a:solidFill>
                <a:latin typeface="Century Gothic"/>
                <a:cs typeface="Century Gothic"/>
              </a:rPr>
              <a:t> </a:t>
            </a:r>
            <a:r>
              <a:rPr sz="1800" spc="15" dirty="0">
                <a:solidFill>
                  <a:srgbClr val="404040"/>
                </a:solidFill>
                <a:latin typeface="Century Gothic"/>
                <a:cs typeface="Century Gothic"/>
              </a:rPr>
              <a:t>is</a:t>
            </a:r>
            <a:r>
              <a:rPr sz="1800" spc="-79" dirty="0">
                <a:solidFill>
                  <a:srgbClr val="404040"/>
                </a:solidFill>
                <a:latin typeface="Century Gothic"/>
                <a:cs typeface="Century Gothic"/>
              </a:rPr>
              <a:t> </a:t>
            </a:r>
            <a:r>
              <a:rPr sz="1800" dirty="0">
                <a:solidFill>
                  <a:srgbClr val="404040"/>
                </a:solidFill>
                <a:latin typeface="Century Gothic"/>
                <a:cs typeface="Century Gothic"/>
              </a:rPr>
              <a:t>a</a:t>
            </a:r>
            <a:r>
              <a:rPr sz="1800" spc="49" dirty="0">
                <a:solidFill>
                  <a:srgbClr val="404040"/>
                </a:solidFill>
                <a:latin typeface="Century Gothic"/>
                <a:cs typeface="Century Gothic"/>
              </a:rPr>
              <a:t> </a:t>
            </a:r>
            <a:r>
              <a:rPr sz="1800" spc="-15" dirty="0">
                <a:solidFill>
                  <a:srgbClr val="404040"/>
                </a:solidFill>
                <a:latin typeface="Century Gothic"/>
                <a:cs typeface="Century Gothic"/>
              </a:rPr>
              <a:t>harm</a:t>
            </a:r>
            <a:r>
              <a:rPr sz="1800" spc="4" dirty="0">
                <a:solidFill>
                  <a:srgbClr val="404040"/>
                </a:solidFill>
                <a:latin typeface="Century Gothic"/>
                <a:cs typeface="Century Gothic"/>
              </a:rPr>
              <a:t> </a:t>
            </a:r>
            <a:r>
              <a:rPr sz="1800" dirty="0">
                <a:solidFill>
                  <a:srgbClr val="404040"/>
                </a:solidFill>
                <a:latin typeface="Century Gothic"/>
                <a:cs typeface="Century Gothic"/>
              </a:rPr>
              <a:t>reduction</a:t>
            </a:r>
            <a:r>
              <a:rPr sz="1800" spc="-4" dirty="0">
                <a:solidFill>
                  <a:srgbClr val="404040"/>
                </a:solidFill>
                <a:latin typeface="Century Gothic"/>
                <a:cs typeface="Century Gothic"/>
              </a:rPr>
              <a:t> </a:t>
            </a:r>
            <a:r>
              <a:rPr sz="1800" spc="-8" dirty="0">
                <a:solidFill>
                  <a:srgbClr val="404040"/>
                </a:solidFill>
                <a:latin typeface="Century Gothic"/>
                <a:cs typeface="Century Gothic"/>
              </a:rPr>
              <a:t>strategy</a:t>
            </a:r>
            <a:endParaRPr sz="1800" dirty="0">
              <a:latin typeface="Century Gothic"/>
              <a:cs typeface="Century Gothic"/>
            </a:endParaRPr>
          </a:p>
          <a:p>
            <a:pPr>
              <a:spcBef>
                <a:spcPts val="8"/>
              </a:spcBef>
              <a:buClr>
                <a:srgbClr val="DD9C15"/>
              </a:buClr>
              <a:buFont typeface="Arial"/>
              <a:buChar char="•"/>
            </a:pPr>
            <a:endParaRPr sz="1800" dirty="0">
              <a:latin typeface="Century Gothic"/>
              <a:cs typeface="Century Gothic"/>
            </a:endParaRPr>
          </a:p>
          <a:p>
            <a:pPr marL="180975" marR="3810" indent="-171450">
              <a:lnSpc>
                <a:spcPct val="101899"/>
              </a:lnSpc>
              <a:buClr>
                <a:srgbClr val="DD9C15"/>
              </a:buClr>
              <a:buFont typeface="Arial"/>
              <a:buChar char="•"/>
              <a:tabLst>
                <a:tab pos="180499" algn="l"/>
                <a:tab pos="180975" algn="l"/>
              </a:tabLst>
            </a:pPr>
            <a:r>
              <a:rPr sz="1800" spc="-23" dirty="0">
                <a:solidFill>
                  <a:srgbClr val="404040"/>
                </a:solidFill>
                <a:latin typeface="Century Gothic"/>
                <a:cs typeface="Century Gothic"/>
              </a:rPr>
              <a:t>Harm</a:t>
            </a:r>
            <a:r>
              <a:rPr sz="1800" spc="83" dirty="0">
                <a:solidFill>
                  <a:srgbClr val="404040"/>
                </a:solidFill>
                <a:latin typeface="Century Gothic"/>
                <a:cs typeface="Century Gothic"/>
              </a:rPr>
              <a:t> </a:t>
            </a:r>
            <a:r>
              <a:rPr sz="1800" dirty="0">
                <a:solidFill>
                  <a:srgbClr val="404040"/>
                </a:solidFill>
                <a:latin typeface="Century Gothic"/>
                <a:cs typeface="Century Gothic"/>
              </a:rPr>
              <a:t>reduction</a:t>
            </a:r>
            <a:r>
              <a:rPr sz="1800" spc="-71" dirty="0">
                <a:solidFill>
                  <a:srgbClr val="404040"/>
                </a:solidFill>
                <a:latin typeface="Century Gothic"/>
                <a:cs typeface="Century Gothic"/>
              </a:rPr>
              <a:t> </a:t>
            </a:r>
            <a:r>
              <a:rPr sz="1800" spc="15" dirty="0">
                <a:solidFill>
                  <a:srgbClr val="404040"/>
                </a:solidFill>
                <a:latin typeface="Century Gothic"/>
                <a:cs typeface="Century Gothic"/>
              </a:rPr>
              <a:t>is</a:t>
            </a:r>
            <a:r>
              <a:rPr sz="1800" spc="4" dirty="0">
                <a:solidFill>
                  <a:srgbClr val="404040"/>
                </a:solidFill>
                <a:latin typeface="Century Gothic"/>
                <a:cs typeface="Century Gothic"/>
              </a:rPr>
              <a:t> </a:t>
            </a:r>
            <a:r>
              <a:rPr sz="1800" spc="-4" dirty="0">
                <a:solidFill>
                  <a:srgbClr val="404040"/>
                </a:solidFill>
                <a:latin typeface="Century Gothic"/>
                <a:cs typeface="Century Gothic"/>
              </a:rPr>
              <a:t>integral</a:t>
            </a:r>
            <a:r>
              <a:rPr sz="1800" spc="34" dirty="0">
                <a:solidFill>
                  <a:srgbClr val="404040"/>
                </a:solidFill>
                <a:latin typeface="Century Gothic"/>
                <a:cs typeface="Century Gothic"/>
              </a:rPr>
              <a:t> </a:t>
            </a:r>
            <a:r>
              <a:rPr sz="1800" spc="-4" dirty="0">
                <a:solidFill>
                  <a:srgbClr val="404040"/>
                </a:solidFill>
                <a:latin typeface="Century Gothic"/>
                <a:cs typeface="Century Gothic"/>
              </a:rPr>
              <a:t>to</a:t>
            </a:r>
            <a:r>
              <a:rPr sz="1800" spc="19" dirty="0">
                <a:solidFill>
                  <a:srgbClr val="404040"/>
                </a:solidFill>
                <a:latin typeface="Century Gothic"/>
                <a:cs typeface="Century Gothic"/>
              </a:rPr>
              <a:t> </a:t>
            </a:r>
            <a:r>
              <a:rPr sz="1800" spc="-4" dirty="0">
                <a:solidFill>
                  <a:srgbClr val="404040"/>
                </a:solidFill>
                <a:latin typeface="Century Gothic"/>
                <a:cs typeface="Century Gothic"/>
              </a:rPr>
              <a:t>the</a:t>
            </a:r>
            <a:r>
              <a:rPr sz="1800" spc="26" dirty="0">
                <a:solidFill>
                  <a:srgbClr val="404040"/>
                </a:solidFill>
                <a:latin typeface="Century Gothic"/>
                <a:cs typeface="Century Gothic"/>
              </a:rPr>
              <a:t> </a:t>
            </a:r>
            <a:r>
              <a:rPr sz="1800" spc="4" dirty="0">
                <a:solidFill>
                  <a:srgbClr val="404040"/>
                </a:solidFill>
                <a:latin typeface="Century Gothic"/>
                <a:cs typeface="Century Gothic"/>
              </a:rPr>
              <a:t>positive</a:t>
            </a:r>
            <a:r>
              <a:rPr sz="1800" spc="-53" dirty="0">
                <a:solidFill>
                  <a:srgbClr val="404040"/>
                </a:solidFill>
                <a:latin typeface="Century Gothic"/>
                <a:cs typeface="Century Gothic"/>
              </a:rPr>
              <a:t> </a:t>
            </a:r>
            <a:r>
              <a:rPr sz="1800" spc="8" dirty="0">
                <a:solidFill>
                  <a:srgbClr val="404040"/>
                </a:solidFill>
                <a:latin typeface="Century Gothic"/>
                <a:cs typeface="Century Gothic"/>
              </a:rPr>
              <a:t>outcomes</a:t>
            </a:r>
            <a:r>
              <a:rPr sz="1800" spc="-71" dirty="0">
                <a:solidFill>
                  <a:srgbClr val="404040"/>
                </a:solidFill>
                <a:latin typeface="Century Gothic"/>
                <a:cs typeface="Century Gothic"/>
              </a:rPr>
              <a:t> </a:t>
            </a:r>
            <a:r>
              <a:rPr sz="1800" spc="8" dirty="0">
                <a:solidFill>
                  <a:srgbClr val="404040"/>
                </a:solidFill>
                <a:latin typeface="Century Gothic"/>
                <a:cs typeface="Century Gothic"/>
              </a:rPr>
              <a:t>of</a:t>
            </a:r>
            <a:r>
              <a:rPr sz="1800" spc="-45" dirty="0">
                <a:solidFill>
                  <a:srgbClr val="404040"/>
                </a:solidFill>
                <a:latin typeface="Century Gothic"/>
                <a:cs typeface="Century Gothic"/>
              </a:rPr>
              <a:t> </a:t>
            </a:r>
            <a:r>
              <a:rPr sz="1800" spc="4" dirty="0">
                <a:solidFill>
                  <a:srgbClr val="404040"/>
                </a:solidFill>
                <a:latin typeface="Century Gothic"/>
                <a:cs typeface="Century Gothic"/>
              </a:rPr>
              <a:t>Housing</a:t>
            </a:r>
            <a:r>
              <a:rPr sz="1800" spc="-8" dirty="0">
                <a:solidFill>
                  <a:srgbClr val="404040"/>
                </a:solidFill>
                <a:latin typeface="Century Gothic"/>
                <a:cs typeface="Century Gothic"/>
              </a:rPr>
              <a:t> </a:t>
            </a:r>
            <a:r>
              <a:rPr sz="1800" dirty="0">
                <a:solidFill>
                  <a:srgbClr val="404040"/>
                </a:solidFill>
                <a:latin typeface="Century Gothic"/>
                <a:cs typeface="Century Gothic"/>
              </a:rPr>
              <a:t>First </a:t>
            </a:r>
            <a:r>
              <a:rPr sz="1800" spc="-360" dirty="0">
                <a:solidFill>
                  <a:srgbClr val="404040"/>
                </a:solidFill>
                <a:latin typeface="Century Gothic"/>
                <a:cs typeface="Century Gothic"/>
              </a:rPr>
              <a:t> </a:t>
            </a:r>
            <a:r>
              <a:rPr sz="1800" spc="-11" dirty="0">
                <a:solidFill>
                  <a:srgbClr val="404040"/>
                </a:solidFill>
                <a:latin typeface="Century Gothic"/>
                <a:cs typeface="Century Gothic"/>
              </a:rPr>
              <a:t>programs,</a:t>
            </a:r>
            <a:r>
              <a:rPr sz="1800" spc="71" dirty="0">
                <a:solidFill>
                  <a:srgbClr val="404040"/>
                </a:solidFill>
                <a:latin typeface="Century Gothic"/>
                <a:cs typeface="Century Gothic"/>
              </a:rPr>
              <a:t> </a:t>
            </a:r>
            <a:r>
              <a:rPr sz="1800" spc="8" dirty="0">
                <a:solidFill>
                  <a:srgbClr val="404040"/>
                </a:solidFill>
                <a:latin typeface="Century Gothic"/>
                <a:cs typeface="Century Gothic"/>
              </a:rPr>
              <a:t>including:</a:t>
            </a:r>
            <a:endParaRPr lang="en-US" sz="1800" spc="8" dirty="0">
              <a:solidFill>
                <a:srgbClr val="404040"/>
              </a:solidFill>
              <a:latin typeface="Century Gothic"/>
              <a:cs typeface="Century Gothic"/>
            </a:endParaRPr>
          </a:p>
          <a:p>
            <a:pPr marL="180975" marR="3810" indent="-171450">
              <a:buClr>
                <a:srgbClr val="DD9C15"/>
              </a:buClr>
              <a:buFont typeface="Arial"/>
              <a:buChar char="•"/>
              <a:tabLst>
                <a:tab pos="180499" algn="l"/>
                <a:tab pos="180975" algn="l"/>
              </a:tabLst>
            </a:pPr>
            <a:endParaRPr sz="1800" dirty="0">
              <a:latin typeface="Century Gothic"/>
              <a:cs typeface="Century Gothic"/>
            </a:endParaRPr>
          </a:p>
          <a:p>
            <a:pPr marL="523875" lvl="1" indent="-171926">
              <a:buClr>
                <a:srgbClr val="DD9C15"/>
              </a:buClr>
              <a:buFont typeface="Arial"/>
              <a:buChar char="•"/>
              <a:tabLst>
                <a:tab pos="523399" algn="l"/>
                <a:tab pos="523875" algn="l"/>
              </a:tabLst>
            </a:pPr>
            <a:r>
              <a:rPr sz="1800" spc="-38" dirty="0">
                <a:solidFill>
                  <a:srgbClr val="404040"/>
                </a:solidFill>
                <a:latin typeface="Century Gothic"/>
                <a:cs typeface="Century Gothic"/>
              </a:rPr>
              <a:t>R</a:t>
            </a:r>
            <a:r>
              <a:rPr sz="1800" spc="-11" dirty="0">
                <a:solidFill>
                  <a:srgbClr val="404040"/>
                </a:solidFill>
                <a:latin typeface="Century Gothic"/>
                <a:cs typeface="Century Gothic"/>
              </a:rPr>
              <a:t>e</a:t>
            </a:r>
            <a:r>
              <a:rPr sz="1800" spc="-34" dirty="0">
                <a:solidFill>
                  <a:srgbClr val="404040"/>
                </a:solidFill>
                <a:latin typeface="Century Gothic"/>
                <a:cs typeface="Century Gothic"/>
              </a:rPr>
              <a:t>s</a:t>
            </a:r>
            <a:r>
              <a:rPr sz="1800" spc="11" dirty="0">
                <a:solidFill>
                  <a:srgbClr val="404040"/>
                </a:solidFill>
                <a:latin typeface="Century Gothic"/>
                <a:cs typeface="Century Gothic"/>
              </a:rPr>
              <a:t>i</a:t>
            </a:r>
            <a:r>
              <a:rPr sz="1800" spc="30" dirty="0">
                <a:solidFill>
                  <a:srgbClr val="404040"/>
                </a:solidFill>
                <a:latin typeface="Century Gothic"/>
                <a:cs typeface="Century Gothic"/>
              </a:rPr>
              <a:t>d</a:t>
            </a:r>
            <a:r>
              <a:rPr sz="1800" spc="-11" dirty="0">
                <a:solidFill>
                  <a:srgbClr val="404040"/>
                </a:solidFill>
                <a:latin typeface="Century Gothic"/>
                <a:cs typeface="Century Gothic"/>
              </a:rPr>
              <a:t>e</a:t>
            </a:r>
            <a:r>
              <a:rPr sz="1800" spc="34" dirty="0">
                <a:solidFill>
                  <a:srgbClr val="404040"/>
                </a:solidFill>
                <a:latin typeface="Century Gothic"/>
                <a:cs typeface="Century Gothic"/>
              </a:rPr>
              <a:t>n</a:t>
            </a:r>
            <a:r>
              <a:rPr sz="1800" spc="19" dirty="0">
                <a:solidFill>
                  <a:srgbClr val="404040"/>
                </a:solidFill>
                <a:latin typeface="Century Gothic"/>
                <a:cs typeface="Century Gothic"/>
              </a:rPr>
              <a:t>t</a:t>
            </a:r>
            <a:r>
              <a:rPr sz="1800" spc="11" dirty="0">
                <a:solidFill>
                  <a:srgbClr val="404040"/>
                </a:solidFill>
                <a:latin typeface="Century Gothic"/>
                <a:cs typeface="Century Gothic"/>
              </a:rPr>
              <a:t>i</a:t>
            </a:r>
            <a:r>
              <a:rPr sz="1800" spc="30" dirty="0">
                <a:solidFill>
                  <a:srgbClr val="404040"/>
                </a:solidFill>
                <a:latin typeface="Century Gothic"/>
                <a:cs typeface="Century Gothic"/>
              </a:rPr>
              <a:t>a</a:t>
            </a:r>
            <a:r>
              <a:rPr sz="1800" dirty="0">
                <a:solidFill>
                  <a:srgbClr val="404040"/>
                </a:solidFill>
                <a:latin typeface="Century Gothic"/>
                <a:cs typeface="Century Gothic"/>
              </a:rPr>
              <a:t>l</a:t>
            </a:r>
            <a:r>
              <a:rPr sz="1800" spc="-53" dirty="0">
                <a:solidFill>
                  <a:srgbClr val="404040"/>
                </a:solidFill>
                <a:latin typeface="Century Gothic"/>
                <a:cs typeface="Century Gothic"/>
              </a:rPr>
              <a:t> </a:t>
            </a:r>
            <a:r>
              <a:rPr sz="1800" spc="-34" dirty="0">
                <a:solidFill>
                  <a:srgbClr val="404040"/>
                </a:solidFill>
                <a:latin typeface="Century Gothic"/>
                <a:cs typeface="Century Gothic"/>
              </a:rPr>
              <a:t>s</a:t>
            </a:r>
            <a:r>
              <a:rPr sz="1800" spc="19" dirty="0">
                <a:solidFill>
                  <a:srgbClr val="404040"/>
                </a:solidFill>
                <a:latin typeface="Century Gothic"/>
                <a:cs typeface="Century Gothic"/>
              </a:rPr>
              <a:t>t</a:t>
            </a:r>
            <a:r>
              <a:rPr sz="1800" spc="30" dirty="0">
                <a:solidFill>
                  <a:srgbClr val="404040"/>
                </a:solidFill>
                <a:latin typeface="Century Gothic"/>
                <a:cs typeface="Century Gothic"/>
              </a:rPr>
              <a:t>a</a:t>
            </a:r>
            <a:r>
              <a:rPr sz="1800" spc="34" dirty="0">
                <a:solidFill>
                  <a:srgbClr val="404040"/>
                </a:solidFill>
                <a:latin typeface="Century Gothic"/>
                <a:cs typeface="Century Gothic"/>
              </a:rPr>
              <a:t>b</a:t>
            </a:r>
            <a:r>
              <a:rPr sz="1800" spc="11" dirty="0">
                <a:solidFill>
                  <a:srgbClr val="404040"/>
                </a:solidFill>
                <a:latin typeface="Century Gothic"/>
                <a:cs typeface="Century Gothic"/>
              </a:rPr>
              <a:t>ili</a:t>
            </a:r>
            <a:r>
              <a:rPr sz="1800" spc="19" dirty="0">
                <a:solidFill>
                  <a:srgbClr val="404040"/>
                </a:solidFill>
                <a:latin typeface="Century Gothic"/>
                <a:cs typeface="Century Gothic"/>
              </a:rPr>
              <a:t>t</a:t>
            </a:r>
            <a:r>
              <a:rPr sz="1800" dirty="0">
                <a:solidFill>
                  <a:srgbClr val="404040"/>
                </a:solidFill>
                <a:latin typeface="Century Gothic"/>
                <a:cs typeface="Century Gothic"/>
              </a:rPr>
              <a:t>y</a:t>
            </a:r>
            <a:endParaRPr lang="en-US" sz="1800" dirty="0">
              <a:solidFill>
                <a:srgbClr val="404040"/>
              </a:solidFill>
              <a:latin typeface="Century Gothic"/>
              <a:cs typeface="Century Gothic"/>
            </a:endParaRPr>
          </a:p>
          <a:p>
            <a:pPr marL="523875" lvl="1" indent="-171926">
              <a:buClr>
                <a:srgbClr val="DD9C15"/>
              </a:buClr>
              <a:buFont typeface="Arial"/>
              <a:buChar char="•"/>
              <a:tabLst>
                <a:tab pos="523399" algn="l"/>
                <a:tab pos="523875" algn="l"/>
              </a:tabLst>
            </a:pPr>
            <a:endParaRPr sz="1800" dirty="0">
              <a:latin typeface="Century Gothic"/>
              <a:cs typeface="Century Gothic"/>
            </a:endParaRPr>
          </a:p>
          <a:p>
            <a:pPr marL="523875" lvl="1" indent="-171926">
              <a:spcBef>
                <a:spcPts val="15"/>
              </a:spcBef>
              <a:buClr>
                <a:srgbClr val="DD9C15"/>
              </a:buClr>
              <a:buFont typeface="Arial"/>
              <a:buChar char="•"/>
              <a:tabLst>
                <a:tab pos="523399" algn="l"/>
                <a:tab pos="523875" algn="l"/>
              </a:tabLst>
            </a:pPr>
            <a:r>
              <a:rPr sz="1800" dirty="0">
                <a:solidFill>
                  <a:srgbClr val="404040"/>
                </a:solidFill>
                <a:latin typeface="Century Gothic"/>
                <a:cs typeface="Century Gothic"/>
              </a:rPr>
              <a:t>Social</a:t>
            </a:r>
            <a:r>
              <a:rPr sz="1800" spc="-71" dirty="0">
                <a:solidFill>
                  <a:srgbClr val="404040"/>
                </a:solidFill>
                <a:latin typeface="Century Gothic"/>
                <a:cs typeface="Century Gothic"/>
              </a:rPr>
              <a:t> </a:t>
            </a:r>
            <a:r>
              <a:rPr sz="1800" spc="4" dirty="0">
                <a:solidFill>
                  <a:srgbClr val="404040"/>
                </a:solidFill>
                <a:latin typeface="Century Gothic"/>
                <a:cs typeface="Century Gothic"/>
              </a:rPr>
              <a:t>benefits</a:t>
            </a:r>
            <a:endParaRPr lang="en-US" sz="1800" spc="4" dirty="0">
              <a:solidFill>
                <a:srgbClr val="404040"/>
              </a:solidFill>
              <a:latin typeface="Century Gothic"/>
              <a:cs typeface="Century Gothic"/>
            </a:endParaRPr>
          </a:p>
          <a:p>
            <a:pPr marL="523875" lvl="1" indent="-171926">
              <a:spcBef>
                <a:spcPts val="15"/>
              </a:spcBef>
              <a:buClr>
                <a:srgbClr val="DD9C15"/>
              </a:buClr>
              <a:buFont typeface="Arial"/>
              <a:buChar char="•"/>
              <a:tabLst>
                <a:tab pos="523399" algn="l"/>
                <a:tab pos="523875" algn="l"/>
              </a:tabLst>
            </a:pPr>
            <a:endParaRPr sz="1800" dirty="0">
              <a:latin typeface="Century Gothic"/>
              <a:cs typeface="Century Gothic"/>
            </a:endParaRPr>
          </a:p>
          <a:p>
            <a:pPr marL="523875" lvl="1" indent="-171926">
              <a:spcBef>
                <a:spcPts val="15"/>
              </a:spcBef>
              <a:buClr>
                <a:srgbClr val="DD9C15"/>
              </a:buClr>
              <a:buFont typeface="Arial"/>
              <a:buChar char="•"/>
              <a:tabLst>
                <a:tab pos="523399" algn="l"/>
                <a:tab pos="523875" algn="l"/>
              </a:tabLst>
            </a:pPr>
            <a:r>
              <a:rPr sz="1800" spc="-23" dirty="0">
                <a:solidFill>
                  <a:srgbClr val="404040"/>
                </a:solidFill>
                <a:latin typeface="Century Gothic"/>
                <a:cs typeface="Century Gothic"/>
              </a:rPr>
              <a:t>Cost</a:t>
            </a:r>
            <a:r>
              <a:rPr sz="1800" spc="83" dirty="0">
                <a:solidFill>
                  <a:srgbClr val="404040"/>
                </a:solidFill>
                <a:latin typeface="Century Gothic"/>
                <a:cs typeface="Century Gothic"/>
              </a:rPr>
              <a:t> </a:t>
            </a:r>
            <a:r>
              <a:rPr sz="1800" spc="-8" dirty="0">
                <a:solidFill>
                  <a:srgbClr val="404040"/>
                </a:solidFill>
                <a:latin typeface="Century Gothic"/>
                <a:cs typeface="Century Gothic"/>
              </a:rPr>
              <a:t>effectiveness</a:t>
            </a:r>
            <a:endParaRPr sz="1800" dirty="0">
              <a:latin typeface="Century Gothic"/>
              <a:cs typeface="Century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F8F1A154-B144-B698-49DD-1FBA3E3A5E82}"/>
              </a:ext>
            </a:extLst>
          </p:cNvPr>
          <p:cNvSpPr>
            <a:spLocks noGrp="1"/>
          </p:cNvSpPr>
          <p:nvPr>
            <p:ph type="title"/>
          </p:nvPr>
        </p:nvSpPr>
        <p:spPr/>
        <p:txBody>
          <a:bodyPr/>
          <a:lstStyle/>
          <a:p>
            <a:r>
              <a:rPr lang="en-US" sz="2000" dirty="0"/>
              <a:t>Check the box to indicate where people were experiencing their homelessness: </a:t>
            </a:r>
            <a:br>
              <a:rPr lang="en-US" sz="2000" dirty="0"/>
            </a:br>
            <a:r>
              <a:rPr lang="en-US" sz="2000" dirty="0"/>
              <a:t>Street, Shelter, Safe Have, or Institution for each month and note if documentation is attached. </a:t>
            </a:r>
            <a:br>
              <a:rPr lang="en-US" sz="2000" dirty="0"/>
            </a:br>
            <a:br>
              <a:rPr lang="en-US" sz="2000" dirty="0"/>
            </a:br>
            <a:r>
              <a:rPr lang="en-US" sz="2000" dirty="0"/>
              <a:t>The form is available at </a:t>
            </a:r>
            <a:r>
              <a:rPr lang="en-US" sz="2000" dirty="0">
                <a:hlinkClick r:id="rId2"/>
              </a:rPr>
              <a:t>www.hudexchange.info-</a:t>
            </a:r>
            <a:r>
              <a:rPr lang="en-US" sz="2000" dirty="0"/>
              <a:t> Sample Chronic Homelessness Documentation Checklist</a:t>
            </a:r>
          </a:p>
        </p:txBody>
      </p:sp>
      <p:graphicFrame>
        <p:nvGraphicFramePr>
          <p:cNvPr id="20" name="Content Placeholder 19">
            <a:extLst>
              <a:ext uri="{FF2B5EF4-FFF2-40B4-BE49-F238E27FC236}">
                <a16:creationId xmlns:a16="http://schemas.microsoft.com/office/drawing/2014/main" id="{1CC26427-5466-D0F9-F8CC-C7C7B645BC86}"/>
              </a:ext>
            </a:extLst>
          </p:cNvPr>
          <p:cNvGraphicFramePr>
            <a:graphicFrameLocks noGrp="1"/>
          </p:cNvGraphicFramePr>
          <p:nvPr>
            <p:ph idx="1"/>
            <p:extLst>
              <p:ext uri="{D42A27DB-BD31-4B8C-83A1-F6EECF244321}">
                <p14:modId xmlns:p14="http://schemas.microsoft.com/office/powerpoint/2010/main" val="1820701561"/>
              </p:ext>
            </p:extLst>
          </p:nvPr>
        </p:nvGraphicFramePr>
        <p:xfrm>
          <a:off x="4692650" y="124287"/>
          <a:ext cx="3908420" cy="4935984"/>
        </p:xfrm>
        <a:graphic>
          <a:graphicData uri="http://schemas.openxmlformats.org/drawingml/2006/table">
            <a:tbl>
              <a:tblPr/>
              <a:tblGrid>
                <a:gridCol w="252649">
                  <a:extLst>
                    <a:ext uri="{9D8B030D-6E8A-4147-A177-3AD203B41FA5}">
                      <a16:colId xmlns:a16="http://schemas.microsoft.com/office/drawing/2014/main" val="3643610492"/>
                    </a:ext>
                  </a:extLst>
                </a:gridCol>
                <a:gridCol w="302414">
                  <a:extLst>
                    <a:ext uri="{9D8B030D-6E8A-4147-A177-3AD203B41FA5}">
                      <a16:colId xmlns:a16="http://schemas.microsoft.com/office/drawing/2014/main" val="3233868370"/>
                    </a:ext>
                  </a:extLst>
                </a:gridCol>
                <a:gridCol w="306243">
                  <a:extLst>
                    <a:ext uri="{9D8B030D-6E8A-4147-A177-3AD203B41FA5}">
                      <a16:colId xmlns:a16="http://schemas.microsoft.com/office/drawing/2014/main" val="1724965982"/>
                    </a:ext>
                  </a:extLst>
                </a:gridCol>
                <a:gridCol w="302414">
                  <a:extLst>
                    <a:ext uri="{9D8B030D-6E8A-4147-A177-3AD203B41FA5}">
                      <a16:colId xmlns:a16="http://schemas.microsoft.com/office/drawing/2014/main" val="3626679880"/>
                    </a:ext>
                  </a:extLst>
                </a:gridCol>
                <a:gridCol w="306243">
                  <a:extLst>
                    <a:ext uri="{9D8B030D-6E8A-4147-A177-3AD203B41FA5}">
                      <a16:colId xmlns:a16="http://schemas.microsoft.com/office/drawing/2014/main" val="3564704059"/>
                    </a:ext>
                  </a:extLst>
                </a:gridCol>
                <a:gridCol w="302414">
                  <a:extLst>
                    <a:ext uri="{9D8B030D-6E8A-4147-A177-3AD203B41FA5}">
                      <a16:colId xmlns:a16="http://schemas.microsoft.com/office/drawing/2014/main" val="1530524635"/>
                    </a:ext>
                  </a:extLst>
                </a:gridCol>
                <a:gridCol w="306243">
                  <a:extLst>
                    <a:ext uri="{9D8B030D-6E8A-4147-A177-3AD203B41FA5}">
                      <a16:colId xmlns:a16="http://schemas.microsoft.com/office/drawing/2014/main" val="1536557716"/>
                    </a:ext>
                  </a:extLst>
                </a:gridCol>
                <a:gridCol w="306243">
                  <a:extLst>
                    <a:ext uri="{9D8B030D-6E8A-4147-A177-3AD203B41FA5}">
                      <a16:colId xmlns:a16="http://schemas.microsoft.com/office/drawing/2014/main" val="4153898781"/>
                    </a:ext>
                  </a:extLst>
                </a:gridCol>
                <a:gridCol w="302414">
                  <a:extLst>
                    <a:ext uri="{9D8B030D-6E8A-4147-A177-3AD203B41FA5}">
                      <a16:colId xmlns:a16="http://schemas.microsoft.com/office/drawing/2014/main" val="3679736875"/>
                    </a:ext>
                  </a:extLst>
                </a:gridCol>
                <a:gridCol w="306243">
                  <a:extLst>
                    <a:ext uri="{9D8B030D-6E8A-4147-A177-3AD203B41FA5}">
                      <a16:colId xmlns:a16="http://schemas.microsoft.com/office/drawing/2014/main" val="476415248"/>
                    </a:ext>
                  </a:extLst>
                </a:gridCol>
                <a:gridCol w="302414">
                  <a:extLst>
                    <a:ext uri="{9D8B030D-6E8A-4147-A177-3AD203B41FA5}">
                      <a16:colId xmlns:a16="http://schemas.microsoft.com/office/drawing/2014/main" val="2013196978"/>
                    </a:ext>
                  </a:extLst>
                </a:gridCol>
                <a:gridCol w="306243">
                  <a:extLst>
                    <a:ext uri="{9D8B030D-6E8A-4147-A177-3AD203B41FA5}">
                      <a16:colId xmlns:a16="http://schemas.microsoft.com/office/drawing/2014/main" val="2297217716"/>
                    </a:ext>
                  </a:extLst>
                </a:gridCol>
                <a:gridCol w="306243">
                  <a:extLst>
                    <a:ext uri="{9D8B030D-6E8A-4147-A177-3AD203B41FA5}">
                      <a16:colId xmlns:a16="http://schemas.microsoft.com/office/drawing/2014/main" val="3379572544"/>
                    </a:ext>
                  </a:extLst>
                </a:gridCol>
              </a:tblGrid>
              <a:tr h="383388">
                <a:tc>
                  <a:txBody>
                    <a:bodyPr/>
                    <a:lstStyle/>
                    <a:p>
                      <a:pPr fontAlgn="t"/>
                      <a:br>
                        <a:rPr lang="en-US" sz="500" dirty="0">
                          <a:effectLst/>
                        </a:rPr>
                      </a:br>
                      <a:endParaRPr lang="en-US" sz="500" dirty="0">
                        <a:effectLst/>
                      </a:endParaRPr>
                    </a:p>
                  </a:txBody>
                  <a:tcPr marL="25295" marR="25295" marT="25295" marB="2529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500" b="1" i="0" u="none" strike="noStrike" dirty="0">
                          <a:solidFill>
                            <a:srgbClr val="000000"/>
                          </a:solidFill>
                          <a:effectLst/>
                          <a:latin typeface="Calibri" panose="020F0502020204030204" pitchFamily="34" charset="0"/>
                        </a:rPr>
                        <a:t>Month  </a:t>
                      </a:r>
                      <a:endParaRPr lang="en-US" sz="500" dirty="0">
                        <a:effectLst/>
                      </a:endParaRPr>
                    </a:p>
                    <a:p>
                      <a:pPr algn="ctr" rtl="0" fontAlgn="t">
                        <a:spcBef>
                          <a:spcPts val="75"/>
                        </a:spcBef>
                        <a:spcAft>
                          <a:spcPts val="0"/>
                        </a:spcAft>
                      </a:pPr>
                      <a:r>
                        <a:rPr lang="en-US" sz="500" b="1" i="0" u="none" strike="noStrike" dirty="0">
                          <a:solidFill>
                            <a:srgbClr val="000000"/>
                          </a:solidFill>
                          <a:effectLst/>
                          <a:latin typeface="Calibri" panose="020F0502020204030204" pitchFamily="34" charset="0"/>
                        </a:rPr>
                        <a:t># 1</a:t>
                      </a:r>
                      <a:endParaRPr lang="en-US" sz="500" dirty="0">
                        <a:effectLst/>
                      </a:endParaRPr>
                    </a:p>
                  </a:txBody>
                  <a:tcPr marL="25295" marR="25295" marT="25295" marB="2529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500" b="1" i="0" u="none" strike="noStrike" dirty="0">
                          <a:solidFill>
                            <a:srgbClr val="000000"/>
                          </a:solidFill>
                          <a:effectLst/>
                          <a:latin typeface="Calibri" panose="020F0502020204030204" pitchFamily="34" charset="0"/>
                        </a:rPr>
                        <a:t>Month  </a:t>
                      </a:r>
                      <a:endParaRPr lang="en-US" sz="500" dirty="0">
                        <a:effectLst/>
                      </a:endParaRPr>
                    </a:p>
                    <a:p>
                      <a:pPr algn="ctr" rtl="0" fontAlgn="t">
                        <a:spcBef>
                          <a:spcPts val="75"/>
                        </a:spcBef>
                        <a:spcAft>
                          <a:spcPts val="0"/>
                        </a:spcAft>
                      </a:pPr>
                      <a:r>
                        <a:rPr lang="en-US" sz="500" b="1" i="0" u="none" strike="noStrike" dirty="0">
                          <a:solidFill>
                            <a:srgbClr val="000000"/>
                          </a:solidFill>
                          <a:effectLst/>
                          <a:latin typeface="Calibri" panose="020F0502020204030204" pitchFamily="34" charset="0"/>
                        </a:rPr>
                        <a:t># 2</a:t>
                      </a:r>
                      <a:endParaRPr lang="en-US" sz="500" dirty="0">
                        <a:effectLst/>
                      </a:endParaRPr>
                    </a:p>
                  </a:txBody>
                  <a:tcPr marL="25295" marR="25295" marT="25295" marB="2529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500" b="1" i="0" u="none" strike="noStrike">
                          <a:solidFill>
                            <a:srgbClr val="000000"/>
                          </a:solidFill>
                          <a:effectLst/>
                          <a:latin typeface="Calibri" panose="020F0502020204030204" pitchFamily="34" charset="0"/>
                        </a:rPr>
                        <a:t>Month  </a:t>
                      </a:r>
                      <a:endParaRPr lang="en-US" sz="500">
                        <a:effectLst/>
                      </a:endParaRPr>
                    </a:p>
                    <a:p>
                      <a:pPr algn="ctr" rtl="0" fontAlgn="t">
                        <a:spcBef>
                          <a:spcPts val="75"/>
                        </a:spcBef>
                        <a:spcAft>
                          <a:spcPts val="0"/>
                        </a:spcAft>
                      </a:pPr>
                      <a:r>
                        <a:rPr lang="en-US" sz="500" b="1" i="0" u="none" strike="noStrike">
                          <a:solidFill>
                            <a:srgbClr val="000000"/>
                          </a:solidFill>
                          <a:effectLst/>
                          <a:latin typeface="Calibri" panose="020F0502020204030204" pitchFamily="34" charset="0"/>
                        </a:rPr>
                        <a:t># 3</a:t>
                      </a:r>
                      <a:endParaRPr lang="en-US" sz="500">
                        <a:effectLst/>
                      </a:endParaRPr>
                    </a:p>
                  </a:txBody>
                  <a:tcPr marL="25295" marR="25295" marT="25295" marB="2529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500" b="1" i="0" u="none" strike="noStrike">
                          <a:solidFill>
                            <a:srgbClr val="000000"/>
                          </a:solidFill>
                          <a:effectLst/>
                          <a:latin typeface="Calibri" panose="020F0502020204030204" pitchFamily="34" charset="0"/>
                        </a:rPr>
                        <a:t>Month  </a:t>
                      </a:r>
                      <a:endParaRPr lang="en-US" sz="500">
                        <a:effectLst/>
                      </a:endParaRPr>
                    </a:p>
                    <a:p>
                      <a:pPr algn="ctr" rtl="0" fontAlgn="t">
                        <a:spcBef>
                          <a:spcPts val="75"/>
                        </a:spcBef>
                        <a:spcAft>
                          <a:spcPts val="0"/>
                        </a:spcAft>
                      </a:pPr>
                      <a:r>
                        <a:rPr lang="en-US" sz="500" b="1" i="0" u="none" strike="noStrike">
                          <a:solidFill>
                            <a:srgbClr val="000000"/>
                          </a:solidFill>
                          <a:effectLst/>
                          <a:latin typeface="Calibri" panose="020F0502020204030204" pitchFamily="34" charset="0"/>
                        </a:rPr>
                        <a:t># 4</a:t>
                      </a:r>
                      <a:endParaRPr lang="en-US" sz="500">
                        <a:effectLst/>
                      </a:endParaRPr>
                    </a:p>
                  </a:txBody>
                  <a:tcPr marL="25295" marR="25295" marT="25295" marB="2529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500" b="1" i="0" u="none" strike="noStrike">
                          <a:solidFill>
                            <a:srgbClr val="000000"/>
                          </a:solidFill>
                          <a:effectLst/>
                          <a:latin typeface="Calibri" panose="020F0502020204030204" pitchFamily="34" charset="0"/>
                        </a:rPr>
                        <a:t>Month  </a:t>
                      </a:r>
                      <a:endParaRPr lang="en-US" sz="500">
                        <a:effectLst/>
                      </a:endParaRPr>
                    </a:p>
                    <a:p>
                      <a:pPr algn="ctr" rtl="0" fontAlgn="t">
                        <a:spcBef>
                          <a:spcPts val="75"/>
                        </a:spcBef>
                        <a:spcAft>
                          <a:spcPts val="0"/>
                        </a:spcAft>
                      </a:pPr>
                      <a:r>
                        <a:rPr lang="en-US" sz="500" b="1" i="0" u="none" strike="noStrike">
                          <a:solidFill>
                            <a:srgbClr val="000000"/>
                          </a:solidFill>
                          <a:effectLst/>
                          <a:latin typeface="Calibri" panose="020F0502020204030204" pitchFamily="34" charset="0"/>
                        </a:rPr>
                        <a:t># 5</a:t>
                      </a:r>
                      <a:endParaRPr lang="en-US" sz="500">
                        <a:effectLst/>
                      </a:endParaRPr>
                    </a:p>
                  </a:txBody>
                  <a:tcPr marL="25295" marR="25295" marT="25295" marB="2529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24790" algn="r" rtl="0" fontAlgn="t">
                        <a:spcBef>
                          <a:spcPts val="0"/>
                        </a:spcBef>
                        <a:spcAft>
                          <a:spcPts val="0"/>
                        </a:spcAft>
                      </a:pPr>
                      <a:r>
                        <a:rPr lang="en-US" sz="500" b="1" i="0" u="none" strike="noStrike">
                          <a:solidFill>
                            <a:srgbClr val="000000"/>
                          </a:solidFill>
                          <a:effectLst/>
                          <a:latin typeface="Calibri" panose="020F0502020204030204" pitchFamily="34" charset="0"/>
                        </a:rPr>
                        <a:t>Month  </a:t>
                      </a:r>
                      <a:endParaRPr lang="en-US" sz="500">
                        <a:effectLst/>
                      </a:endParaRPr>
                    </a:p>
                    <a:p>
                      <a:pPr algn="ctr" rtl="0" fontAlgn="t">
                        <a:spcBef>
                          <a:spcPts val="75"/>
                        </a:spcBef>
                        <a:spcAft>
                          <a:spcPts val="0"/>
                        </a:spcAft>
                      </a:pPr>
                      <a:r>
                        <a:rPr lang="en-US" sz="500" b="1" i="0" u="none" strike="noStrike">
                          <a:solidFill>
                            <a:srgbClr val="000000"/>
                          </a:solidFill>
                          <a:effectLst/>
                          <a:latin typeface="Calibri" panose="020F0502020204030204" pitchFamily="34" charset="0"/>
                        </a:rPr>
                        <a:t># 6</a:t>
                      </a:r>
                      <a:endParaRPr lang="en-US" sz="500">
                        <a:effectLst/>
                      </a:endParaRPr>
                    </a:p>
                  </a:txBody>
                  <a:tcPr marL="25295" marR="25295" marT="25295" marB="2529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500" b="1" i="0" u="none" strike="noStrike">
                          <a:solidFill>
                            <a:srgbClr val="000000"/>
                          </a:solidFill>
                          <a:effectLst/>
                          <a:latin typeface="Calibri" panose="020F0502020204030204" pitchFamily="34" charset="0"/>
                        </a:rPr>
                        <a:t>Month  </a:t>
                      </a:r>
                      <a:endParaRPr lang="en-US" sz="500">
                        <a:effectLst/>
                      </a:endParaRPr>
                    </a:p>
                    <a:p>
                      <a:pPr algn="ctr" rtl="0" fontAlgn="t">
                        <a:spcBef>
                          <a:spcPts val="75"/>
                        </a:spcBef>
                        <a:spcAft>
                          <a:spcPts val="0"/>
                        </a:spcAft>
                      </a:pPr>
                      <a:r>
                        <a:rPr lang="en-US" sz="500" b="1" i="0" u="none" strike="noStrike">
                          <a:solidFill>
                            <a:srgbClr val="000000"/>
                          </a:solidFill>
                          <a:effectLst/>
                          <a:latin typeface="Calibri" panose="020F0502020204030204" pitchFamily="34" charset="0"/>
                        </a:rPr>
                        <a:t># 7</a:t>
                      </a:r>
                      <a:endParaRPr lang="en-US" sz="500">
                        <a:effectLst/>
                      </a:endParaRPr>
                    </a:p>
                  </a:txBody>
                  <a:tcPr marL="25295" marR="25295" marT="25295" marB="2529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500" b="1" i="0" u="none" strike="noStrike">
                          <a:solidFill>
                            <a:srgbClr val="000000"/>
                          </a:solidFill>
                          <a:effectLst/>
                          <a:latin typeface="Calibri" panose="020F0502020204030204" pitchFamily="34" charset="0"/>
                        </a:rPr>
                        <a:t>Month  </a:t>
                      </a:r>
                      <a:endParaRPr lang="en-US" sz="500">
                        <a:effectLst/>
                      </a:endParaRPr>
                    </a:p>
                    <a:p>
                      <a:pPr algn="ctr" rtl="0" fontAlgn="t">
                        <a:spcBef>
                          <a:spcPts val="75"/>
                        </a:spcBef>
                        <a:spcAft>
                          <a:spcPts val="0"/>
                        </a:spcAft>
                      </a:pPr>
                      <a:r>
                        <a:rPr lang="en-US" sz="500" b="1" i="0" u="none" strike="noStrike">
                          <a:solidFill>
                            <a:srgbClr val="000000"/>
                          </a:solidFill>
                          <a:effectLst/>
                          <a:latin typeface="Calibri" panose="020F0502020204030204" pitchFamily="34" charset="0"/>
                        </a:rPr>
                        <a:t># 8</a:t>
                      </a:r>
                      <a:endParaRPr lang="en-US" sz="500">
                        <a:effectLst/>
                      </a:endParaRPr>
                    </a:p>
                  </a:txBody>
                  <a:tcPr marL="25295" marR="25295" marT="25295" marB="2529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500" b="1" i="0" u="none" strike="noStrike">
                          <a:solidFill>
                            <a:srgbClr val="000000"/>
                          </a:solidFill>
                          <a:effectLst/>
                          <a:latin typeface="Calibri" panose="020F0502020204030204" pitchFamily="34" charset="0"/>
                        </a:rPr>
                        <a:t>Month  </a:t>
                      </a:r>
                      <a:endParaRPr lang="en-US" sz="500">
                        <a:effectLst/>
                      </a:endParaRPr>
                    </a:p>
                    <a:p>
                      <a:pPr algn="ctr" rtl="0" fontAlgn="t">
                        <a:spcBef>
                          <a:spcPts val="75"/>
                        </a:spcBef>
                        <a:spcAft>
                          <a:spcPts val="0"/>
                        </a:spcAft>
                      </a:pPr>
                      <a:r>
                        <a:rPr lang="en-US" sz="500" b="1" i="0" u="none" strike="noStrike">
                          <a:solidFill>
                            <a:srgbClr val="000000"/>
                          </a:solidFill>
                          <a:effectLst/>
                          <a:latin typeface="Calibri" panose="020F0502020204030204" pitchFamily="34" charset="0"/>
                        </a:rPr>
                        <a:t># 9</a:t>
                      </a:r>
                      <a:endParaRPr lang="en-US" sz="500">
                        <a:effectLst/>
                      </a:endParaRPr>
                    </a:p>
                  </a:txBody>
                  <a:tcPr marL="25295" marR="25295" marT="25295" marB="2529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500" b="1" i="0" u="none" strike="noStrike">
                          <a:solidFill>
                            <a:srgbClr val="000000"/>
                          </a:solidFill>
                          <a:effectLst/>
                          <a:latin typeface="Calibri" panose="020F0502020204030204" pitchFamily="34" charset="0"/>
                        </a:rPr>
                        <a:t>Month  </a:t>
                      </a:r>
                      <a:endParaRPr lang="en-US" sz="500">
                        <a:effectLst/>
                      </a:endParaRPr>
                    </a:p>
                    <a:p>
                      <a:pPr algn="ctr" rtl="0" fontAlgn="t">
                        <a:spcBef>
                          <a:spcPts val="75"/>
                        </a:spcBef>
                        <a:spcAft>
                          <a:spcPts val="0"/>
                        </a:spcAft>
                      </a:pPr>
                      <a:r>
                        <a:rPr lang="en-US" sz="500" b="1" i="0" u="none" strike="noStrike">
                          <a:solidFill>
                            <a:srgbClr val="000000"/>
                          </a:solidFill>
                          <a:effectLst/>
                          <a:latin typeface="Calibri" panose="020F0502020204030204" pitchFamily="34" charset="0"/>
                        </a:rPr>
                        <a:t># 10</a:t>
                      </a:r>
                      <a:endParaRPr lang="en-US" sz="500">
                        <a:effectLst/>
                      </a:endParaRPr>
                    </a:p>
                  </a:txBody>
                  <a:tcPr marL="25295" marR="25295" marT="25295" marB="2529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24777" algn="r" rtl="0" fontAlgn="t">
                        <a:spcBef>
                          <a:spcPts val="0"/>
                        </a:spcBef>
                        <a:spcAft>
                          <a:spcPts val="0"/>
                        </a:spcAft>
                      </a:pPr>
                      <a:r>
                        <a:rPr lang="en-US" sz="500" b="1" i="0" u="none" strike="noStrike">
                          <a:solidFill>
                            <a:srgbClr val="000000"/>
                          </a:solidFill>
                          <a:effectLst/>
                          <a:latin typeface="Calibri" panose="020F0502020204030204" pitchFamily="34" charset="0"/>
                        </a:rPr>
                        <a:t>Month  </a:t>
                      </a:r>
                      <a:endParaRPr lang="en-US" sz="500">
                        <a:effectLst/>
                      </a:endParaRPr>
                    </a:p>
                    <a:p>
                      <a:pPr algn="ctr" rtl="0" fontAlgn="t">
                        <a:spcBef>
                          <a:spcPts val="75"/>
                        </a:spcBef>
                        <a:spcAft>
                          <a:spcPts val="0"/>
                        </a:spcAft>
                      </a:pPr>
                      <a:r>
                        <a:rPr lang="en-US" sz="500" b="1" i="0" u="none" strike="noStrike">
                          <a:solidFill>
                            <a:srgbClr val="000000"/>
                          </a:solidFill>
                          <a:effectLst/>
                          <a:latin typeface="Calibri" panose="020F0502020204030204" pitchFamily="34" charset="0"/>
                        </a:rPr>
                        <a:t># 11</a:t>
                      </a:r>
                      <a:endParaRPr lang="en-US" sz="500">
                        <a:effectLst/>
                      </a:endParaRPr>
                    </a:p>
                  </a:txBody>
                  <a:tcPr marL="25295" marR="25295" marT="25295" marB="2529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500" b="1" i="0" u="none" strike="noStrike">
                          <a:solidFill>
                            <a:srgbClr val="000000"/>
                          </a:solidFill>
                          <a:effectLst/>
                          <a:latin typeface="Calibri" panose="020F0502020204030204" pitchFamily="34" charset="0"/>
                        </a:rPr>
                        <a:t>Month  </a:t>
                      </a:r>
                      <a:endParaRPr lang="en-US" sz="500">
                        <a:effectLst/>
                      </a:endParaRPr>
                    </a:p>
                    <a:p>
                      <a:pPr algn="ctr" rtl="0" fontAlgn="t">
                        <a:spcBef>
                          <a:spcPts val="75"/>
                        </a:spcBef>
                        <a:spcAft>
                          <a:spcPts val="0"/>
                        </a:spcAft>
                      </a:pPr>
                      <a:r>
                        <a:rPr lang="en-US" sz="500" b="1" i="0" u="none" strike="noStrike">
                          <a:solidFill>
                            <a:srgbClr val="000000"/>
                          </a:solidFill>
                          <a:effectLst/>
                          <a:latin typeface="Calibri" panose="020F0502020204030204" pitchFamily="34" charset="0"/>
                        </a:rPr>
                        <a:t># 12</a:t>
                      </a:r>
                      <a:endParaRPr lang="en-US" sz="500">
                        <a:effectLst/>
                      </a:endParaRPr>
                    </a:p>
                  </a:txBody>
                  <a:tcPr marL="25295" marR="25295" marT="25295" marB="2529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7923770"/>
                  </a:ext>
                </a:extLst>
              </a:tr>
              <a:tr h="319078">
                <a:tc>
                  <a:txBody>
                    <a:bodyPr/>
                    <a:lstStyle/>
                    <a:p>
                      <a:pPr marL="80518" rtl="0" fontAlgn="t">
                        <a:spcBef>
                          <a:spcPts val="0"/>
                        </a:spcBef>
                        <a:spcAft>
                          <a:spcPts val="0"/>
                        </a:spcAft>
                      </a:pPr>
                      <a:r>
                        <a:rPr lang="en-US" sz="400" b="0" i="0" u="none" strike="noStrike">
                          <a:solidFill>
                            <a:srgbClr val="000000"/>
                          </a:solidFill>
                          <a:effectLst/>
                          <a:latin typeface="Calibri" panose="020F0502020204030204" pitchFamily="34" charset="0"/>
                        </a:rPr>
                        <a:t>Mo./Yr.</a:t>
                      </a:r>
                      <a:endParaRPr lang="en-US" sz="500">
                        <a:effectLst/>
                      </a:endParaRPr>
                    </a:p>
                  </a:txBody>
                  <a:tcPr marL="25295" marR="25295" marT="25295" marB="2529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8092" rtl="0" fontAlgn="t">
                        <a:spcBef>
                          <a:spcPts val="0"/>
                        </a:spcBef>
                        <a:spcAft>
                          <a:spcPts val="0"/>
                        </a:spcAft>
                      </a:pPr>
                      <a:r>
                        <a:rPr lang="en-US" sz="400" b="0" i="0" u="none" strike="noStrike" dirty="0">
                          <a:solidFill>
                            <a:srgbClr val="000000"/>
                          </a:solidFill>
                          <a:effectLst/>
                          <a:latin typeface="Calibri" panose="020F0502020204030204" pitchFamily="34" charset="0"/>
                        </a:rPr>
                        <a:t>(Current  </a:t>
                      </a:r>
                      <a:endParaRPr lang="en-US" sz="500" dirty="0">
                        <a:effectLst/>
                      </a:endParaRPr>
                    </a:p>
                    <a:p>
                      <a:pPr marL="80505" rtl="0" fontAlgn="t">
                        <a:spcBef>
                          <a:spcPts val="35"/>
                        </a:spcBef>
                        <a:spcAft>
                          <a:spcPts val="0"/>
                        </a:spcAft>
                      </a:pPr>
                      <a:r>
                        <a:rPr lang="en-US" sz="400" b="0" i="0" u="none" strike="noStrike" dirty="0">
                          <a:solidFill>
                            <a:srgbClr val="000000"/>
                          </a:solidFill>
                          <a:effectLst/>
                          <a:latin typeface="Calibri" panose="020F0502020204030204" pitchFamily="34" charset="0"/>
                        </a:rPr>
                        <a:t>Month)</a:t>
                      </a:r>
                      <a:endParaRPr lang="en-US" sz="500" dirty="0">
                        <a:effectLst/>
                      </a:endParaRPr>
                    </a:p>
                  </a:txBody>
                  <a:tcPr marL="25295" marR="25295" marT="25295" marB="2529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br>
                        <a:rPr lang="en-US" sz="500" dirty="0">
                          <a:effectLst/>
                        </a:rPr>
                      </a:br>
                      <a:endParaRPr lang="en-US" sz="500" dirty="0">
                        <a:effectLst/>
                      </a:endParaRPr>
                    </a:p>
                  </a:txBody>
                  <a:tcPr marL="25295" marR="25295" marT="25295" marB="2529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br>
                        <a:rPr lang="en-US" sz="500">
                          <a:effectLst/>
                        </a:rPr>
                      </a:br>
                      <a:endParaRPr lang="en-US" sz="500">
                        <a:effectLst/>
                      </a:endParaRPr>
                    </a:p>
                  </a:txBody>
                  <a:tcPr marL="25295" marR="25295" marT="25295" marB="2529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br>
                        <a:rPr lang="en-US" sz="500">
                          <a:effectLst/>
                        </a:rPr>
                      </a:br>
                      <a:endParaRPr lang="en-US" sz="500">
                        <a:effectLst/>
                      </a:endParaRPr>
                    </a:p>
                  </a:txBody>
                  <a:tcPr marL="25295" marR="25295" marT="25295" marB="2529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br>
                        <a:rPr lang="en-US" sz="500">
                          <a:effectLst/>
                        </a:rPr>
                      </a:br>
                      <a:endParaRPr lang="en-US" sz="500">
                        <a:effectLst/>
                      </a:endParaRPr>
                    </a:p>
                  </a:txBody>
                  <a:tcPr marL="25295" marR="25295" marT="25295" marB="2529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br>
                        <a:rPr lang="en-US" sz="500">
                          <a:effectLst/>
                        </a:rPr>
                      </a:br>
                      <a:endParaRPr lang="en-US" sz="500">
                        <a:effectLst/>
                      </a:endParaRPr>
                    </a:p>
                  </a:txBody>
                  <a:tcPr marL="25295" marR="25295" marT="25295" marB="2529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br>
                        <a:rPr lang="en-US" sz="500">
                          <a:effectLst/>
                        </a:rPr>
                      </a:br>
                      <a:endParaRPr lang="en-US" sz="500">
                        <a:effectLst/>
                      </a:endParaRPr>
                    </a:p>
                  </a:txBody>
                  <a:tcPr marL="25295" marR="25295" marT="25295" marB="2529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br>
                        <a:rPr lang="en-US" sz="500">
                          <a:effectLst/>
                        </a:rPr>
                      </a:br>
                      <a:endParaRPr lang="en-US" sz="500">
                        <a:effectLst/>
                      </a:endParaRPr>
                    </a:p>
                  </a:txBody>
                  <a:tcPr marL="25295" marR="25295" marT="25295" marB="2529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br>
                        <a:rPr lang="en-US" sz="500">
                          <a:effectLst/>
                        </a:rPr>
                      </a:br>
                      <a:endParaRPr lang="en-US" sz="500">
                        <a:effectLst/>
                      </a:endParaRPr>
                    </a:p>
                  </a:txBody>
                  <a:tcPr marL="25295" marR="25295" marT="25295" marB="2529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br>
                        <a:rPr lang="en-US" sz="500">
                          <a:effectLst/>
                        </a:rPr>
                      </a:br>
                      <a:endParaRPr lang="en-US" sz="500">
                        <a:effectLst/>
                      </a:endParaRPr>
                    </a:p>
                  </a:txBody>
                  <a:tcPr marL="25295" marR="25295" marT="25295" marB="2529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br>
                        <a:rPr lang="en-US" sz="500">
                          <a:effectLst/>
                        </a:rPr>
                      </a:br>
                      <a:endParaRPr lang="en-US" sz="500">
                        <a:effectLst/>
                      </a:endParaRPr>
                    </a:p>
                  </a:txBody>
                  <a:tcPr marL="25295" marR="25295" marT="25295" marB="2529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br>
                        <a:rPr lang="en-US" sz="500">
                          <a:effectLst/>
                        </a:rPr>
                      </a:br>
                      <a:endParaRPr lang="en-US" sz="500">
                        <a:effectLst/>
                      </a:endParaRPr>
                    </a:p>
                  </a:txBody>
                  <a:tcPr marL="25295" marR="25295" marT="25295" marB="2529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85044"/>
                  </a:ext>
                </a:extLst>
              </a:tr>
              <a:tr h="1039182">
                <a:tc>
                  <a:txBody>
                    <a:bodyPr/>
                    <a:lstStyle/>
                    <a:p>
                      <a:pPr algn="ctr" rtl="0" fontAlgn="t">
                        <a:spcBef>
                          <a:spcPts val="0"/>
                        </a:spcBef>
                        <a:spcAft>
                          <a:spcPts val="0"/>
                        </a:spcAft>
                      </a:pPr>
                      <a:r>
                        <a:rPr lang="en-US" sz="400" b="0" i="0" u="none" strike="noStrike">
                          <a:solidFill>
                            <a:srgbClr val="000000"/>
                          </a:solidFill>
                          <a:effectLst/>
                          <a:latin typeface="Calibri" panose="020F0502020204030204" pitchFamily="34" charset="0"/>
                        </a:rPr>
                        <a:t>Location </a:t>
                      </a:r>
                      <a:endParaRPr lang="en-US" sz="500">
                        <a:effectLst/>
                      </a:endParaRPr>
                    </a:p>
                    <a:p>
                      <a:pPr marL="76822" marR="70422" indent="127" rtl="0" fontAlgn="t">
                        <a:spcBef>
                          <a:spcPts val="1283"/>
                        </a:spcBef>
                        <a:spcAft>
                          <a:spcPts val="0"/>
                        </a:spcAft>
                      </a:pPr>
                      <a:r>
                        <a:rPr lang="en-US" sz="400" b="0" i="1" u="none" strike="noStrike">
                          <a:solidFill>
                            <a:srgbClr val="000000"/>
                          </a:solidFill>
                          <a:effectLst/>
                          <a:latin typeface="Calibri" panose="020F0502020204030204" pitchFamily="34" charset="0"/>
                        </a:rPr>
                        <a:t>Check all  that  </a:t>
                      </a:r>
                      <a:endParaRPr lang="en-US" sz="500">
                        <a:effectLst/>
                      </a:endParaRPr>
                    </a:p>
                    <a:p>
                      <a:pPr marL="66675" rtl="0" fontAlgn="t">
                        <a:spcBef>
                          <a:spcPts val="41"/>
                        </a:spcBef>
                        <a:spcAft>
                          <a:spcPts val="0"/>
                        </a:spcAft>
                      </a:pPr>
                      <a:r>
                        <a:rPr lang="en-US" sz="400" b="0" i="1" u="none" strike="noStrike">
                          <a:solidFill>
                            <a:srgbClr val="000000"/>
                          </a:solidFill>
                          <a:effectLst/>
                          <a:latin typeface="Calibri" panose="020F0502020204030204" pitchFamily="34" charset="0"/>
                        </a:rPr>
                        <a:t>Apply</a:t>
                      </a:r>
                      <a:endParaRPr lang="en-US" sz="500">
                        <a:effectLst/>
                      </a:endParaRPr>
                    </a:p>
                  </a:txBody>
                  <a:tcPr marL="25295" marR="25295" marT="25295" marB="2529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6891" rtl="0" fontAlgn="t">
                        <a:spcBef>
                          <a:spcPts val="0"/>
                        </a:spcBef>
                        <a:spcAft>
                          <a:spcPts val="0"/>
                        </a:spcAft>
                      </a:pPr>
                      <a:r>
                        <a:rPr lang="en-US" sz="400" b="0" i="0" u="none" strike="noStrike" dirty="0">
                          <a:solidFill>
                            <a:srgbClr val="000000"/>
                          </a:solidFill>
                          <a:effectLst/>
                          <a:latin typeface="Arial" panose="020B0604020202020204" pitchFamily="34" charset="0"/>
                        </a:rPr>
                        <a:t>☐ </a:t>
                      </a:r>
                      <a:r>
                        <a:rPr lang="en-US" sz="400" b="0" i="0" u="none" strike="noStrike" dirty="0">
                          <a:solidFill>
                            <a:srgbClr val="000000"/>
                          </a:solidFill>
                          <a:effectLst/>
                          <a:latin typeface="Calibri" panose="020F0502020204030204" pitchFamily="34" charset="0"/>
                        </a:rPr>
                        <a:t>Streets </a:t>
                      </a:r>
                      <a:endParaRPr lang="en-US" sz="500" dirty="0">
                        <a:effectLst/>
                      </a:endParaRPr>
                    </a:p>
                    <a:p>
                      <a:pPr marL="16891" rtl="0" fontAlgn="t">
                        <a:spcBef>
                          <a:spcPts val="133"/>
                        </a:spcBef>
                        <a:spcAft>
                          <a:spcPts val="0"/>
                        </a:spcAft>
                      </a:pPr>
                      <a:r>
                        <a:rPr lang="en-US" sz="400" b="0" i="0" u="none" strike="noStrike" dirty="0">
                          <a:solidFill>
                            <a:srgbClr val="000000"/>
                          </a:solidFill>
                          <a:effectLst/>
                          <a:latin typeface="Arial" panose="020B0604020202020204" pitchFamily="34" charset="0"/>
                        </a:rPr>
                        <a:t>☐ </a:t>
                      </a:r>
                      <a:r>
                        <a:rPr lang="en-US" sz="400" b="0" i="0" u="none" strike="noStrike" dirty="0">
                          <a:solidFill>
                            <a:srgbClr val="000000"/>
                          </a:solidFill>
                          <a:effectLst/>
                          <a:latin typeface="Calibri" panose="020F0502020204030204" pitchFamily="34" charset="0"/>
                        </a:rPr>
                        <a:t>Shelter </a:t>
                      </a:r>
                      <a:endParaRPr lang="en-US" sz="500" dirty="0">
                        <a:effectLst/>
                      </a:endParaRPr>
                    </a:p>
                    <a:p>
                      <a:pPr marL="16891" marR="25845" rtl="0" fontAlgn="t">
                        <a:spcBef>
                          <a:spcPts val="133"/>
                        </a:spcBef>
                        <a:spcAft>
                          <a:spcPts val="0"/>
                        </a:spcAft>
                      </a:pPr>
                      <a:r>
                        <a:rPr lang="en-US" sz="400" b="0" i="0" u="none" strike="noStrike" dirty="0">
                          <a:solidFill>
                            <a:srgbClr val="000000"/>
                          </a:solidFill>
                          <a:effectLst/>
                          <a:latin typeface="Arial" panose="020B0604020202020204" pitchFamily="34" charset="0"/>
                        </a:rPr>
                        <a:t>☐ </a:t>
                      </a:r>
                      <a:r>
                        <a:rPr lang="en-US" sz="400" b="0" i="0" u="none" strike="noStrike" dirty="0">
                          <a:solidFill>
                            <a:srgbClr val="000000"/>
                          </a:solidFill>
                          <a:effectLst/>
                          <a:latin typeface="Calibri" panose="020F0502020204030204" pitchFamily="34" charset="0"/>
                        </a:rPr>
                        <a:t>Safe Haven </a:t>
                      </a:r>
                      <a:r>
                        <a:rPr lang="en-US" sz="400" b="0" i="0" u="none" strike="noStrike" dirty="0">
                          <a:solidFill>
                            <a:srgbClr val="000000"/>
                          </a:solidFill>
                          <a:effectLst/>
                          <a:latin typeface="Arial" panose="020B0604020202020204" pitchFamily="34" charset="0"/>
                        </a:rPr>
                        <a:t>☐ </a:t>
                      </a:r>
                      <a:r>
                        <a:rPr lang="en-US" sz="400" b="0" i="0" u="none" strike="noStrike" dirty="0">
                          <a:solidFill>
                            <a:srgbClr val="000000"/>
                          </a:solidFill>
                          <a:effectLst/>
                          <a:latin typeface="Calibri" panose="020F0502020204030204" pitchFamily="34" charset="0"/>
                        </a:rPr>
                        <a:t>Inst.  </a:t>
                      </a:r>
                      <a:endParaRPr lang="en-US" sz="500" dirty="0">
                        <a:effectLst/>
                      </a:endParaRPr>
                    </a:p>
                    <a:p>
                      <a:pPr marL="36817" rtl="0" fontAlgn="t">
                        <a:spcBef>
                          <a:spcPts val="3"/>
                        </a:spcBef>
                        <a:spcAft>
                          <a:spcPts val="0"/>
                        </a:spcAft>
                      </a:pPr>
                      <a:r>
                        <a:rPr lang="en-US" sz="400" b="0" i="0" u="none" strike="noStrike" dirty="0">
                          <a:solidFill>
                            <a:srgbClr val="000000"/>
                          </a:solidFill>
                          <a:effectLst/>
                          <a:latin typeface="Calibri" panose="020F0502020204030204" pitchFamily="34" charset="0"/>
                        </a:rPr>
                        <a:t>(&lt;90 days)</a:t>
                      </a:r>
                      <a:endParaRPr lang="en-US" sz="500" dirty="0">
                        <a:effectLst/>
                      </a:endParaRPr>
                    </a:p>
                  </a:txBody>
                  <a:tcPr marL="25295" marR="25295" marT="25295" marB="2529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6891" rtl="0" fontAlgn="t">
                        <a:spcBef>
                          <a:spcPts val="0"/>
                        </a:spcBef>
                        <a:spcAft>
                          <a:spcPts val="0"/>
                        </a:spcAft>
                      </a:pPr>
                      <a:r>
                        <a:rPr lang="en-US" sz="400" b="0" i="0" u="none" strike="noStrike" dirty="0">
                          <a:solidFill>
                            <a:srgbClr val="000000"/>
                          </a:solidFill>
                          <a:effectLst/>
                          <a:latin typeface="Arial" panose="020B0604020202020204" pitchFamily="34" charset="0"/>
                        </a:rPr>
                        <a:t>☐ </a:t>
                      </a:r>
                      <a:r>
                        <a:rPr lang="en-US" sz="400" b="0" i="0" u="none" strike="noStrike" dirty="0">
                          <a:solidFill>
                            <a:srgbClr val="000000"/>
                          </a:solidFill>
                          <a:effectLst/>
                          <a:latin typeface="Calibri" panose="020F0502020204030204" pitchFamily="34" charset="0"/>
                        </a:rPr>
                        <a:t>Streets </a:t>
                      </a:r>
                      <a:endParaRPr lang="en-US" sz="500" dirty="0">
                        <a:effectLst/>
                      </a:endParaRPr>
                    </a:p>
                    <a:p>
                      <a:pPr marL="16891" rtl="0" fontAlgn="t">
                        <a:spcBef>
                          <a:spcPts val="133"/>
                        </a:spcBef>
                        <a:spcAft>
                          <a:spcPts val="0"/>
                        </a:spcAft>
                      </a:pPr>
                      <a:r>
                        <a:rPr lang="en-US" sz="400" b="0" i="0" u="none" strike="noStrike" dirty="0">
                          <a:solidFill>
                            <a:srgbClr val="000000"/>
                          </a:solidFill>
                          <a:effectLst/>
                          <a:latin typeface="Arial" panose="020B0604020202020204" pitchFamily="34" charset="0"/>
                        </a:rPr>
                        <a:t>☐ </a:t>
                      </a:r>
                      <a:r>
                        <a:rPr lang="en-US" sz="400" b="0" i="0" u="none" strike="noStrike" dirty="0">
                          <a:solidFill>
                            <a:srgbClr val="000000"/>
                          </a:solidFill>
                          <a:effectLst/>
                          <a:latin typeface="Calibri" panose="020F0502020204030204" pitchFamily="34" charset="0"/>
                        </a:rPr>
                        <a:t>Shelter </a:t>
                      </a:r>
                      <a:endParaRPr lang="en-US" sz="500" dirty="0">
                        <a:effectLst/>
                      </a:endParaRPr>
                    </a:p>
                    <a:p>
                      <a:pPr marL="16891" marR="28689" rtl="0" fontAlgn="t">
                        <a:spcBef>
                          <a:spcPts val="133"/>
                        </a:spcBef>
                        <a:spcAft>
                          <a:spcPts val="0"/>
                        </a:spcAft>
                      </a:pPr>
                      <a:r>
                        <a:rPr lang="en-US" sz="400" b="0" i="0" u="none" strike="noStrike" dirty="0">
                          <a:solidFill>
                            <a:srgbClr val="000000"/>
                          </a:solidFill>
                          <a:effectLst/>
                          <a:latin typeface="Arial" panose="020B0604020202020204" pitchFamily="34" charset="0"/>
                        </a:rPr>
                        <a:t>☐ </a:t>
                      </a:r>
                      <a:r>
                        <a:rPr lang="en-US" sz="400" b="0" i="0" u="none" strike="noStrike" dirty="0">
                          <a:solidFill>
                            <a:srgbClr val="000000"/>
                          </a:solidFill>
                          <a:effectLst/>
                          <a:latin typeface="Calibri" panose="020F0502020204030204" pitchFamily="34" charset="0"/>
                        </a:rPr>
                        <a:t>Safe Haven </a:t>
                      </a:r>
                      <a:r>
                        <a:rPr lang="en-US" sz="400" b="0" i="0" u="none" strike="noStrike" dirty="0">
                          <a:solidFill>
                            <a:srgbClr val="000000"/>
                          </a:solidFill>
                          <a:effectLst/>
                          <a:latin typeface="Arial" panose="020B0604020202020204" pitchFamily="34" charset="0"/>
                        </a:rPr>
                        <a:t>☐ </a:t>
                      </a:r>
                      <a:r>
                        <a:rPr lang="en-US" sz="400" b="0" i="0" u="none" strike="noStrike" dirty="0">
                          <a:solidFill>
                            <a:srgbClr val="000000"/>
                          </a:solidFill>
                          <a:effectLst/>
                          <a:latin typeface="Calibri" panose="020F0502020204030204" pitchFamily="34" charset="0"/>
                        </a:rPr>
                        <a:t>Inst.  </a:t>
                      </a:r>
                      <a:endParaRPr lang="en-US" sz="500" dirty="0">
                        <a:effectLst/>
                      </a:endParaRPr>
                    </a:p>
                    <a:p>
                      <a:pPr marL="36830" rtl="0" fontAlgn="t">
                        <a:spcBef>
                          <a:spcPts val="3"/>
                        </a:spcBef>
                        <a:spcAft>
                          <a:spcPts val="0"/>
                        </a:spcAft>
                      </a:pPr>
                      <a:r>
                        <a:rPr lang="en-US" sz="400" b="0" i="0" u="none" strike="noStrike" dirty="0">
                          <a:solidFill>
                            <a:srgbClr val="000000"/>
                          </a:solidFill>
                          <a:effectLst/>
                          <a:latin typeface="Calibri" panose="020F0502020204030204" pitchFamily="34" charset="0"/>
                        </a:rPr>
                        <a:t>(&lt;90 days)</a:t>
                      </a:r>
                      <a:endParaRPr lang="en-US" sz="500" dirty="0">
                        <a:effectLst/>
                      </a:endParaRPr>
                    </a:p>
                  </a:txBody>
                  <a:tcPr marL="25295" marR="25295" marT="25295" marB="2529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6891" rtl="0" fontAlgn="t">
                        <a:spcBef>
                          <a:spcPts val="0"/>
                        </a:spcBef>
                        <a:spcAft>
                          <a:spcPts val="0"/>
                        </a:spcAft>
                      </a:pP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Streets </a:t>
                      </a:r>
                      <a:endParaRPr lang="en-US" sz="500">
                        <a:effectLst/>
                      </a:endParaRPr>
                    </a:p>
                    <a:p>
                      <a:pPr marL="16891" rtl="0" fontAlgn="t">
                        <a:spcBef>
                          <a:spcPts val="133"/>
                        </a:spcBef>
                        <a:spcAft>
                          <a:spcPts val="0"/>
                        </a:spcAft>
                      </a:pP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Shelter </a:t>
                      </a:r>
                      <a:endParaRPr lang="en-US" sz="500">
                        <a:effectLst/>
                      </a:endParaRPr>
                    </a:p>
                    <a:p>
                      <a:pPr marL="16891" marR="25514" rtl="0" fontAlgn="t">
                        <a:spcBef>
                          <a:spcPts val="133"/>
                        </a:spcBef>
                        <a:spcAft>
                          <a:spcPts val="0"/>
                        </a:spcAft>
                      </a:pP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Safe Haven </a:t>
                      </a: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Inst.  </a:t>
                      </a:r>
                      <a:endParaRPr lang="en-US" sz="500">
                        <a:effectLst/>
                      </a:endParaRPr>
                    </a:p>
                    <a:p>
                      <a:pPr marL="36817" rtl="0" fontAlgn="t">
                        <a:spcBef>
                          <a:spcPts val="3"/>
                        </a:spcBef>
                        <a:spcAft>
                          <a:spcPts val="0"/>
                        </a:spcAft>
                      </a:pPr>
                      <a:r>
                        <a:rPr lang="en-US" sz="400" b="0" i="0" u="none" strike="noStrike">
                          <a:solidFill>
                            <a:srgbClr val="000000"/>
                          </a:solidFill>
                          <a:effectLst/>
                          <a:latin typeface="Calibri" panose="020F0502020204030204" pitchFamily="34" charset="0"/>
                        </a:rPr>
                        <a:t>(&lt;90 days)</a:t>
                      </a:r>
                      <a:endParaRPr lang="en-US" sz="500">
                        <a:effectLst/>
                      </a:endParaRPr>
                    </a:p>
                  </a:txBody>
                  <a:tcPr marL="25295" marR="25295" marT="25295" marB="2529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6891" rtl="0" fontAlgn="t">
                        <a:spcBef>
                          <a:spcPts val="0"/>
                        </a:spcBef>
                        <a:spcAft>
                          <a:spcPts val="0"/>
                        </a:spcAft>
                      </a:pP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Streets </a:t>
                      </a:r>
                      <a:endParaRPr lang="en-US" sz="500">
                        <a:effectLst/>
                      </a:endParaRPr>
                    </a:p>
                    <a:p>
                      <a:pPr marL="16891" rtl="0" fontAlgn="t">
                        <a:spcBef>
                          <a:spcPts val="133"/>
                        </a:spcBef>
                        <a:spcAft>
                          <a:spcPts val="0"/>
                        </a:spcAft>
                      </a:pP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Shelter </a:t>
                      </a:r>
                      <a:endParaRPr lang="en-US" sz="500">
                        <a:effectLst/>
                      </a:endParaRPr>
                    </a:p>
                    <a:p>
                      <a:pPr marL="16891" marR="28943" rtl="0" fontAlgn="t">
                        <a:spcBef>
                          <a:spcPts val="133"/>
                        </a:spcBef>
                        <a:spcAft>
                          <a:spcPts val="0"/>
                        </a:spcAft>
                      </a:pP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Safe Haven </a:t>
                      </a: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Inst.  </a:t>
                      </a:r>
                      <a:endParaRPr lang="en-US" sz="500">
                        <a:effectLst/>
                      </a:endParaRPr>
                    </a:p>
                    <a:p>
                      <a:pPr marL="36817" rtl="0" fontAlgn="t">
                        <a:spcBef>
                          <a:spcPts val="3"/>
                        </a:spcBef>
                        <a:spcAft>
                          <a:spcPts val="0"/>
                        </a:spcAft>
                      </a:pPr>
                      <a:r>
                        <a:rPr lang="en-US" sz="400" b="0" i="0" u="none" strike="noStrike">
                          <a:solidFill>
                            <a:srgbClr val="000000"/>
                          </a:solidFill>
                          <a:effectLst/>
                          <a:latin typeface="Calibri" panose="020F0502020204030204" pitchFamily="34" charset="0"/>
                        </a:rPr>
                        <a:t>(&lt;90 days)</a:t>
                      </a:r>
                      <a:endParaRPr lang="en-US" sz="500">
                        <a:effectLst/>
                      </a:endParaRPr>
                    </a:p>
                  </a:txBody>
                  <a:tcPr marL="25295" marR="25295" marT="25295" marB="2529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6878" rtl="0" fontAlgn="t">
                        <a:spcBef>
                          <a:spcPts val="0"/>
                        </a:spcBef>
                        <a:spcAft>
                          <a:spcPts val="0"/>
                        </a:spcAft>
                      </a:pP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Streets </a:t>
                      </a:r>
                      <a:endParaRPr lang="en-US" sz="500">
                        <a:effectLst/>
                      </a:endParaRPr>
                    </a:p>
                    <a:p>
                      <a:pPr marL="16878" rtl="0" fontAlgn="t">
                        <a:spcBef>
                          <a:spcPts val="133"/>
                        </a:spcBef>
                        <a:spcAft>
                          <a:spcPts val="0"/>
                        </a:spcAft>
                      </a:pP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Shelter </a:t>
                      </a:r>
                      <a:endParaRPr lang="en-US" sz="500">
                        <a:effectLst/>
                      </a:endParaRPr>
                    </a:p>
                    <a:p>
                      <a:pPr marL="16878" marR="25895" rtl="0" fontAlgn="t">
                        <a:spcBef>
                          <a:spcPts val="133"/>
                        </a:spcBef>
                        <a:spcAft>
                          <a:spcPts val="0"/>
                        </a:spcAft>
                      </a:pP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Safe Haven </a:t>
                      </a: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Inst.  </a:t>
                      </a:r>
                      <a:endParaRPr lang="en-US" sz="500">
                        <a:effectLst/>
                      </a:endParaRPr>
                    </a:p>
                    <a:p>
                      <a:pPr marL="36830" rtl="0" fontAlgn="t">
                        <a:spcBef>
                          <a:spcPts val="3"/>
                        </a:spcBef>
                        <a:spcAft>
                          <a:spcPts val="0"/>
                        </a:spcAft>
                      </a:pPr>
                      <a:r>
                        <a:rPr lang="en-US" sz="400" b="0" i="0" u="none" strike="noStrike">
                          <a:solidFill>
                            <a:srgbClr val="000000"/>
                          </a:solidFill>
                          <a:effectLst/>
                          <a:latin typeface="Calibri" panose="020F0502020204030204" pitchFamily="34" charset="0"/>
                        </a:rPr>
                        <a:t>(&lt;90 days)</a:t>
                      </a:r>
                      <a:endParaRPr lang="en-US" sz="500">
                        <a:effectLst/>
                      </a:endParaRPr>
                    </a:p>
                  </a:txBody>
                  <a:tcPr marL="25295" marR="25295" marT="25295" marB="2529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0066" rtl="0" fontAlgn="t">
                        <a:spcBef>
                          <a:spcPts val="0"/>
                        </a:spcBef>
                        <a:spcAft>
                          <a:spcPts val="0"/>
                        </a:spcAft>
                      </a:pPr>
                      <a:r>
                        <a:rPr lang="en-US" sz="400" b="0" i="0" u="none" strike="noStrike" dirty="0">
                          <a:solidFill>
                            <a:srgbClr val="000000"/>
                          </a:solidFill>
                          <a:effectLst/>
                          <a:latin typeface="Arial" panose="020B0604020202020204" pitchFamily="34" charset="0"/>
                        </a:rPr>
                        <a:t>☐ </a:t>
                      </a:r>
                      <a:r>
                        <a:rPr lang="en-US" sz="400" b="0" i="0" u="none" strike="noStrike" dirty="0">
                          <a:solidFill>
                            <a:srgbClr val="000000"/>
                          </a:solidFill>
                          <a:effectLst/>
                          <a:latin typeface="Calibri" panose="020F0502020204030204" pitchFamily="34" charset="0"/>
                        </a:rPr>
                        <a:t>Streets </a:t>
                      </a:r>
                      <a:endParaRPr lang="en-US" sz="500" dirty="0">
                        <a:effectLst/>
                      </a:endParaRPr>
                    </a:p>
                    <a:p>
                      <a:pPr marL="20066" rtl="0" fontAlgn="t">
                        <a:spcBef>
                          <a:spcPts val="133"/>
                        </a:spcBef>
                        <a:spcAft>
                          <a:spcPts val="0"/>
                        </a:spcAft>
                      </a:pPr>
                      <a:r>
                        <a:rPr lang="en-US" sz="400" b="0" i="0" u="none" strike="noStrike" dirty="0">
                          <a:solidFill>
                            <a:srgbClr val="000000"/>
                          </a:solidFill>
                          <a:effectLst/>
                          <a:latin typeface="Arial" panose="020B0604020202020204" pitchFamily="34" charset="0"/>
                        </a:rPr>
                        <a:t>☐ </a:t>
                      </a:r>
                      <a:r>
                        <a:rPr lang="en-US" sz="400" b="0" i="0" u="none" strike="noStrike" dirty="0">
                          <a:solidFill>
                            <a:srgbClr val="000000"/>
                          </a:solidFill>
                          <a:effectLst/>
                          <a:latin typeface="Calibri" panose="020F0502020204030204" pitchFamily="34" charset="0"/>
                        </a:rPr>
                        <a:t>Shelter </a:t>
                      </a:r>
                      <a:endParaRPr lang="en-US" sz="500" dirty="0">
                        <a:effectLst/>
                      </a:endParaRPr>
                    </a:p>
                    <a:p>
                      <a:pPr marL="20066" marR="25527" rtl="0" fontAlgn="t">
                        <a:spcBef>
                          <a:spcPts val="133"/>
                        </a:spcBef>
                        <a:spcAft>
                          <a:spcPts val="0"/>
                        </a:spcAft>
                      </a:pPr>
                      <a:r>
                        <a:rPr lang="en-US" sz="400" b="0" i="0" u="none" strike="noStrike" dirty="0">
                          <a:solidFill>
                            <a:srgbClr val="000000"/>
                          </a:solidFill>
                          <a:effectLst/>
                          <a:latin typeface="Arial" panose="020B0604020202020204" pitchFamily="34" charset="0"/>
                        </a:rPr>
                        <a:t>☐ </a:t>
                      </a:r>
                      <a:r>
                        <a:rPr lang="en-US" sz="400" b="0" i="0" u="none" strike="noStrike" dirty="0">
                          <a:solidFill>
                            <a:srgbClr val="000000"/>
                          </a:solidFill>
                          <a:effectLst/>
                          <a:latin typeface="Calibri" panose="020F0502020204030204" pitchFamily="34" charset="0"/>
                        </a:rPr>
                        <a:t>Safe Haven </a:t>
                      </a:r>
                      <a:r>
                        <a:rPr lang="en-US" sz="400" b="0" i="0" u="none" strike="noStrike" dirty="0">
                          <a:solidFill>
                            <a:srgbClr val="000000"/>
                          </a:solidFill>
                          <a:effectLst/>
                          <a:latin typeface="Arial" panose="020B0604020202020204" pitchFamily="34" charset="0"/>
                        </a:rPr>
                        <a:t>☐ </a:t>
                      </a:r>
                      <a:r>
                        <a:rPr lang="en-US" sz="400" b="0" i="0" u="none" strike="noStrike" dirty="0">
                          <a:solidFill>
                            <a:srgbClr val="000000"/>
                          </a:solidFill>
                          <a:effectLst/>
                          <a:latin typeface="Calibri" panose="020F0502020204030204" pitchFamily="34" charset="0"/>
                        </a:rPr>
                        <a:t>Inst.  </a:t>
                      </a:r>
                      <a:endParaRPr lang="en-US" sz="500" dirty="0">
                        <a:effectLst/>
                      </a:endParaRPr>
                    </a:p>
                    <a:p>
                      <a:pPr marL="39992" rtl="0" fontAlgn="t">
                        <a:spcBef>
                          <a:spcPts val="3"/>
                        </a:spcBef>
                        <a:spcAft>
                          <a:spcPts val="0"/>
                        </a:spcAft>
                      </a:pPr>
                      <a:r>
                        <a:rPr lang="en-US" sz="400" b="0" i="0" u="none" strike="noStrike" dirty="0">
                          <a:solidFill>
                            <a:srgbClr val="000000"/>
                          </a:solidFill>
                          <a:effectLst/>
                          <a:latin typeface="Calibri" panose="020F0502020204030204" pitchFamily="34" charset="0"/>
                        </a:rPr>
                        <a:t>(&lt;90 days)</a:t>
                      </a:r>
                      <a:endParaRPr lang="en-US" sz="500" dirty="0">
                        <a:effectLst/>
                      </a:endParaRPr>
                    </a:p>
                  </a:txBody>
                  <a:tcPr marL="25295" marR="25295" marT="25295" marB="2529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6878" rtl="0" fontAlgn="t">
                        <a:spcBef>
                          <a:spcPts val="0"/>
                        </a:spcBef>
                        <a:spcAft>
                          <a:spcPts val="0"/>
                        </a:spcAft>
                      </a:pP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Streets </a:t>
                      </a:r>
                      <a:endParaRPr lang="en-US" sz="500">
                        <a:effectLst/>
                      </a:endParaRPr>
                    </a:p>
                    <a:p>
                      <a:pPr marL="16878" rtl="0" fontAlgn="t">
                        <a:spcBef>
                          <a:spcPts val="133"/>
                        </a:spcBef>
                        <a:spcAft>
                          <a:spcPts val="0"/>
                        </a:spcAft>
                      </a:pP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Shelter </a:t>
                      </a:r>
                      <a:endParaRPr lang="en-US" sz="500">
                        <a:effectLst/>
                      </a:endParaRPr>
                    </a:p>
                    <a:p>
                      <a:pPr marL="16878" marR="28702" rtl="0" fontAlgn="t">
                        <a:spcBef>
                          <a:spcPts val="133"/>
                        </a:spcBef>
                        <a:spcAft>
                          <a:spcPts val="0"/>
                        </a:spcAft>
                      </a:pP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Safe Haven </a:t>
                      </a: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Inst.  </a:t>
                      </a:r>
                      <a:endParaRPr lang="en-US" sz="500">
                        <a:effectLst/>
                      </a:endParaRPr>
                    </a:p>
                    <a:p>
                      <a:pPr marL="36817" rtl="0" fontAlgn="t">
                        <a:spcBef>
                          <a:spcPts val="3"/>
                        </a:spcBef>
                        <a:spcAft>
                          <a:spcPts val="0"/>
                        </a:spcAft>
                      </a:pPr>
                      <a:r>
                        <a:rPr lang="en-US" sz="400" b="0" i="0" u="none" strike="noStrike">
                          <a:solidFill>
                            <a:srgbClr val="000000"/>
                          </a:solidFill>
                          <a:effectLst/>
                          <a:latin typeface="Calibri" panose="020F0502020204030204" pitchFamily="34" charset="0"/>
                        </a:rPr>
                        <a:t>(&lt;90 days)</a:t>
                      </a:r>
                      <a:endParaRPr lang="en-US" sz="500">
                        <a:effectLst/>
                      </a:endParaRPr>
                    </a:p>
                  </a:txBody>
                  <a:tcPr marL="25295" marR="25295" marT="25295" marB="2529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6878" rtl="0" fontAlgn="t">
                        <a:spcBef>
                          <a:spcPts val="0"/>
                        </a:spcBef>
                        <a:spcAft>
                          <a:spcPts val="0"/>
                        </a:spcAft>
                      </a:pP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Streets </a:t>
                      </a:r>
                      <a:endParaRPr lang="en-US" sz="500">
                        <a:effectLst/>
                      </a:endParaRPr>
                    </a:p>
                    <a:p>
                      <a:pPr marL="16878" rtl="0" fontAlgn="t">
                        <a:spcBef>
                          <a:spcPts val="133"/>
                        </a:spcBef>
                        <a:spcAft>
                          <a:spcPts val="0"/>
                        </a:spcAft>
                      </a:pP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Shelter </a:t>
                      </a:r>
                      <a:endParaRPr lang="en-US" sz="500">
                        <a:effectLst/>
                      </a:endParaRPr>
                    </a:p>
                    <a:p>
                      <a:pPr marL="16878" marR="25781" rtl="0" fontAlgn="t">
                        <a:spcBef>
                          <a:spcPts val="133"/>
                        </a:spcBef>
                        <a:spcAft>
                          <a:spcPts val="0"/>
                        </a:spcAft>
                      </a:pP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Safe Haven </a:t>
                      </a: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Inst.  </a:t>
                      </a:r>
                      <a:endParaRPr lang="en-US" sz="500">
                        <a:effectLst/>
                      </a:endParaRPr>
                    </a:p>
                    <a:p>
                      <a:pPr marL="36817" rtl="0" fontAlgn="t">
                        <a:spcBef>
                          <a:spcPts val="3"/>
                        </a:spcBef>
                        <a:spcAft>
                          <a:spcPts val="0"/>
                        </a:spcAft>
                      </a:pPr>
                      <a:r>
                        <a:rPr lang="en-US" sz="400" b="0" i="0" u="none" strike="noStrike">
                          <a:solidFill>
                            <a:srgbClr val="000000"/>
                          </a:solidFill>
                          <a:effectLst/>
                          <a:latin typeface="Calibri" panose="020F0502020204030204" pitchFamily="34" charset="0"/>
                        </a:rPr>
                        <a:t>(&lt;90 days)</a:t>
                      </a:r>
                      <a:endParaRPr lang="en-US" sz="500">
                        <a:effectLst/>
                      </a:endParaRPr>
                    </a:p>
                  </a:txBody>
                  <a:tcPr marL="25295" marR="25295" marT="25295" marB="2529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6891" rtl="0" fontAlgn="t">
                        <a:spcBef>
                          <a:spcPts val="0"/>
                        </a:spcBef>
                        <a:spcAft>
                          <a:spcPts val="0"/>
                        </a:spcAft>
                      </a:pPr>
                      <a:r>
                        <a:rPr lang="en-US" sz="400" b="0" i="0" u="none" strike="noStrike" dirty="0">
                          <a:solidFill>
                            <a:srgbClr val="000000"/>
                          </a:solidFill>
                          <a:effectLst/>
                          <a:latin typeface="Arial" panose="020B0604020202020204" pitchFamily="34" charset="0"/>
                        </a:rPr>
                        <a:t>☐ </a:t>
                      </a:r>
                      <a:r>
                        <a:rPr lang="en-US" sz="400" b="0" i="0" u="none" strike="noStrike" dirty="0">
                          <a:solidFill>
                            <a:srgbClr val="000000"/>
                          </a:solidFill>
                          <a:effectLst/>
                          <a:latin typeface="Calibri" panose="020F0502020204030204" pitchFamily="34" charset="0"/>
                        </a:rPr>
                        <a:t>Streets </a:t>
                      </a:r>
                      <a:endParaRPr lang="en-US" sz="500" dirty="0">
                        <a:effectLst/>
                      </a:endParaRPr>
                    </a:p>
                    <a:p>
                      <a:pPr marL="16891" rtl="0" fontAlgn="t">
                        <a:spcBef>
                          <a:spcPts val="133"/>
                        </a:spcBef>
                        <a:spcAft>
                          <a:spcPts val="0"/>
                        </a:spcAft>
                      </a:pPr>
                      <a:r>
                        <a:rPr lang="en-US" sz="400" b="0" i="0" u="none" strike="noStrike" dirty="0">
                          <a:solidFill>
                            <a:srgbClr val="000000"/>
                          </a:solidFill>
                          <a:effectLst/>
                          <a:latin typeface="Arial" panose="020B0604020202020204" pitchFamily="34" charset="0"/>
                        </a:rPr>
                        <a:t>☐ </a:t>
                      </a:r>
                      <a:r>
                        <a:rPr lang="en-US" sz="400" b="0" i="0" u="none" strike="noStrike" dirty="0">
                          <a:solidFill>
                            <a:srgbClr val="000000"/>
                          </a:solidFill>
                          <a:effectLst/>
                          <a:latin typeface="Calibri" panose="020F0502020204030204" pitchFamily="34" charset="0"/>
                        </a:rPr>
                        <a:t>Shelter </a:t>
                      </a:r>
                      <a:endParaRPr lang="en-US" sz="500" dirty="0">
                        <a:effectLst/>
                      </a:endParaRPr>
                    </a:p>
                    <a:p>
                      <a:pPr marL="16891" marR="29083" rtl="0" fontAlgn="t">
                        <a:spcBef>
                          <a:spcPts val="133"/>
                        </a:spcBef>
                        <a:spcAft>
                          <a:spcPts val="0"/>
                        </a:spcAft>
                      </a:pPr>
                      <a:r>
                        <a:rPr lang="en-US" sz="400" b="0" i="0" u="none" strike="noStrike" dirty="0">
                          <a:solidFill>
                            <a:srgbClr val="000000"/>
                          </a:solidFill>
                          <a:effectLst/>
                          <a:latin typeface="Arial" panose="020B0604020202020204" pitchFamily="34" charset="0"/>
                        </a:rPr>
                        <a:t>☐ </a:t>
                      </a:r>
                      <a:r>
                        <a:rPr lang="en-US" sz="400" b="0" i="0" u="none" strike="noStrike" dirty="0">
                          <a:solidFill>
                            <a:srgbClr val="000000"/>
                          </a:solidFill>
                          <a:effectLst/>
                          <a:latin typeface="Calibri" panose="020F0502020204030204" pitchFamily="34" charset="0"/>
                        </a:rPr>
                        <a:t>Safe Haven </a:t>
                      </a:r>
                      <a:r>
                        <a:rPr lang="en-US" sz="400" b="0" i="0" u="none" strike="noStrike" dirty="0">
                          <a:solidFill>
                            <a:srgbClr val="000000"/>
                          </a:solidFill>
                          <a:effectLst/>
                          <a:latin typeface="Arial" panose="020B0604020202020204" pitchFamily="34" charset="0"/>
                        </a:rPr>
                        <a:t>☐ </a:t>
                      </a:r>
                      <a:r>
                        <a:rPr lang="en-US" sz="400" b="0" i="0" u="none" strike="noStrike" dirty="0">
                          <a:solidFill>
                            <a:srgbClr val="000000"/>
                          </a:solidFill>
                          <a:effectLst/>
                          <a:latin typeface="Calibri" panose="020F0502020204030204" pitchFamily="34" charset="0"/>
                        </a:rPr>
                        <a:t>Inst.  </a:t>
                      </a:r>
                      <a:endParaRPr lang="en-US" sz="500" dirty="0">
                        <a:effectLst/>
                      </a:endParaRPr>
                    </a:p>
                    <a:p>
                      <a:pPr marL="36817" rtl="0" fontAlgn="t">
                        <a:spcBef>
                          <a:spcPts val="3"/>
                        </a:spcBef>
                        <a:spcAft>
                          <a:spcPts val="0"/>
                        </a:spcAft>
                      </a:pPr>
                      <a:r>
                        <a:rPr lang="en-US" sz="400" b="0" i="0" u="none" strike="noStrike" dirty="0">
                          <a:solidFill>
                            <a:srgbClr val="000000"/>
                          </a:solidFill>
                          <a:effectLst/>
                          <a:latin typeface="Calibri" panose="020F0502020204030204" pitchFamily="34" charset="0"/>
                        </a:rPr>
                        <a:t>(&lt;90 days)</a:t>
                      </a:r>
                      <a:endParaRPr lang="en-US" sz="500" dirty="0">
                        <a:effectLst/>
                      </a:endParaRPr>
                    </a:p>
                  </a:txBody>
                  <a:tcPr marL="25295" marR="25295" marT="25295" marB="2529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6891" rtl="0" fontAlgn="t">
                        <a:spcBef>
                          <a:spcPts val="0"/>
                        </a:spcBef>
                        <a:spcAft>
                          <a:spcPts val="0"/>
                        </a:spcAft>
                      </a:pP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Streets </a:t>
                      </a:r>
                      <a:endParaRPr lang="en-US" sz="500">
                        <a:effectLst/>
                      </a:endParaRPr>
                    </a:p>
                    <a:p>
                      <a:pPr marL="16891" rtl="0" fontAlgn="t">
                        <a:spcBef>
                          <a:spcPts val="133"/>
                        </a:spcBef>
                        <a:spcAft>
                          <a:spcPts val="0"/>
                        </a:spcAft>
                      </a:pP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Shelter </a:t>
                      </a:r>
                      <a:endParaRPr lang="en-US" sz="500">
                        <a:effectLst/>
                      </a:endParaRPr>
                    </a:p>
                    <a:p>
                      <a:pPr marL="16891" marR="25527" rtl="0" fontAlgn="t">
                        <a:spcBef>
                          <a:spcPts val="133"/>
                        </a:spcBef>
                        <a:spcAft>
                          <a:spcPts val="0"/>
                        </a:spcAft>
                      </a:pP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Safe Haven </a:t>
                      </a: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Inst.  </a:t>
                      </a:r>
                      <a:endParaRPr lang="en-US" sz="500">
                        <a:effectLst/>
                      </a:endParaRPr>
                    </a:p>
                    <a:p>
                      <a:pPr marL="36830" rtl="0" fontAlgn="t">
                        <a:spcBef>
                          <a:spcPts val="3"/>
                        </a:spcBef>
                        <a:spcAft>
                          <a:spcPts val="0"/>
                        </a:spcAft>
                      </a:pPr>
                      <a:r>
                        <a:rPr lang="en-US" sz="400" b="0" i="0" u="none" strike="noStrike">
                          <a:solidFill>
                            <a:srgbClr val="000000"/>
                          </a:solidFill>
                          <a:effectLst/>
                          <a:latin typeface="Calibri" panose="020F0502020204030204" pitchFamily="34" charset="0"/>
                        </a:rPr>
                        <a:t>(&lt;90 days)</a:t>
                      </a:r>
                      <a:endParaRPr lang="en-US" sz="500">
                        <a:effectLst/>
                      </a:endParaRPr>
                    </a:p>
                  </a:txBody>
                  <a:tcPr marL="25295" marR="25295" marT="25295" marB="2529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0066" rtl="0" fontAlgn="t">
                        <a:spcBef>
                          <a:spcPts val="0"/>
                        </a:spcBef>
                        <a:spcAft>
                          <a:spcPts val="0"/>
                        </a:spcAft>
                      </a:pP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Streets </a:t>
                      </a:r>
                      <a:endParaRPr lang="en-US" sz="500">
                        <a:effectLst/>
                      </a:endParaRPr>
                    </a:p>
                    <a:p>
                      <a:pPr marL="20066" rtl="0" fontAlgn="t">
                        <a:spcBef>
                          <a:spcPts val="133"/>
                        </a:spcBef>
                        <a:spcAft>
                          <a:spcPts val="0"/>
                        </a:spcAft>
                      </a:pP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Shelter </a:t>
                      </a:r>
                      <a:endParaRPr lang="en-US" sz="500">
                        <a:effectLst/>
                      </a:endParaRPr>
                    </a:p>
                    <a:p>
                      <a:pPr marL="20066" marR="25654" rtl="0" fontAlgn="t">
                        <a:spcBef>
                          <a:spcPts val="133"/>
                        </a:spcBef>
                        <a:spcAft>
                          <a:spcPts val="0"/>
                        </a:spcAft>
                      </a:pP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Safe Haven </a:t>
                      </a: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Inst.  </a:t>
                      </a:r>
                      <a:endParaRPr lang="en-US" sz="500">
                        <a:effectLst/>
                      </a:endParaRPr>
                    </a:p>
                    <a:p>
                      <a:pPr marL="40005" rtl="0" fontAlgn="t">
                        <a:spcBef>
                          <a:spcPts val="3"/>
                        </a:spcBef>
                        <a:spcAft>
                          <a:spcPts val="0"/>
                        </a:spcAft>
                      </a:pPr>
                      <a:r>
                        <a:rPr lang="en-US" sz="400" b="0" i="0" u="none" strike="noStrike">
                          <a:solidFill>
                            <a:srgbClr val="000000"/>
                          </a:solidFill>
                          <a:effectLst/>
                          <a:latin typeface="Calibri" panose="020F0502020204030204" pitchFamily="34" charset="0"/>
                        </a:rPr>
                        <a:t>(&lt;90 days)</a:t>
                      </a:r>
                      <a:endParaRPr lang="en-US" sz="500">
                        <a:effectLst/>
                      </a:endParaRPr>
                    </a:p>
                  </a:txBody>
                  <a:tcPr marL="25295" marR="25295" marT="25295" marB="2529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6764" rtl="0" fontAlgn="t">
                        <a:spcBef>
                          <a:spcPts val="0"/>
                        </a:spcBef>
                        <a:spcAft>
                          <a:spcPts val="0"/>
                        </a:spcAft>
                      </a:pP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Streets </a:t>
                      </a:r>
                      <a:endParaRPr lang="en-US" sz="500">
                        <a:effectLst/>
                      </a:endParaRPr>
                    </a:p>
                    <a:p>
                      <a:pPr marL="16764" rtl="0" fontAlgn="t">
                        <a:spcBef>
                          <a:spcPts val="133"/>
                        </a:spcBef>
                        <a:spcAft>
                          <a:spcPts val="0"/>
                        </a:spcAft>
                      </a:pP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Shelter </a:t>
                      </a:r>
                      <a:endParaRPr lang="en-US" sz="500">
                        <a:effectLst/>
                      </a:endParaRPr>
                    </a:p>
                    <a:p>
                      <a:pPr marL="16764" marR="29070" rtl="0" fontAlgn="t">
                        <a:spcBef>
                          <a:spcPts val="133"/>
                        </a:spcBef>
                        <a:spcAft>
                          <a:spcPts val="0"/>
                        </a:spcAft>
                      </a:pP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Safe Haven </a:t>
                      </a: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Inst.  </a:t>
                      </a:r>
                      <a:endParaRPr lang="en-US" sz="500">
                        <a:effectLst/>
                      </a:endParaRPr>
                    </a:p>
                    <a:p>
                      <a:pPr marL="36703" rtl="0" fontAlgn="t">
                        <a:spcBef>
                          <a:spcPts val="3"/>
                        </a:spcBef>
                        <a:spcAft>
                          <a:spcPts val="0"/>
                        </a:spcAft>
                      </a:pPr>
                      <a:r>
                        <a:rPr lang="en-US" sz="400" b="0" i="0" u="none" strike="noStrike">
                          <a:solidFill>
                            <a:srgbClr val="000000"/>
                          </a:solidFill>
                          <a:effectLst/>
                          <a:latin typeface="Calibri" panose="020F0502020204030204" pitchFamily="34" charset="0"/>
                        </a:rPr>
                        <a:t>(&lt;90 days)</a:t>
                      </a:r>
                      <a:endParaRPr lang="en-US" sz="500">
                        <a:effectLst/>
                      </a:endParaRPr>
                    </a:p>
                  </a:txBody>
                  <a:tcPr marL="25295" marR="25295" marT="25295" marB="2529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777698"/>
                  </a:ext>
                </a:extLst>
              </a:tr>
              <a:tr h="3018994">
                <a:tc>
                  <a:txBody>
                    <a:bodyPr/>
                    <a:lstStyle/>
                    <a:p>
                      <a:pPr marL="80518" rtl="0" fontAlgn="t">
                        <a:spcBef>
                          <a:spcPts val="0"/>
                        </a:spcBef>
                        <a:spcAft>
                          <a:spcPts val="0"/>
                        </a:spcAft>
                      </a:pPr>
                      <a:r>
                        <a:rPr lang="en-US" sz="400" b="0" i="0" u="none" strike="noStrike">
                          <a:solidFill>
                            <a:srgbClr val="000000"/>
                          </a:solidFill>
                          <a:effectLst/>
                          <a:latin typeface="Calibri" panose="020F0502020204030204" pitchFamily="34" charset="0"/>
                        </a:rPr>
                        <a:t>Doc.  </a:t>
                      </a:r>
                      <a:endParaRPr lang="en-US" sz="500">
                        <a:effectLst/>
                      </a:endParaRPr>
                    </a:p>
                    <a:p>
                      <a:pPr marL="70726" rtl="0" fontAlgn="t">
                        <a:spcBef>
                          <a:spcPts val="33"/>
                        </a:spcBef>
                        <a:spcAft>
                          <a:spcPts val="0"/>
                        </a:spcAft>
                      </a:pPr>
                      <a:r>
                        <a:rPr lang="en-US" sz="400" b="0" i="0" u="none" strike="noStrike">
                          <a:solidFill>
                            <a:srgbClr val="000000"/>
                          </a:solidFill>
                          <a:effectLst/>
                          <a:latin typeface="Calibri" panose="020F0502020204030204" pitchFamily="34" charset="0"/>
                        </a:rPr>
                        <a:t>Type </a:t>
                      </a:r>
                      <a:endParaRPr lang="en-US" sz="500">
                        <a:effectLst/>
                      </a:endParaRPr>
                    </a:p>
                    <a:p>
                      <a:pPr marL="76949" rtl="0" fontAlgn="t">
                        <a:spcBef>
                          <a:spcPts val="1283"/>
                        </a:spcBef>
                        <a:spcAft>
                          <a:spcPts val="0"/>
                        </a:spcAft>
                      </a:pPr>
                      <a:r>
                        <a:rPr lang="en-US" sz="400" b="0" i="1" u="none" strike="noStrike">
                          <a:solidFill>
                            <a:srgbClr val="000000"/>
                          </a:solidFill>
                          <a:effectLst/>
                          <a:latin typeface="Calibri" panose="020F0502020204030204" pitchFamily="34" charset="0"/>
                        </a:rPr>
                        <a:t>Check  </a:t>
                      </a:r>
                      <a:endParaRPr lang="en-US" sz="500">
                        <a:effectLst/>
                      </a:endParaRPr>
                    </a:p>
                    <a:p>
                      <a:pPr marL="76949" rtl="0" fontAlgn="t">
                        <a:spcBef>
                          <a:spcPts val="60"/>
                        </a:spcBef>
                        <a:spcAft>
                          <a:spcPts val="0"/>
                        </a:spcAft>
                      </a:pPr>
                      <a:r>
                        <a:rPr lang="en-US" sz="400" b="0" i="1" u="none" strike="noStrike">
                          <a:solidFill>
                            <a:srgbClr val="000000"/>
                          </a:solidFill>
                          <a:effectLst/>
                          <a:latin typeface="Calibri" panose="020F0502020204030204" pitchFamily="34" charset="0"/>
                        </a:rPr>
                        <a:t>One </a:t>
                      </a:r>
                      <a:endParaRPr lang="en-US" sz="500">
                        <a:effectLst/>
                      </a:endParaRPr>
                    </a:p>
                    <a:p>
                      <a:pPr marL="77076" rtl="0" fontAlgn="t">
                        <a:spcBef>
                          <a:spcPts val="1283"/>
                        </a:spcBef>
                        <a:spcAft>
                          <a:spcPts val="0"/>
                        </a:spcAft>
                      </a:pPr>
                      <a:r>
                        <a:rPr lang="en-US" sz="400" b="0" i="1" u="none" strike="noStrike">
                          <a:solidFill>
                            <a:srgbClr val="000000"/>
                          </a:solidFill>
                          <a:effectLst/>
                          <a:latin typeface="Calibri" panose="020F0502020204030204" pitchFamily="34" charset="0"/>
                        </a:rPr>
                        <a:t>(Except  </a:t>
                      </a:r>
                      <a:endParaRPr lang="en-US" sz="500">
                        <a:effectLst/>
                      </a:endParaRPr>
                    </a:p>
                    <a:p>
                      <a:pPr algn="ctr" rtl="0" fontAlgn="t">
                        <a:spcBef>
                          <a:spcPts val="33"/>
                        </a:spcBef>
                        <a:spcAft>
                          <a:spcPts val="0"/>
                        </a:spcAft>
                      </a:pPr>
                      <a:r>
                        <a:rPr lang="en-US" sz="400" b="0" i="1" u="none" strike="noStrike">
                          <a:solidFill>
                            <a:srgbClr val="000000"/>
                          </a:solidFill>
                          <a:effectLst/>
                          <a:latin typeface="Calibri" panose="020F0502020204030204" pitchFamily="34" charset="0"/>
                        </a:rPr>
                        <a:t>Self-Cert. </a:t>
                      </a:r>
                      <a:endParaRPr lang="en-US" sz="500">
                        <a:effectLst/>
                      </a:endParaRPr>
                    </a:p>
                    <a:p>
                      <a:pPr marL="70358" rtl="0" fontAlgn="t">
                        <a:spcBef>
                          <a:spcPts val="58"/>
                        </a:spcBef>
                        <a:spcAft>
                          <a:spcPts val="0"/>
                        </a:spcAft>
                      </a:pPr>
                      <a:r>
                        <a:rPr lang="en-US" sz="400" b="0" i="1" u="none" strike="noStrike">
                          <a:solidFill>
                            <a:srgbClr val="000000"/>
                          </a:solidFill>
                          <a:effectLst/>
                          <a:latin typeface="Calibri" panose="020F0502020204030204" pitchFamily="34" charset="0"/>
                        </a:rPr>
                        <a:t>select  </a:t>
                      </a:r>
                      <a:endParaRPr lang="en-US" sz="500">
                        <a:effectLst/>
                      </a:endParaRPr>
                    </a:p>
                    <a:p>
                      <a:pPr marL="73647" rtl="0" fontAlgn="t">
                        <a:spcBef>
                          <a:spcPts val="60"/>
                        </a:spcBef>
                        <a:spcAft>
                          <a:spcPts val="0"/>
                        </a:spcAft>
                      </a:pPr>
                      <a:r>
                        <a:rPr lang="en-US" sz="400" b="0" i="1" u="none" strike="noStrike">
                          <a:solidFill>
                            <a:srgbClr val="000000"/>
                          </a:solidFill>
                          <a:effectLst/>
                          <a:latin typeface="Calibri" panose="020F0502020204030204" pitchFamily="34" charset="0"/>
                        </a:rPr>
                        <a:t>both)</a:t>
                      </a:r>
                      <a:endParaRPr lang="en-US" sz="500">
                        <a:effectLst/>
                      </a:endParaRPr>
                    </a:p>
                  </a:txBody>
                  <a:tcPr marL="25295" marR="25295" marT="25295" marB="2529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3228" rtl="0" fontAlgn="t">
                        <a:spcBef>
                          <a:spcPts val="0"/>
                        </a:spcBef>
                        <a:spcAft>
                          <a:spcPts val="0"/>
                        </a:spcAft>
                      </a:pPr>
                      <a:r>
                        <a:rPr lang="en-US" sz="400" b="0" i="0" u="none" strike="noStrike" dirty="0">
                          <a:solidFill>
                            <a:srgbClr val="000000"/>
                          </a:solidFill>
                          <a:effectLst/>
                          <a:latin typeface="Arial" panose="020B0604020202020204" pitchFamily="34" charset="0"/>
                        </a:rPr>
                        <a:t>☐ </a:t>
                      </a:r>
                      <a:r>
                        <a:rPr lang="en-US" sz="400" b="0" i="0" u="none" strike="noStrike" dirty="0">
                          <a:solidFill>
                            <a:srgbClr val="000000"/>
                          </a:solidFill>
                          <a:effectLst/>
                          <a:latin typeface="Calibri" panose="020F0502020204030204" pitchFamily="34" charset="0"/>
                        </a:rPr>
                        <a:t>HMIS </a:t>
                      </a:r>
                      <a:endParaRPr lang="en-US" sz="500" dirty="0">
                        <a:effectLst/>
                      </a:endParaRPr>
                    </a:p>
                    <a:p>
                      <a:pPr marL="23228" marR="118047" algn="ctr" rtl="0" fontAlgn="t">
                        <a:spcBef>
                          <a:spcPts val="108"/>
                        </a:spcBef>
                        <a:spcAft>
                          <a:spcPts val="0"/>
                        </a:spcAft>
                      </a:pPr>
                      <a:r>
                        <a:rPr lang="en-US" sz="400" b="0" i="0" u="none" strike="noStrike" dirty="0">
                          <a:solidFill>
                            <a:srgbClr val="000000"/>
                          </a:solidFill>
                          <a:effectLst/>
                          <a:latin typeface="Arial" panose="020B0604020202020204" pitchFamily="34" charset="0"/>
                        </a:rPr>
                        <a:t>☐ </a:t>
                      </a:r>
                      <a:r>
                        <a:rPr lang="en-US" sz="400" b="0" i="0" u="none" strike="noStrike" dirty="0" err="1">
                          <a:solidFill>
                            <a:srgbClr val="000000"/>
                          </a:solidFill>
                          <a:effectLst/>
                          <a:latin typeface="Calibri" panose="020F0502020204030204" pitchFamily="34" charset="0"/>
                        </a:rPr>
                        <a:t>Obsv</a:t>
                      </a:r>
                      <a:r>
                        <a:rPr lang="en-US" sz="400" b="0" i="0" u="none" strike="noStrike" dirty="0">
                          <a:solidFill>
                            <a:srgbClr val="000000"/>
                          </a:solidFill>
                          <a:effectLst/>
                          <a:latin typeface="Calibri" panose="020F0502020204030204" pitchFamily="34" charset="0"/>
                        </a:rPr>
                        <a:t>. By  Outreach  </a:t>
                      </a:r>
                      <a:endParaRPr lang="en-US" sz="500" dirty="0">
                        <a:effectLst/>
                      </a:endParaRPr>
                    </a:p>
                    <a:p>
                      <a:pPr marL="23228" rtl="0" fontAlgn="t">
                        <a:spcBef>
                          <a:spcPts val="69"/>
                        </a:spcBef>
                        <a:spcAft>
                          <a:spcPts val="0"/>
                        </a:spcAft>
                      </a:pPr>
                      <a:r>
                        <a:rPr lang="en-US" sz="400" b="0" i="0" u="none" strike="noStrike" dirty="0">
                          <a:solidFill>
                            <a:srgbClr val="000000"/>
                          </a:solidFill>
                          <a:effectLst/>
                          <a:latin typeface="Arial" panose="020B0604020202020204" pitchFamily="34" charset="0"/>
                        </a:rPr>
                        <a:t>☐ </a:t>
                      </a:r>
                      <a:r>
                        <a:rPr lang="en-US" sz="400" b="0" i="0" u="none" strike="noStrike" dirty="0">
                          <a:solidFill>
                            <a:srgbClr val="000000"/>
                          </a:solidFill>
                          <a:effectLst/>
                          <a:latin typeface="Calibri" panose="020F0502020204030204" pitchFamily="34" charset="0"/>
                        </a:rPr>
                        <a:t>Comp.  </a:t>
                      </a:r>
                      <a:endParaRPr lang="en-US" sz="500" dirty="0">
                        <a:effectLst/>
                      </a:endParaRPr>
                    </a:p>
                    <a:p>
                      <a:pPr marL="67805" rtl="0" fontAlgn="t">
                        <a:spcBef>
                          <a:spcPts val="83"/>
                        </a:spcBef>
                        <a:spcAft>
                          <a:spcPts val="0"/>
                        </a:spcAft>
                      </a:pPr>
                      <a:r>
                        <a:rPr lang="en-US" sz="400" b="0" i="0" u="none" strike="noStrike" dirty="0">
                          <a:solidFill>
                            <a:srgbClr val="000000"/>
                          </a:solidFill>
                          <a:effectLst/>
                          <a:latin typeface="Calibri" panose="020F0502020204030204" pitchFamily="34" charset="0"/>
                        </a:rPr>
                        <a:t>Database </a:t>
                      </a:r>
                      <a:endParaRPr lang="en-US" sz="500" dirty="0">
                        <a:effectLst/>
                      </a:endParaRPr>
                    </a:p>
                    <a:p>
                      <a:pPr marL="23228" marR="57976" algn="ctr" rtl="0" fontAlgn="t">
                        <a:spcBef>
                          <a:spcPts val="108"/>
                        </a:spcBef>
                        <a:spcAft>
                          <a:spcPts val="0"/>
                        </a:spcAft>
                      </a:pPr>
                      <a:r>
                        <a:rPr lang="en-US" sz="400" b="0" i="0" u="none" strike="noStrike" dirty="0">
                          <a:solidFill>
                            <a:srgbClr val="000000"/>
                          </a:solidFill>
                          <a:effectLst/>
                          <a:latin typeface="Arial" panose="020B0604020202020204" pitchFamily="34" charset="0"/>
                        </a:rPr>
                        <a:t>☐ </a:t>
                      </a:r>
                      <a:r>
                        <a:rPr lang="en-US" sz="400" b="0" i="0" u="none" strike="noStrike" dirty="0">
                          <a:solidFill>
                            <a:srgbClr val="000000"/>
                          </a:solidFill>
                          <a:effectLst/>
                          <a:latin typeface="Calibri" panose="020F0502020204030204" pitchFamily="34" charset="0"/>
                        </a:rPr>
                        <a:t>Discharge  Paperwork </a:t>
                      </a:r>
                      <a:endParaRPr lang="en-US" sz="500" dirty="0">
                        <a:effectLst/>
                      </a:endParaRPr>
                    </a:p>
                    <a:p>
                      <a:pPr marL="23228" marR="117666" algn="ctr" rtl="0" fontAlgn="t">
                        <a:spcBef>
                          <a:spcPts val="67"/>
                        </a:spcBef>
                        <a:spcAft>
                          <a:spcPts val="0"/>
                        </a:spcAft>
                      </a:pPr>
                      <a:r>
                        <a:rPr lang="en-US" sz="400" b="0" i="0" u="none" strike="noStrike" dirty="0">
                          <a:solidFill>
                            <a:srgbClr val="000000"/>
                          </a:solidFill>
                          <a:effectLst/>
                          <a:latin typeface="Arial" panose="020B0604020202020204" pitchFamily="34" charset="0"/>
                        </a:rPr>
                        <a:t>☐ </a:t>
                      </a:r>
                      <a:r>
                        <a:rPr lang="en-US" sz="400" b="0" i="0" u="none" strike="noStrike" dirty="0">
                          <a:solidFill>
                            <a:srgbClr val="000000"/>
                          </a:solidFill>
                          <a:effectLst/>
                          <a:latin typeface="Calibri" panose="020F0502020204030204" pitchFamily="34" charset="0"/>
                        </a:rPr>
                        <a:t>Referral  </a:t>
                      </a:r>
                      <a:r>
                        <a:rPr lang="en-US" sz="400" b="0" i="0" u="none" strike="noStrike" dirty="0">
                          <a:solidFill>
                            <a:srgbClr val="000000"/>
                          </a:solidFill>
                          <a:effectLst/>
                          <a:latin typeface="Arial" panose="020B0604020202020204" pitchFamily="34" charset="0"/>
                        </a:rPr>
                        <a:t>☐ </a:t>
                      </a:r>
                      <a:r>
                        <a:rPr lang="en-US" sz="400" b="0" i="0" u="none" strike="noStrike" dirty="0">
                          <a:solidFill>
                            <a:srgbClr val="000000"/>
                          </a:solidFill>
                          <a:effectLst/>
                          <a:latin typeface="Calibri" panose="020F0502020204030204" pitchFamily="34" charset="0"/>
                        </a:rPr>
                        <a:t>Self-Cert. </a:t>
                      </a:r>
                      <a:r>
                        <a:rPr lang="en-US" sz="400" b="0" i="0" u="none" strike="noStrike" dirty="0">
                          <a:solidFill>
                            <a:srgbClr val="000000"/>
                          </a:solidFill>
                          <a:effectLst/>
                          <a:latin typeface="Arial" panose="020B0604020202020204" pitchFamily="34" charset="0"/>
                        </a:rPr>
                        <a:t>☐ </a:t>
                      </a:r>
                      <a:r>
                        <a:rPr lang="en-US" sz="400" b="0" i="0" u="none" strike="noStrike" dirty="0">
                          <a:solidFill>
                            <a:srgbClr val="000000"/>
                          </a:solidFill>
                          <a:effectLst/>
                          <a:latin typeface="Calibri" panose="020F0502020204030204" pitchFamily="34" charset="0"/>
                        </a:rPr>
                        <a:t>Staff  </a:t>
                      </a:r>
                      <a:endParaRPr lang="en-US" sz="500" dirty="0">
                        <a:effectLst/>
                      </a:endParaRPr>
                    </a:p>
                    <a:p>
                      <a:pPr marL="124955" rtl="0" fontAlgn="t">
                        <a:spcBef>
                          <a:spcPts val="10"/>
                        </a:spcBef>
                        <a:spcAft>
                          <a:spcPts val="0"/>
                        </a:spcAft>
                      </a:pPr>
                      <a:r>
                        <a:rPr lang="en-US" sz="400" b="0" i="0" u="none" strike="noStrike" dirty="0">
                          <a:solidFill>
                            <a:srgbClr val="000000"/>
                          </a:solidFill>
                          <a:effectLst/>
                          <a:latin typeface="Calibri" panose="020F0502020204030204" pitchFamily="34" charset="0"/>
                        </a:rPr>
                        <a:t>Doc. of  </a:t>
                      </a:r>
                      <a:endParaRPr lang="en-US" sz="500" dirty="0">
                        <a:effectLst/>
                      </a:endParaRPr>
                    </a:p>
                    <a:p>
                      <a:pPr marL="118732" rtl="0" fontAlgn="t">
                        <a:spcBef>
                          <a:spcPts val="58"/>
                        </a:spcBef>
                        <a:spcAft>
                          <a:spcPts val="0"/>
                        </a:spcAft>
                      </a:pPr>
                      <a:r>
                        <a:rPr lang="en-US" sz="400" b="0" i="0" u="none" strike="noStrike" dirty="0">
                          <a:solidFill>
                            <a:srgbClr val="000000"/>
                          </a:solidFill>
                          <a:effectLst/>
                          <a:latin typeface="Calibri" panose="020F0502020204030204" pitchFamily="34" charset="0"/>
                        </a:rPr>
                        <a:t>Situation </a:t>
                      </a:r>
                      <a:endParaRPr lang="en-US" sz="500" dirty="0">
                        <a:effectLst/>
                      </a:endParaRPr>
                    </a:p>
                    <a:p>
                      <a:pPr algn="ctr" rtl="0" fontAlgn="t">
                        <a:spcBef>
                          <a:spcPts val="108"/>
                        </a:spcBef>
                        <a:spcAft>
                          <a:spcPts val="0"/>
                        </a:spcAft>
                      </a:pPr>
                      <a:r>
                        <a:rPr lang="en-US" sz="400" b="0" i="0" u="none" strike="noStrike" dirty="0">
                          <a:solidFill>
                            <a:srgbClr val="000000"/>
                          </a:solidFill>
                          <a:effectLst/>
                          <a:latin typeface="Arial" panose="020B0604020202020204" pitchFamily="34" charset="0"/>
                        </a:rPr>
                        <a:t>☐ </a:t>
                      </a:r>
                      <a:r>
                        <a:rPr lang="en-US" sz="400" b="0" i="0" u="none" strike="noStrike" dirty="0">
                          <a:solidFill>
                            <a:srgbClr val="000000"/>
                          </a:solidFill>
                          <a:effectLst/>
                          <a:latin typeface="Calibri" panose="020F0502020204030204" pitchFamily="34" charset="0"/>
                        </a:rPr>
                        <a:t>Doc. of  </a:t>
                      </a:r>
                      <a:endParaRPr lang="en-US" sz="500" dirty="0">
                        <a:effectLst/>
                      </a:endParaRPr>
                    </a:p>
                    <a:p>
                      <a:pPr marL="119367" rtl="0" fontAlgn="t">
                        <a:spcBef>
                          <a:spcPts val="86"/>
                        </a:spcBef>
                        <a:spcAft>
                          <a:spcPts val="0"/>
                        </a:spcAft>
                      </a:pPr>
                      <a:r>
                        <a:rPr lang="en-US" sz="400" b="0" i="0" u="none" strike="noStrike" dirty="0">
                          <a:solidFill>
                            <a:srgbClr val="000000"/>
                          </a:solidFill>
                          <a:effectLst/>
                          <a:latin typeface="Calibri" panose="020F0502020204030204" pitchFamily="34" charset="0"/>
                        </a:rPr>
                        <a:t>steps to  </a:t>
                      </a:r>
                      <a:endParaRPr lang="en-US" sz="500" dirty="0">
                        <a:effectLst/>
                      </a:endParaRPr>
                    </a:p>
                    <a:p>
                      <a:pPr marL="119875" rtl="0" fontAlgn="t">
                        <a:spcBef>
                          <a:spcPts val="58"/>
                        </a:spcBef>
                        <a:spcAft>
                          <a:spcPts val="0"/>
                        </a:spcAft>
                      </a:pPr>
                      <a:r>
                        <a:rPr lang="en-US" sz="400" b="0" i="0" u="none" strike="noStrike" dirty="0">
                          <a:solidFill>
                            <a:srgbClr val="000000"/>
                          </a:solidFill>
                          <a:effectLst/>
                          <a:latin typeface="Calibri" panose="020F0502020204030204" pitchFamily="34" charset="0"/>
                        </a:rPr>
                        <a:t>obtain  </a:t>
                      </a:r>
                      <a:endParaRPr lang="en-US" sz="500" dirty="0">
                        <a:effectLst/>
                      </a:endParaRPr>
                    </a:p>
                    <a:p>
                      <a:pPr marL="120002" rtl="0" fontAlgn="t">
                        <a:spcBef>
                          <a:spcPts val="33"/>
                        </a:spcBef>
                        <a:spcAft>
                          <a:spcPts val="0"/>
                        </a:spcAft>
                      </a:pPr>
                      <a:r>
                        <a:rPr lang="en-US" sz="400" b="0" i="0" u="none" strike="noStrike" dirty="0">
                          <a:solidFill>
                            <a:srgbClr val="000000"/>
                          </a:solidFill>
                          <a:effectLst/>
                          <a:latin typeface="Calibri" panose="020F0502020204030204" pitchFamily="34" charset="0"/>
                        </a:rPr>
                        <a:t>evidence</a:t>
                      </a:r>
                      <a:endParaRPr lang="en-US" sz="500" dirty="0">
                        <a:effectLst/>
                      </a:endParaRPr>
                    </a:p>
                  </a:txBody>
                  <a:tcPr marL="25295" marR="25295" marT="25295" marB="2529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3241" rtl="0" fontAlgn="t">
                        <a:spcBef>
                          <a:spcPts val="0"/>
                        </a:spcBef>
                        <a:spcAft>
                          <a:spcPts val="0"/>
                        </a:spcAft>
                      </a:pPr>
                      <a:r>
                        <a:rPr lang="en-US" sz="400" b="0" i="0" u="none" strike="noStrike" dirty="0">
                          <a:solidFill>
                            <a:srgbClr val="000000"/>
                          </a:solidFill>
                          <a:effectLst/>
                          <a:latin typeface="Arial" panose="020B0604020202020204" pitchFamily="34" charset="0"/>
                        </a:rPr>
                        <a:t>☐ </a:t>
                      </a:r>
                      <a:r>
                        <a:rPr lang="en-US" sz="400" b="0" i="0" u="none" strike="noStrike" dirty="0">
                          <a:solidFill>
                            <a:srgbClr val="000000"/>
                          </a:solidFill>
                          <a:effectLst/>
                          <a:latin typeface="Calibri" panose="020F0502020204030204" pitchFamily="34" charset="0"/>
                        </a:rPr>
                        <a:t>HMIS </a:t>
                      </a:r>
                      <a:endParaRPr lang="en-US" sz="500" dirty="0">
                        <a:effectLst/>
                      </a:endParaRPr>
                    </a:p>
                    <a:p>
                      <a:pPr marL="23241" marR="120904" algn="ctr" rtl="0" fontAlgn="t">
                        <a:spcBef>
                          <a:spcPts val="108"/>
                        </a:spcBef>
                        <a:spcAft>
                          <a:spcPts val="0"/>
                        </a:spcAft>
                      </a:pPr>
                      <a:r>
                        <a:rPr lang="en-US" sz="400" b="0" i="0" u="none" strike="noStrike" dirty="0">
                          <a:solidFill>
                            <a:srgbClr val="000000"/>
                          </a:solidFill>
                          <a:effectLst/>
                          <a:latin typeface="Arial" panose="020B0604020202020204" pitchFamily="34" charset="0"/>
                        </a:rPr>
                        <a:t>☐ </a:t>
                      </a:r>
                      <a:r>
                        <a:rPr lang="en-US" sz="400" b="0" i="0" u="none" strike="noStrike" dirty="0" err="1">
                          <a:solidFill>
                            <a:srgbClr val="000000"/>
                          </a:solidFill>
                          <a:effectLst/>
                          <a:latin typeface="Calibri" panose="020F0502020204030204" pitchFamily="34" charset="0"/>
                        </a:rPr>
                        <a:t>Obsv</a:t>
                      </a:r>
                      <a:r>
                        <a:rPr lang="en-US" sz="400" b="0" i="0" u="none" strike="noStrike" dirty="0">
                          <a:solidFill>
                            <a:srgbClr val="000000"/>
                          </a:solidFill>
                          <a:effectLst/>
                          <a:latin typeface="Calibri" panose="020F0502020204030204" pitchFamily="34" charset="0"/>
                        </a:rPr>
                        <a:t>. By  Outreach  </a:t>
                      </a:r>
                      <a:endParaRPr lang="en-US" sz="500" dirty="0">
                        <a:effectLst/>
                      </a:endParaRPr>
                    </a:p>
                    <a:p>
                      <a:pPr marL="23241" rtl="0" fontAlgn="t">
                        <a:spcBef>
                          <a:spcPts val="69"/>
                        </a:spcBef>
                        <a:spcAft>
                          <a:spcPts val="0"/>
                        </a:spcAft>
                      </a:pPr>
                      <a:r>
                        <a:rPr lang="en-US" sz="400" b="0" i="0" u="none" strike="noStrike" dirty="0">
                          <a:solidFill>
                            <a:srgbClr val="000000"/>
                          </a:solidFill>
                          <a:effectLst/>
                          <a:latin typeface="Arial" panose="020B0604020202020204" pitchFamily="34" charset="0"/>
                        </a:rPr>
                        <a:t>☐ </a:t>
                      </a:r>
                      <a:r>
                        <a:rPr lang="en-US" sz="400" b="0" i="0" u="none" strike="noStrike" dirty="0">
                          <a:solidFill>
                            <a:srgbClr val="000000"/>
                          </a:solidFill>
                          <a:effectLst/>
                          <a:latin typeface="Calibri" panose="020F0502020204030204" pitchFamily="34" charset="0"/>
                        </a:rPr>
                        <a:t>Comp.  </a:t>
                      </a:r>
                      <a:endParaRPr lang="en-US" sz="500" dirty="0">
                        <a:effectLst/>
                      </a:endParaRPr>
                    </a:p>
                    <a:p>
                      <a:pPr marL="67805" rtl="0" fontAlgn="t">
                        <a:spcBef>
                          <a:spcPts val="83"/>
                        </a:spcBef>
                        <a:spcAft>
                          <a:spcPts val="0"/>
                        </a:spcAft>
                      </a:pPr>
                      <a:r>
                        <a:rPr lang="en-US" sz="400" b="0" i="0" u="none" strike="noStrike" dirty="0">
                          <a:solidFill>
                            <a:srgbClr val="000000"/>
                          </a:solidFill>
                          <a:effectLst/>
                          <a:latin typeface="Calibri" panose="020F0502020204030204" pitchFamily="34" charset="0"/>
                        </a:rPr>
                        <a:t>Database </a:t>
                      </a:r>
                      <a:endParaRPr lang="en-US" sz="500" dirty="0">
                        <a:effectLst/>
                      </a:endParaRPr>
                    </a:p>
                    <a:p>
                      <a:pPr marL="23241" marR="60820" algn="ctr" rtl="0" fontAlgn="t">
                        <a:spcBef>
                          <a:spcPts val="108"/>
                        </a:spcBef>
                        <a:spcAft>
                          <a:spcPts val="0"/>
                        </a:spcAft>
                      </a:pPr>
                      <a:r>
                        <a:rPr lang="en-US" sz="400" b="0" i="0" u="none" strike="noStrike" dirty="0">
                          <a:solidFill>
                            <a:srgbClr val="000000"/>
                          </a:solidFill>
                          <a:effectLst/>
                          <a:latin typeface="Arial" panose="020B0604020202020204" pitchFamily="34" charset="0"/>
                        </a:rPr>
                        <a:t>☐ </a:t>
                      </a:r>
                      <a:r>
                        <a:rPr lang="en-US" sz="400" b="0" i="0" u="none" strike="noStrike" dirty="0">
                          <a:solidFill>
                            <a:srgbClr val="000000"/>
                          </a:solidFill>
                          <a:effectLst/>
                          <a:latin typeface="Calibri" panose="020F0502020204030204" pitchFamily="34" charset="0"/>
                        </a:rPr>
                        <a:t>Discharge  Paperwork </a:t>
                      </a:r>
                      <a:endParaRPr lang="en-US" sz="500" dirty="0">
                        <a:effectLst/>
                      </a:endParaRPr>
                    </a:p>
                    <a:p>
                      <a:pPr marL="23241" marR="120510" algn="ctr" rtl="0" fontAlgn="t">
                        <a:spcBef>
                          <a:spcPts val="67"/>
                        </a:spcBef>
                        <a:spcAft>
                          <a:spcPts val="0"/>
                        </a:spcAft>
                      </a:pPr>
                      <a:r>
                        <a:rPr lang="en-US" sz="400" b="0" i="0" u="none" strike="noStrike" dirty="0">
                          <a:solidFill>
                            <a:srgbClr val="000000"/>
                          </a:solidFill>
                          <a:effectLst/>
                          <a:latin typeface="Arial" panose="020B0604020202020204" pitchFamily="34" charset="0"/>
                        </a:rPr>
                        <a:t>☐ </a:t>
                      </a:r>
                      <a:r>
                        <a:rPr lang="en-US" sz="400" b="0" i="0" u="none" strike="noStrike" dirty="0">
                          <a:solidFill>
                            <a:srgbClr val="000000"/>
                          </a:solidFill>
                          <a:effectLst/>
                          <a:latin typeface="Calibri" panose="020F0502020204030204" pitchFamily="34" charset="0"/>
                        </a:rPr>
                        <a:t>Referral  </a:t>
                      </a:r>
                      <a:r>
                        <a:rPr lang="en-US" sz="400" b="0" i="0" u="none" strike="noStrike" dirty="0">
                          <a:solidFill>
                            <a:srgbClr val="000000"/>
                          </a:solidFill>
                          <a:effectLst/>
                          <a:latin typeface="Arial" panose="020B0604020202020204" pitchFamily="34" charset="0"/>
                        </a:rPr>
                        <a:t>☐ </a:t>
                      </a:r>
                      <a:r>
                        <a:rPr lang="en-US" sz="400" b="0" i="0" u="none" strike="noStrike" dirty="0">
                          <a:solidFill>
                            <a:srgbClr val="000000"/>
                          </a:solidFill>
                          <a:effectLst/>
                          <a:latin typeface="Calibri" panose="020F0502020204030204" pitchFamily="34" charset="0"/>
                        </a:rPr>
                        <a:t>Self-Cert. </a:t>
                      </a:r>
                      <a:r>
                        <a:rPr lang="en-US" sz="400" b="0" i="0" u="none" strike="noStrike" dirty="0">
                          <a:solidFill>
                            <a:srgbClr val="000000"/>
                          </a:solidFill>
                          <a:effectLst/>
                          <a:latin typeface="Arial" panose="020B0604020202020204" pitchFamily="34" charset="0"/>
                        </a:rPr>
                        <a:t>☐ </a:t>
                      </a:r>
                      <a:r>
                        <a:rPr lang="en-US" sz="400" b="0" i="0" u="none" strike="noStrike" dirty="0">
                          <a:solidFill>
                            <a:srgbClr val="000000"/>
                          </a:solidFill>
                          <a:effectLst/>
                          <a:latin typeface="Calibri" panose="020F0502020204030204" pitchFamily="34" charset="0"/>
                        </a:rPr>
                        <a:t>Staff  </a:t>
                      </a:r>
                      <a:endParaRPr lang="en-US" sz="500" dirty="0">
                        <a:effectLst/>
                      </a:endParaRPr>
                    </a:p>
                    <a:p>
                      <a:pPr marL="124955" rtl="0" fontAlgn="t">
                        <a:spcBef>
                          <a:spcPts val="10"/>
                        </a:spcBef>
                        <a:spcAft>
                          <a:spcPts val="0"/>
                        </a:spcAft>
                      </a:pPr>
                      <a:r>
                        <a:rPr lang="en-US" sz="400" b="0" i="0" u="none" strike="noStrike" dirty="0">
                          <a:solidFill>
                            <a:srgbClr val="000000"/>
                          </a:solidFill>
                          <a:effectLst/>
                          <a:latin typeface="Calibri" panose="020F0502020204030204" pitchFamily="34" charset="0"/>
                        </a:rPr>
                        <a:t>Doc. of  </a:t>
                      </a:r>
                      <a:endParaRPr lang="en-US" sz="500" dirty="0">
                        <a:effectLst/>
                      </a:endParaRPr>
                    </a:p>
                    <a:p>
                      <a:pPr marL="118745" rtl="0" fontAlgn="t">
                        <a:spcBef>
                          <a:spcPts val="58"/>
                        </a:spcBef>
                        <a:spcAft>
                          <a:spcPts val="0"/>
                        </a:spcAft>
                      </a:pPr>
                      <a:r>
                        <a:rPr lang="en-US" sz="400" b="0" i="0" u="none" strike="noStrike" dirty="0">
                          <a:solidFill>
                            <a:srgbClr val="000000"/>
                          </a:solidFill>
                          <a:effectLst/>
                          <a:latin typeface="Calibri" panose="020F0502020204030204" pitchFamily="34" charset="0"/>
                        </a:rPr>
                        <a:t>Situation </a:t>
                      </a:r>
                      <a:endParaRPr lang="en-US" sz="500" dirty="0">
                        <a:effectLst/>
                      </a:endParaRPr>
                    </a:p>
                    <a:p>
                      <a:pPr algn="ctr" rtl="0" fontAlgn="t">
                        <a:spcBef>
                          <a:spcPts val="108"/>
                        </a:spcBef>
                        <a:spcAft>
                          <a:spcPts val="0"/>
                        </a:spcAft>
                      </a:pPr>
                      <a:r>
                        <a:rPr lang="en-US" sz="400" b="0" i="0" u="none" strike="noStrike" dirty="0">
                          <a:solidFill>
                            <a:srgbClr val="000000"/>
                          </a:solidFill>
                          <a:effectLst/>
                          <a:latin typeface="Arial" panose="020B0604020202020204" pitchFamily="34" charset="0"/>
                        </a:rPr>
                        <a:t>☐ </a:t>
                      </a:r>
                      <a:r>
                        <a:rPr lang="en-US" sz="400" b="0" i="0" u="none" strike="noStrike" dirty="0">
                          <a:solidFill>
                            <a:srgbClr val="000000"/>
                          </a:solidFill>
                          <a:effectLst/>
                          <a:latin typeface="Calibri" panose="020F0502020204030204" pitchFamily="34" charset="0"/>
                        </a:rPr>
                        <a:t>Doc. of  </a:t>
                      </a:r>
                      <a:endParaRPr lang="en-US" sz="500" dirty="0">
                        <a:effectLst/>
                      </a:endParaRPr>
                    </a:p>
                    <a:p>
                      <a:pPr marL="119367" rtl="0" fontAlgn="t">
                        <a:spcBef>
                          <a:spcPts val="86"/>
                        </a:spcBef>
                        <a:spcAft>
                          <a:spcPts val="0"/>
                        </a:spcAft>
                      </a:pPr>
                      <a:r>
                        <a:rPr lang="en-US" sz="400" b="0" i="0" u="none" strike="noStrike" dirty="0">
                          <a:solidFill>
                            <a:srgbClr val="000000"/>
                          </a:solidFill>
                          <a:effectLst/>
                          <a:latin typeface="Calibri" panose="020F0502020204030204" pitchFamily="34" charset="0"/>
                        </a:rPr>
                        <a:t>steps to  </a:t>
                      </a:r>
                      <a:endParaRPr lang="en-US" sz="500" dirty="0">
                        <a:effectLst/>
                      </a:endParaRPr>
                    </a:p>
                    <a:p>
                      <a:pPr marL="119888" rtl="0" fontAlgn="t">
                        <a:spcBef>
                          <a:spcPts val="58"/>
                        </a:spcBef>
                        <a:spcAft>
                          <a:spcPts val="0"/>
                        </a:spcAft>
                      </a:pPr>
                      <a:r>
                        <a:rPr lang="en-US" sz="400" b="0" i="0" u="none" strike="noStrike" dirty="0">
                          <a:solidFill>
                            <a:srgbClr val="000000"/>
                          </a:solidFill>
                          <a:effectLst/>
                          <a:latin typeface="Calibri" panose="020F0502020204030204" pitchFamily="34" charset="0"/>
                        </a:rPr>
                        <a:t>obtain  </a:t>
                      </a:r>
                      <a:endParaRPr lang="en-US" sz="500" dirty="0">
                        <a:effectLst/>
                      </a:endParaRPr>
                    </a:p>
                    <a:p>
                      <a:pPr marL="120002" rtl="0" fontAlgn="t">
                        <a:spcBef>
                          <a:spcPts val="33"/>
                        </a:spcBef>
                        <a:spcAft>
                          <a:spcPts val="0"/>
                        </a:spcAft>
                      </a:pPr>
                      <a:r>
                        <a:rPr lang="en-US" sz="400" b="0" i="0" u="none" strike="noStrike" dirty="0">
                          <a:solidFill>
                            <a:srgbClr val="000000"/>
                          </a:solidFill>
                          <a:effectLst/>
                          <a:latin typeface="Calibri" panose="020F0502020204030204" pitchFamily="34" charset="0"/>
                        </a:rPr>
                        <a:t>evidence</a:t>
                      </a:r>
                      <a:endParaRPr lang="en-US" sz="500" dirty="0">
                        <a:effectLst/>
                      </a:endParaRPr>
                    </a:p>
                  </a:txBody>
                  <a:tcPr marL="25295" marR="25295" marT="25295" marB="2529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3241" rtl="0" fontAlgn="t">
                        <a:spcBef>
                          <a:spcPts val="0"/>
                        </a:spcBef>
                        <a:spcAft>
                          <a:spcPts val="0"/>
                        </a:spcAft>
                      </a:pP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HMIS </a:t>
                      </a:r>
                      <a:endParaRPr lang="en-US" sz="500">
                        <a:effectLst/>
                      </a:endParaRPr>
                    </a:p>
                    <a:p>
                      <a:pPr marL="23241" marR="117729" algn="ctr" rtl="0" fontAlgn="t">
                        <a:spcBef>
                          <a:spcPts val="108"/>
                        </a:spcBef>
                        <a:spcAft>
                          <a:spcPts val="0"/>
                        </a:spcAft>
                      </a:pP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Obsv. By  Outreach  </a:t>
                      </a:r>
                      <a:endParaRPr lang="en-US" sz="500">
                        <a:effectLst/>
                      </a:endParaRPr>
                    </a:p>
                    <a:p>
                      <a:pPr marL="23241" rtl="0" fontAlgn="t">
                        <a:spcBef>
                          <a:spcPts val="69"/>
                        </a:spcBef>
                        <a:spcAft>
                          <a:spcPts val="0"/>
                        </a:spcAft>
                      </a:pP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Comp.  </a:t>
                      </a:r>
                      <a:endParaRPr lang="en-US" sz="500">
                        <a:effectLst/>
                      </a:endParaRPr>
                    </a:p>
                    <a:p>
                      <a:pPr marL="67805" rtl="0" fontAlgn="t">
                        <a:spcBef>
                          <a:spcPts val="83"/>
                        </a:spcBef>
                        <a:spcAft>
                          <a:spcPts val="0"/>
                        </a:spcAft>
                      </a:pPr>
                      <a:r>
                        <a:rPr lang="en-US" sz="400" b="0" i="0" u="none" strike="noStrike">
                          <a:solidFill>
                            <a:srgbClr val="000000"/>
                          </a:solidFill>
                          <a:effectLst/>
                          <a:latin typeface="Calibri" panose="020F0502020204030204" pitchFamily="34" charset="0"/>
                        </a:rPr>
                        <a:t>Database </a:t>
                      </a:r>
                      <a:endParaRPr lang="en-US" sz="500">
                        <a:effectLst/>
                      </a:endParaRPr>
                    </a:p>
                    <a:p>
                      <a:pPr marL="23241" marR="57645" algn="ctr" rtl="0" fontAlgn="t">
                        <a:spcBef>
                          <a:spcPts val="108"/>
                        </a:spcBef>
                        <a:spcAft>
                          <a:spcPts val="0"/>
                        </a:spcAft>
                      </a:pP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Discharge  Paperwork </a:t>
                      </a:r>
                      <a:endParaRPr lang="en-US" sz="500">
                        <a:effectLst/>
                      </a:endParaRPr>
                    </a:p>
                    <a:p>
                      <a:pPr marL="23241" marR="117335" algn="ctr" rtl="0" fontAlgn="t">
                        <a:spcBef>
                          <a:spcPts val="67"/>
                        </a:spcBef>
                        <a:spcAft>
                          <a:spcPts val="0"/>
                        </a:spcAft>
                      </a:pP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Referral  </a:t>
                      </a: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Self-Cert. </a:t>
                      </a: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Staff  </a:t>
                      </a:r>
                      <a:endParaRPr lang="en-US" sz="500">
                        <a:effectLst/>
                      </a:endParaRPr>
                    </a:p>
                    <a:p>
                      <a:pPr marL="124955" rtl="0" fontAlgn="t">
                        <a:spcBef>
                          <a:spcPts val="10"/>
                        </a:spcBef>
                        <a:spcAft>
                          <a:spcPts val="0"/>
                        </a:spcAft>
                      </a:pPr>
                      <a:r>
                        <a:rPr lang="en-US" sz="400" b="0" i="0" u="none" strike="noStrike">
                          <a:solidFill>
                            <a:srgbClr val="000000"/>
                          </a:solidFill>
                          <a:effectLst/>
                          <a:latin typeface="Calibri" panose="020F0502020204030204" pitchFamily="34" charset="0"/>
                        </a:rPr>
                        <a:t>Doc. of  </a:t>
                      </a:r>
                      <a:endParaRPr lang="en-US" sz="500">
                        <a:effectLst/>
                      </a:endParaRPr>
                    </a:p>
                    <a:p>
                      <a:pPr marL="118745" rtl="0" fontAlgn="t">
                        <a:spcBef>
                          <a:spcPts val="58"/>
                        </a:spcBef>
                        <a:spcAft>
                          <a:spcPts val="0"/>
                        </a:spcAft>
                      </a:pPr>
                      <a:r>
                        <a:rPr lang="en-US" sz="400" b="0" i="0" u="none" strike="noStrike">
                          <a:solidFill>
                            <a:srgbClr val="000000"/>
                          </a:solidFill>
                          <a:effectLst/>
                          <a:latin typeface="Calibri" panose="020F0502020204030204" pitchFamily="34" charset="0"/>
                        </a:rPr>
                        <a:t>Situation </a:t>
                      </a:r>
                      <a:endParaRPr lang="en-US" sz="500">
                        <a:effectLst/>
                      </a:endParaRPr>
                    </a:p>
                    <a:p>
                      <a:pPr algn="ctr" rtl="0" fontAlgn="t">
                        <a:spcBef>
                          <a:spcPts val="108"/>
                        </a:spcBef>
                        <a:spcAft>
                          <a:spcPts val="0"/>
                        </a:spcAft>
                      </a:pP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Doc. of  </a:t>
                      </a:r>
                      <a:endParaRPr lang="en-US" sz="500">
                        <a:effectLst/>
                      </a:endParaRPr>
                    </a:p>
                    <a:p>
                      <a:pPr marL="103492" rtl="0" fontAlgn="t">
                        <a:spcBef>
                          <a:spcPts val="86"/>
                        </a:spcBef>
                        <a:spcAft>
                          <a:spcPts val="0"/>
                        </a:spcAft>
                      </a:pPr>
                      <a:r>
                        <a:rPr lang="en-US" sz="400" b="0" i="0" u="none" strike="noStrike">
                          <a:solidFill>
                            <a:srgbClr val="000000"/>
                          </a:solidFill>
                          <a:effectLst/>
                          <a:latin typeface="Calibri" panose="020F0502020204030204" pitchFamily="34" charset="0"/>
                        </a:rPr>
                        <a:t>steps to  </a:t>
                      </a:r>
                      <a:endParaRPr lang="en-US" sz="500">
                        <a:effectLst/>
                      </a:endParaRPr>
                    </a:p>
                    <a:p>
                      <a:pPr marL="104013" rtl="0" fontAlgn="t">
                        <a:spcBef>
                          <a:spcPts val="58"/>
                        </a:spcBef>
                        <a:spcAft>
                          <a:spcPts val="0"/>
                        </a:spcAft>
                      </a:pPr>
                      <a:r>
                        <a:rPr lang="en-US" sz="400" b="0" i="0" u="none" strike="noStrike">
                          <a:solidFill>
                            <a:srgbClr val="000000"/>
                          </a:solidFill>
                          <a:effectLst/>
                          <a:latin typeface="Calibri" panose="020F0502020204030204" pitchFamily="34" charset="0"/>
                        </a:rPr>
                        <a:t>obtain  </a:t>
                      </a:r>
                      <a:endParaRPr lang="en-US" sz="500">
                        <a:effectLst/>
                      </a:endParaRPr>
                    </a:p>
                    <a:p>
                      <a:pPr marL="104127" rtl="0" fontAlgn="t">
                        <a:spcBef>
                          <a:spcPts val="33"/>
                        </a:spcBef>
                        <a:spcAft>
                          <a:spcPts val="0"/>
                        </a:spcAft>
                      </a:pPr>
                      <a:r>
                        <a:rPr lang="en-US" sz="400" b="0" i="0" u="none" strike="noStrike">
                          <a:solidFill>
                            <a:srgbClr val="000000"/>
                          </a:solidFill>
                          <a:effectLst/>
                          <a:latin typeface="Calibri" panose="020F0502020204030204" pitchFamily="34" charset="0"/>
                        </a:rPr>
                        <a:t>evidence</a:t>
                      </a:r>
                      <a:endParaRPr lang="en-US" sz="500">
                        <a:effectLst/>
                      </a:endParaRPr>
                    </a:p>
                  </a:txBody>
                  <a:tcPr marL="25295" marR="25295" marT="25295" marB="2529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3241" rtl="0" fontAlgn="t">
                        <a:spcBef>
                          <a:spcPts val="0"/>
                        </a:spcBef>
                        <a:spcAft>
                          <a:spcPts val="0"/>
                        </a:spcAft>
                      </a:pP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HMIS </a:t>
                      </a:r>
                      <a:endParaRPr lang="en-US" sz="500">
                        <a:effectLst/>
                      </a:endParaRPr>
                    </a:p>
                    <a:p>
                      <a:pPr marL="23241" marR="121145" algn="ctr" rtl="0" fontAlgn="t">
                        <a:spcBef>
                          <a:spcPts val="108"/>
                        </a:spcBef>
                        <a:spcAft>
                          <a:spcPts val="0"/>
                        </a:spcAft>
                      </a:pP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Obsv. By  Outreach  </a:t>
                      </a:r>
                      <a:endParaRPr lang="en-US" sz="500">
                        <a:effectLst/>
                      </a:endParaRPr>
                    </a:p>
                    <a:p>
                      <a:pPr marL="23241" rtl="0" fontAlgn="t">
                        <a:spcBef>
                          <a:spcPts val="69"/>
                        </a:spcBef>
                        <a:spcAft>
                          <a:spcPts val="0"/>
                        </a:spcAft>
                      </a:pP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Comp.  </a:t>
                      </a:r>
                      <a:endParaRPr lang="en-US" sz="500">
                        <a:effectLst/>
                      </a:endParaRPr>
                    </a:p>
                    <a:p>
                      <a:pPr marL="67805" rtl="0" fontAlgn="t">
                        <a:spcBef>
                          <a:spcPts val="83"/>
                        </a:spcBef>
                        <a:spcAft>
                          <a:spcPts val="0"/>
                        </a:spcAft>
                      </a:pPr>
                      <a:r>
                        <a:rPr lang="en-US" sz="400" b="0" i="0" u="none" strike="noStrike">
                          <a:solidFill>
                            <a:srgbClr val="000000"/>
                          </a:solidFill>
                          <a:effectLst/>
                          <a:latin typeface="Calibri" panose="020F0502020204030204" pitchFamily="34" charset="0"/>
                        </a:rPr>
                        <a:t>Database </a:t>
                      </a:r>
                      <a:endParaRPr lang="en-US" sz="500">
                        <a:effectLst/>
                      </a:endParaRPr>
                    </a:p>
                    <a:p>
                      <a:pPr marL="23241" marR="61074" algn="ctr" rtl="0" fontAlgn="t">
                        <a:spcBef>
                          <a:spcPts val="108"/>
                        </a:spcBef>
                        <a:spcAft>
                          <a:spcPts val="0"/>
                        </a:spcAft>
                      </a:pP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Discharge  Paperwork </a:t>
                      </a:r>
                      <a:endParaRPr lang="en-US" sz="500">
                        <a:effectLst/>
                      </a:endParaRPr>
                    </a:p>
                    <a:p>
                      <a:pPr marL="23241" marR="120510" algn="ctr" rtl="0" fontAlgn="t">
                        <a:spcBef>
                          <a:spcPts val="67"/>
                        </a:spcBef>
                        <a:spcAft>
                          <a:spcPts val="0"/>
                        </a:spcAft>
                      </a:pP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Referral  </a:t>
                      </a: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Self-Cert. </a:t>
                      </a: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Staff  </a:t>
                      </a:r>
                      <a:endParaRPr lang="en-US" sz="500">
                        <a:effectLst/>
                      </a:endParaRPr>
                    </a:p>
                    <a:p>
                      <a:pPr marL="124955" rtl="0" fontAlgn="t">
                        <a:spcBef>
                          <a:spcPts val="10"/>
                        </a:spcBef>
                        <a:spcAft>
                          <a:spcPts val="0"/>
                        </a:spcAft>
                      </a:pPr>
                      <a:r>
                        <a:rPr lang="en-US" sz="400" b="0" i="0" u="none" strike="noStrike">
                          <a:solidFill>
                            <a:srgbClr val="000000"/>
                          </a:solidFill>
                          <a:effectLst/>
                          <a:latin typeface="Calibri" panose="020F0502020204030204" pitchFamily="34" charset="0"/>
                        </a:rPr>
                        <a:t>Doc. of  </a:t>
                      </a:r>
                      <a:endParaRPr lang="en-US" sz="500">
                        <a:effectLst/>
                      </a:endParaRPr>
                    </a:p>
                    <a:p>
                      <a:pPr marL="118745" rtl="0" fontAlgn="t">
                        <a:spcBef>
                          <a:spcPts val="58"/>
                        </a:spcBef>
                        <a:spcAft>
                          <a:spcPts val="0"/>
                        </a:spcAft>
                      </a:pPr>
                      <a:r>
                        <a:rPr lang="en-US" sz="400" b="0" i="0" u="none" strike="noStrike">
                          <a:solidFill>
                            <a:srgbClr val="000000"/>
                          </a:solidFill>
                          <a:effectLst/>
                          <a:latin typeface="Calibri" panose="020F0502020204030204" pitchFamily="34" charset="0"/>
                        </a:rPr>
                        <a:t>Situation </a:t>
                      </a:r>
                      <a:endParaRPr lang="en-US" sz="500">
                        <a:effectLst/>
                      </a:endParaRPr>
                    </a:p>
                    <a:p>
                      <a:pPr marR="82410" algn="r" rtl="0" fontAlgn="t">
                        <a:spcBef>
                          <a:spcPts val="108"/>
                        </a:spcBef>
                        <a:spcAft>
                          <a:spcPts val="0"/>
                        </a:spcAft>
                      </a:pP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Doc. of  </a:t>
                      </a:r>
                      <a:endParaRPr lang="en-US" sz="500">
                        <a:effectLst/>
                      </a:endParaRPr>
                    </a:p>
                    <a:p>
                      <a:pPr marL="132067" rtl="0" fontAlgn="t">
                        <a:spcBef>
                          <a:spcPts val="86"/>
                        </a:spcBef>
                        <a:spcAft>
                          <a:spcPts val="0"/>
                        </a:spcAft>
                      </a:pPr>
                      <a:r>
                        <a:rPr lang="en-US" sz="400" b="0" i="0" u="none" strike="noStrike">
                          <a:solidFill>
                            <a:srgbClr val="000000"/>
                          </a:solidFill>
                          <a:effectLst/>
                          <a:latin typeface="Calibri" panose="020F0502020204030204" pitchFamily="34" charset="0"/>
                        </a:rPr>
                        <a:t>steps to  </a:t>
                      </a:r>
                      <a:endParaRPr lang="en-US" sz="500">
                        <a:effectLst/>
                      </a:endParaRPr>
                    </a:p>
                    <a:p>
                      <a:pPr marL="132588" rtl="0" fontAlgn="t">
                        <a:spcBef>
                          <a:spcPts val="58"/>
                        </a:spcBef>
                        <a:spcAft>
                          <a:spcPts val="0"/>
                        </a:spcAft>
                      </a:pPr>
                      <a:r>
                        <a:rPr lang="en-US" sz="400" b="0" i="0" u="none" strike="noStrike">
                          <a:solidFill>
                            <a:srgbClr val="000000"/>
                          </a:solidFill>
                          <a:effectLst/>
                          <a:latin typeface="Calibri" panose="020F0502020204030204" pitchFamily="34" charset="0"/>
                        </a:rPr>
                        <a:t>obtain  </a:t>
                      </a:r>
                      <a:endParaRPr lang="en-US" sz="500">
                        <a:effectLst/>
                      </a:endParaRPr>
                    </a:p>
                    <a:p>
                      <a:pPr algn="ctr" rtl="0" fontAlgn="t">
                        <a:spcBef>
                          <a:spcPts val="33"/>
                        </a:spcBef>
                        <a:spcAft>
                          <a:spcPts val="0"/>
                        </a:spcAft>
                      </a:pPr>
                      <a:r>
                        <a:rPr lang="en-US" sz="400" b="0" i="0" u="none" strike="noStrike">
                          <a:solidFill>
                            <a:srgbClr val="000000"/>
                          </a:solidFill>
                          <a:effectLst/>
                          <a:latin typeface="Calibri" panose="020F0502020204030204" pitchFamily="34" charset="0"/>
                        </a:rPr>
                        <a:t>evidence</a:t>
                      </a:r>
                      <a:endParaRPr lang="en-US" sz="500">
                        <a:effectLst/>
                      </a:endParaRPr>
                    </a:p>
                  </a:txBody>
                  <a:tcPr marL="25295" marR="25295" marT="25295" marB="2529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3228" rtl="0" fontAlgn="t">
                        <a:spcBef>
                          <a:spcPts val="0"/>
                        </a:spcBef>
                        <a:spcAft>
                          <a:spcPts val="0"/>
                        </a:spcAft>
                      </a:pP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HMIS </a:t>
                      </a:r>
                      <a:endParaRPr lang="en-US" sz="500">
                        <a:effectLst/>
                      </a:endParaRPr>
                    </a:p>
                    <a:p>
                      <a:pPr marL="23228" marR="118097" algn="ctr" rtl="0" fontAlgn="t">
                        <a:spcBef>
                          <a:spcPts val="108"/>
                        </a:spcBef>
                        <a:spcAft>
                          <a:spcPts val="0"/>
                        </a:spcAft>
                      </a:pP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Obsv. By  Outreach  </a:t>
                      </a:r>
                      <a:endParaRPr lang="en-US" sz="500">
                        <a:effectLst/>
                      </a:endParaRPr>
                    </a:p>
                    <a:p>
                      <a:pPr marL="23228" rtl="0" fontAlgn="t">
                        <a:spcBef>
                          <a:spcPts val="69"/>
                        </a:spcBef>
                        <a:spcAft>
                          <a:spcPts val="0"/>
                        </a:spcAft>
                      </a:pP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Comp.  </a:t>
                      </a:r>
                      <a:endParaRPr lang="en-US" sz="500">
                        <a:effectLst/>
                      </a:endParaRPr>
                    </a:p>
                    <a:p>
                      <a:pPr marL="67805" rtl="0" fontAlgn="t">
                        <a:spcBef>
                          <a:spcPts val="83"/>
                        </a:spcBef>
                        <a:spcAft>
                          <a:spcPts val="0"/>
                        </a:spcAft>
                      </a:pPr>
                      <a:r>
                        <a:rPr lang="en-US" sz="400" b="0" i="0" u="none" strike="noStrike">
                          <a:solidFill>
                            <a:srgbClr val="000000"/>
                          </a:solidFill>
                          <a:effectLst/>
                          <a:latin typeface="Calibri" panose="020F0502020204030204" pitchFamily="34" charset="0"/>
                        </a:rPr>
                        <a:t>Database </a:t>
                      </a:r>
                      <a:endParaRPr lang="en-US" sz="500">
                        <a:effectLst/>
                      </a:endParaRPr>
                    </a:p>
                    <a:p>
                      <a:pPr marL="23228" marR="58026" algn="ctr" rtl="0" fontAlgn="t">
                        <a:spcBef>
                          <a:spcPts val="108"/>
                        </a:spcBef>
                        <a:spcAft>
                          <a:spcPts val="0"/>
                        </a:spcAft>
                      </a:pP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Discharge  Paperwork </a:t>
                      </a:r>
                      <a:endParaRPr lang="en-US" sz="500">
                        <a:effectLst/>
                      </a:endParaRPr>
                    </a:p>
                    <a:p>
                      <a:pPr marL="23228" marR="117729" algn="ctr" rtl="0" fontAlgn="t">
                        <a:spcBef>
                          <a:spcPts val="67"/>
                        </a:spcBef>
                        <a:spcAft>
                          <a:spcPts val="0"/>
                        </a:spcAft>
                      </a:pP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Referral  </a:t>
                      </a: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Self-Cert. </a:t>
                      </a: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Staff  </a:t>
                      </a:r>
                      <a:endParaRPr lang="en-US" sz="500">
                        <a:effectLst/>
                      </a:endParaRPr>
                    </a:p>
                    <a:p>
                      <a:pPr marL="124955" rtl="0" fontAlgn="t">
                        <a:spcBef>
                          <a:spcPts val="10"/>
                        </a:spcBef>
                        <a:spcAft>
                          <a:spcPts val="0"/>
                        </a:spcAft>
                      </a:pPr>
                      <a:r>
                        <a:rPr lang="en-US" sz="400" b="0" i="0" u="none" strike="noStrike">
                          <a:solidFill>
                            <a:srgbClr val="000000"/>
                          </a:solidFill>
                          <a:effectLst/>
                          <a:latin typeface="Calibri" panose="020F0502020204030204" pitchFamily="34" charset="0"/>
                        </a:rPr>
                        <a:t>Doc. of  </a:t>
                      </a:r>
                      <a:endParaRPr lang="en-US" sz="500">
                        <a:effectLst/>
                      </a:endParaRPr>
                    </a:p>
                    <a:p>
                      <a:pPr marL="118745" rtl="0" fontAlgn="t">
                        <a:spcBef>
                          <a:spcPts val="58"/>
                        </a:spcBef>
                        <a:spcAft>
                          <a:spcPts val="0"/>
                        </a:spcAft>
                      </a:pPr>
                      <a:r>
                        <a:rPr lang="en-US" sz="400" b="0" i="0" u="none" strike="noStrike">
                          <a:solidFill>
                            <a:srgbClr val="000000"/>
                          </a:solidFill>
                          <a:effectLst/>
                          <a:latin typeface="Calibri" panose="020F0502020204030204" pitchFamily="34" charset="0"/>
                        </a:rPr>
                        <a:t>Situation </a:t>
                      </a:r>
                      <a:endParaRPr lang="en-US" sz="500">
                        <a:effectLst/>
                      </a:endParaRPr>
                    </a:p>
                    <a:p>
                      <a:pPr marR="70091" algn="r" rtl="0" fontAlgn="t">
                        <a:spcBef>
                          <a:spcPts val="108"/>
                        </a:spcBef>
                        <a:spcAft>
                          <a:spcPts val="0"/>
                        </a:spcAft>
                      </a:pP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Doc. of  </a:t>
                      </a:r>
                      <a:endParaRPr lang="en-US" sz="500">
                        <a:effectLst/>
                      </a:endParaRPr>
                    </a:p>
                    <a:p>
                      <a:pPr algn="ctr" rtl="0" fontAlgn="t">
                        <a:spcBef>
                          <a:spcPts val="86"/>
                        </a:spcBef>
                        <a:spcAft>
                          <a:spcPts val="0"/>
                        </a:spcAft>
                      </a:pPr>
                      <a:r>
                        <a:rPr lang="en-US" sz="400" b="0" i="0" u="none" strike="noStrike">
                          <a:solidFill>
                            <a:srgbClr val="000000"/>
                          </a:solidFill>
                          <a:effectLst/>
                          <a:latin typeface="Calibri" panose="020F0502020204030204" pitchFamily="34" charset="0"/>
                        </a:rPr>
                        <a:t>steps to  </a:t>
                      </a:r>
                      <a:endParaRPr lang="en-US" sz="500">
                        <a:effectLst/>
                      </a:endParaRPr>
                    </a:p>
                    <a:p>
                      <a:pPr marL="142113" rtl="0" fontAlgn="t">
                        <a:spcBef>
                          <a:spcPts val="58"/>
                        </a:spcBef>
                        <a:spcAft>
                          <a:spcPts val="0"/>
                        </a:spcAft>
                      </a:pPr>
                      <a:r>
                        <a:rPr lang="en-US" sz="400" b="0" i="0" u="none" strike="noStrike">
                          <a:solidFill>
                            <a:srgbClr val="000000"/>
                          </a:solidFill>
                          <a:effectLst/>
                          <a:latin typeface="Calibri" panose="020F0502020204030204" pitchFamily="34" charset="0"/>
                        </a:rPr>
                        <a:t>obtain  </a:t>
                      </a:r>
                      <a:endParaRPr lang="en-US" sz="500">
                        <a:effectLst/>
                      </a:endParaRPr>
                    </a:p>
                    <a:p>
                      <a:pPr algn="ctr" rtl="0" fontAlgn="t">
                        <a:spcBef>
                          <a:spcPts val="33"/>
                        </a:spcBef>
                        <a:spcAft>
                          <a:spcPts val="0"/>
                        </a:spcAft>
                      </a:pPr>
                      <a:r>
                        <a:rPr lang="en-US" sz="400" b="0" i="0" u="none" strike="noStrike">
                          <a:solidFill>
                            <a:srgbClr val="000000"/>
                          </a:solidFill>
                          <a:effectLst/>
                          <a:latin typeface="Calibri" panose="020F0502020204030204" pitchFamily="34" charset="0"/>
                        </a:rPr>
                        <a:t>evidence</a:t>
                      </a:r>
                      <a:endParaRPr lang="en-US" sz="500">
                        <a:effectLst/>
                      </a:endParaRPr>
                    </a:p>
                  </a:txBody>
                  <a:tcPr marL="25295" marR="25295" marT="25295" marB="2529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6416" rtl="0" fontAlgn="t">
                        <a:spcBef>
                          <a:spcPts val="0"/>
                        </a:spcBef>
                        <a:spcAft>
                          <a:spcPts val="0"/>
                        </a:spcAft>
                      </a:pPr>
                      <a:r>
                        <a:rPr lang="en-US" sz="400" b="0" i="0" u="none" strike="noStrike" dirty="0">
                          <a:solidFill>
                            <a:srgbClr val="000000"/>
                          </a:solidFill>
                          <a:effectLst/>
                          <a:latin typeface="Arial" panose="020B0604020202020204" pitchFamily="34" charset="0"/>
                        </a:rPr>
                        <a:t>☐ </a:t>
                      </a:r>
                      <a:r>
                        <a:rPr lang="en-US" sz="400" b="0" i="0" u="none" strike="noStrike" dirty="0">
                          <a:solidFill>
                            <a:srgbClr val="000000"/>
                          </a:solidFill>
                          <a:effectLst/>
                          <a:latin typeface="Calibri" panose="020F0502020204030204" pitchFamily="34" charset="0"/>
                        </a:rPr>
                        <a:t>HMIS </a:t>
                      </a:r>
                      <a:endParaRPr lang="en-US" sz="500" dirty="0">
                        <a:effectLst/>
                      </a:endParaRPr>
                    </a:p>
                    <a:p>
                      <a:pPr marL="26416" marR="117729" algn="ctr" rtl="0" fontAlgn="t">
                        <a:spcBef>
                          <a:spcPts val="108"/>
                        </a:spcBef>
                        <a:spcAft>
                          <a:spcPts val="0"/>
                        </a:spcAft>
                      </a:pPr>
                      <a:r>
                        <a:rPr lang="en-US" sz="400" b="0" i="0" u="none" strike="noStrike" dirty="0">
                          <a:solidFill>
                            <a:srgbClr val="000000"/>
                          </a:solidFill>
                          <a:effectLst/>
                          <a:latin typeface="Arial" panose="020B0604020202020204" pitchFamily="34" charset="0"/>
                        </a:rPr>
                        <a:t>☐ </a:t>
                      </a:r>
                      <a:r>
                        <a:rPr lang="en-US" sz="400" b="0" i="0" u="none" strike="noStrike" dirty="0" err="1">
                          <a:solidFill>
                            <a:srgbClr val="000000"/>
                          </a:solidFill>
                          <a:effectLst/>
                          <a:latin typeface="Calibri" panose="020F0502020204030204" pitchFamily="34" charset="0"/>
                        </a:rPr>
                        <a:t>Obsv</a:t>
                      </a:r>
                      <a:r>
                        <a:rPr lang="en-US" sz="400" b="0" i="0" u="none" strike="noStrike" dirty="0">
                          <a:solidFill>
                            <a:srgbClr val="000000"/>
                          </a:solidFill>
                          <a:effectLst/>
                          <a:latin typeface="Calibri" panose="020F0502020204030204" pitchFamily="34" charset="0"/>
                        </a:rPr>
                        <a:t>. By  Outreach  </a:t>
                      </a:r>
                      <a:endParaRPr lang="en-US" sz="500" dirty="0">
                        <a:effectLst/>
                      </a:endParaRPr>
                    </a:p>
                    <a:p>
                      <a:pPr marL="26416" rtl="0" fontAlgn="t">
                        <a:spcBef>
                          <a:spcPts val="69"/>
                        </a:spcBef>
                        <a:spcAft>
                          <a:spcPts val="0"/>
                        </a:spcAft>
                      </a:pPr>
                      <a:r>
                        <a:rPr lang="en-US" sz="400" b="0" i="0" u="none" strike="noStrike" dirty="0">
                          <a:solidFill>
                            <a:srgbClr val="000000"/>
                          </a:solidFill>
                          <a:effectLst/>
                          <a:latin typeface="Arial" panose="020B0604020202020204" pitchFamily="34" charset="0"/>
                        </a:rPr>
                        <a:t>☐ </a:t>
                      </a:r>
                      <a:r>
                        <a:rPr lang="en-US" sz="400" b="0" i="0" u="none" strike="noStrike" dirty="0">
                          <a:solidFill>
                            <a:srgbClr val="000000"/>
                          </a:solidFill>
                          <a:effectLst/>
                          <a:latin typeface="Calibri" panose="020F0502020204030204" pitchFamily="34" charset="0"/>
                        </a:rPr>
                        <a:t>Comp.  </a:t>
                      </a:r>
                      <a:endParaRPr lang="en-US" sz="500" dirty="0">
                        <a:effectLst/>
                      </a:endParaRPr>
                    </a:p>
                    <a:p>
                      <a:pPr marL="70993" rtl="0" fontAlgn="t">
                        <a:spcBef>
                          <a:spcPts val="83"/>
                        </a:spcBef>
                        <a:spcAft>
                          <a:spcPts val="0"/>
                        </a:spcAft>
                      </a:pPr>
                      <a:r>
                        <a:rPr lang="en-US" sz="400" b="0" i="0" u="none" strike="noStrike" dirty="0">
                          <a:solidFill>
                            <a:srgbClr val="000000"/>
                          </a:solidFill>
                          <a:effectLst/>
                          <a:latin typeface="Calibri" panose="020F0502020204030204" pitchFamily="34" charset="0"/>
                        </a:rPr>
                        <a:t>Database </a:t>
                      </a:r>
                      <a:endParaRPr lang="en-US" sz="500" dirty="0">
                        <a:effectLst/>
                      </a:endParaRPr>
                    </a:p>
                    <a:p>
                      <a:pPr marL="26416" marR="57658" algn="ctr" rtl="0" fontAlgn="t">
                        <a:spcBef>
                          <a:spcPts val="108"/>
                        </a:spcBef>
                        <a:spcAft>
                          <a:spcPts val="0"/>
                        </a:spcAft>
                      </a:pPr>
                      <a:r>
                        <a:rPr lang="en-US" sz="400" b="0" i="0" u="none" strike="noStrike" dirty="0">
                          <a:solidFill>
                            <a:srgbClr val="000000"/>
                          </a:solidFill>
                          <a:effectLst/>
                          <a:latin typeface="Arial" panose="020B0604020202020204" pitchFamily="34" charset="0"/>
                        </a:rPr>
                        <a:t>☐ </a:t>
                      </a:r>
                      <a:r>
                        <a:rPr lang="en-US" sz="400" b="0" i="0" u="none" strike="noStrike" dirty="0">
                          <a:solidFill>
                            <a:srgbClr val="000000"/>
                          </a:solidFill>
                          <a:effectLst/>
                          <a:latin typeface="Calibri" panose="020F0502020204030204" pitchFamily="34" charset="0"/>
                        </a:rPr>
                        <a:t>Discharge  Paperwork </a:t>
                      </a:r>
                      <a:endParaRPr lang="en-US" sz="500" dirty="0">
                        <a:effectLst/>
                      </a:endParaRPr>
                    </a:p>
                    <a:p>
                      <a:pPr marL="26416" marR="117348" algn="ctr" rtl="0" fontAlgn="t">
                        <a:spcBef>
                          <a:spcPts val="67"/>
                        </a:spcBef>
                        <a:spcAft>
                          <a:spcPts val="0"/>
                        </a:spcAft>
                      </a:pPr>
                      <a:r>
                        <a:rPr lang="en-US" sz="400" b="0" i="0" u="none" strike="noStrike" dirty="0">
                          <a:solidFill>
                            <a:srgbClr val="000000"/>
                          </a:solidFill>
                          <a:effectLst/>
                          <a:latin typeface="Arial" panose="020B0604020202020204" pitchFamily="34" charset="0"/>
                        </a:rPr>
                        <a:t>☐ </a:t>
                      </a:r>
                      <a:r>
                        <a:rPr lang="en-US" sz="400" b="0" i="0" u="none" strike="noStrike" dirty="0">
                          <a:solidFill>
                            <a:srgbClr val="000000"/>
                          </a:solidFill>
                          <a:effectLst/>
                          <a:latin typeface="Calibri" panose="020F0502020204030204" pitchFamily="34" charset="0"/>
                        </a:rPr>
                        <a:t>Referral  </a:t>
                      </a:r>
                      <a:r>
                        <a:rPr lang="en-US" sz="400" b="0" i="0" u="none" strike="noStrike" dirty="0">
                          <a:solidFill>
                            <a:srgbClr val="000000"/>
                          </a:solidFill>
                          <a:effectLst/>
                          <a:latin typeface="Arial" panose="020B0604020202020204" pitchFamily="34" charset="0"/>
                        </a:rPr>
                        <a:t>☐ </a:t>
                      </a:r>
                      <a:r>
                        <a:rPr lang="en-US" sz="400" b="0" i="0" u="none" strike="noStrike" dirty="0">
                          <a:solidFill>
                            <a:srgbClr val="000000"/>
                          </a:solidFill>
                          <a:effectLst/>
                          <a:latin typeface="Calibri" panose="020F0502020204030204" pitchFamily="34" charset="0"/>
                        </a:rPr>
                        <a:t>Self-Cert. </a:t>
                      </a:r>
                      <a:r>
                        <a:rPr lang="en-US" sz="400" b="0" i="0" u="none" strike="noStrike" dirty="0">
                          <a:solidFill>
                            <a:srgbClr val="000000"/>
                          </a:solidFill>
                          <a:effectLst/>
                          <a:latin typeface="Arial" panose="020B0604020202020204" pitchFamily="34" charset="0"/>
                        </a:rPr>
                        <a:t>☐ </a:t>
                      </a:r>
                      <a:r>
                        <a:rPr lang="en-US" sz="400" b="0" i="0" u="none" strike="noStrike" dirty="0">
                          <a:solidFill>
                            <a:srgbClr val="000000"/>
                          </a:solidFill>
                          <a:effectLst/>
                          <a:latin typeface="Calibri" panose="020F0502020204030204" pitchFamily="34" charset="0"/>
                        </a:rPr>
                        <a:t>Staff  </a:t>
                      </a:r>
                      <a:endParaRPr lang="en-US" sz="500" dirty="0">
                        <a:effectLst/>
                      </a:endParaRPr>
                    </a:p>
                    <a:p>
                      <a:pPr marL="128143" rtl="0" fontAlgn="t">
                        <a:spcBef>
                          <a:spcPts val="10"/>
                        </a:spcBef>
                        <a:spcAft>
                          <a:spcPts val="0"/>
                        </a:spcAft>
                      </a:pPr>
                      <a:r>
                        <a:rPr lang="en-US" sz="400" b="0" i="0" u="none" strike="noStrike" dirty="0">
                          <a:solidFill>
                            <a:srgbClr val="000000"/>
                          </a:solidFill>
                          <a:effectLst/>
                          <a:latin typeface="Calibri" panose="020F0502020204030204" pitchFamily="34" charset="0"/>
                        </a:rPr>
                        <a:t>Doc. of  </a:t>
                      </a:r>
                      <a:endParaRPr lang="en-US" sz="500" dirty="0">
                        <a:effectLst/>
                      </a:endParaRPr>
                    </a:p>
                    <a:p>
                      <a:pPr marL="121920" rtl="0" fontAlgn="t">
                        <a:spcBef>
                          <a:spcPts val="58"/>
                        </a:spcBef>
                        <a:spcAft>
                          <a:spcPts val="0"/>
                        </a:spcAft>
                      </a:pPr>
                      <a:r>
                        <a:rPr lang="en-US" sz="400" b="0" i="0" u="none" strike="noStrike" dirty="0">
                          <a:solidFill>
                            <a:srgbClr val="000000"/>
                          </a:solidFill>
                          <a:effectLst/>
                          <a:latin typeface="Calibri" panose="020F0502020204030204" pitchFamily="34" charset="0"/>
                        </a:rPr>
                        <a:t>Situation </a:t>
                      </a:r>
                      <a:endParaRPr lang="en-US" sz="500" dirty="0">
                        <a:effectLst/>
                      </a:endParaRPr>
                    </a:p>
                    <a:p>
                      <a:pPr marR="79248" algn="r" rtl="0" fontAlgn="t">
                        <a:spcBef>
                          <a:spcPts val="108"/>
                        </a:spcBef>
                        <a:spcAft>
                          <a:spcPts val="0"/>
                        </a:spcAft>
                      </a:pPr>
                      <a:r>
                        <a:rPr lang="en-US" sz="400" b="0" i="0" u="none" strike="noStrike" dirty="0">
                          <a:solidFill>
                            <a:srgbClr val="000000"/>
                          </a:solidFill>
                          <a:effectLst/>
                          <a:latin typeface="Arial" panose="020B0604020202020204" pitchFamily="34" charset="0"/>
                        </a:rPr>
                        <a:t>☐ </a:t>
                      </a:r>
                      <a:r>
                        <a:rPr lang="en-US" sz="400" b="0" i="0" u="none" strike="noStrike" dirty="0">
                          <a:solidFill>
                            <a:srgbClr val="000000"/>
                          </a:solidFill>
                          <a:effectLst/>
                          <a:latin typeface="Calibri" panose="020F0502020204030204" pitchFamily="34" charset="0"/>
                        </a:rPr>
                        <a:t>Doc. of  </a:t>
                      </a:r>
                      <a:endParaRPr lang="en-US" sz="500" dirty="0">
                        <a:effectLst/>
                      </a:endParaRPr>
                    </a:p>
                    <a:p>
                      <a:pPr marL="135255" rtl="0" fontAlgn="t">
                        <a:spcBef>
                          <a:spcPts val="86"/>
                        </a:spcBef>
                        <a:spcAft>
                          <a:spcPts val="0"/>
                        </a:spcAft>
                      </a:pPr>
                      <a:r>
                        <a:rPr lang="en-US" sz="400" b="0" i="0" u="none" strike="noStrike" dirty="0">
                          <a:solidFill>
                            <a:srgbClr val="000000"/>
                          </a:solidFill>
                          <a:effectLst/>
                          <a:latin typeface="Calibri" panose="020F0502020204030204" pitchFamily="34" charset="0"/>
                        </a:rPr>
                        <a:t>steps to  </a:t>
                      </a:r>
                      <a:endParaRPr lang="en-US" sz="500" dirty="0">
                        <a:effectLst/>
                      </a:endParaRPr>
                    </a:p>
                    <a:p>
                      <a:pPr marL="135763" rtl="0" fontAlgn="t">
                        <a:spcBef>
                          <a:spcPts val="58"/>
                        </a:spcBef>
                        <a:spcAft>
                          <a:spcPts val="0"/>
                        </a:spcAft>
                      </a:pPr>
                      <a:r>
                        <a:rPr lang="en-US" sz="400" b="0" i="0" u="none" strike="noStrike" dirty="0">
                          <a:solidFill>
                            <a:srgbClr val="000000"/>
                          </a:solidFill>
                          <a:effectLst/>
                          <a:latin typeface="Calibri" panose="020F0502020204030204" pitchFamily="34" charset="0"/>
                        </a:rPr>
                        <a:t>obtain  </a:t>
                      </a:r>
                      <a:endParaRPr lang="en-US" sz="500" dirty="0">
                        <a:effectLst/>
                      </a:endParaRPr>
                    </a:p>
                    <a:p>
                      <a:pPr algn="ctr" rtl="0" fontAlgn="t">
                        <a:spcBef>
                          <a:spcPts val="33"/>
                        </a:spcBef>
                        <a:spcAft>
                          <a:spcPts val="0"/>
                        </a:spcAft>
                      </a:pPr>
                      <a:r>
                        <a:rPr lang="en-US" sz="400" b="0" i="0" u="none" strike="noStrike" dirty="0">
                          <a:solidFill>
                            <a:srgbClr val="000000"/>
                          </a:solidFill>
                          <a:effectLst/>
                          <a:latin typeface="Calibri" panose="020F0502020204030204" pitchFamily="34" charset="0"/>
                        </a:rPr>
                        <a:t>evidence</a:t>
                      </a:r>
                      <a:endParaRPr lang="en-US" sz="500" dirty="0">
                        <a:effectLst/>
                      </a:endParaRPr>
                    </a:p>
                  </a:txBody>
                  <a:tcPr marL="25295" marR="25295" marT="25295" marB="2529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3228" rtl="0" fontAlgn="t">
                        <a:spcBef>
                          <a:spcPts val="0"/>
                        </a:spcBef>
                        <a:spcAft>
                          <a:spcPts val="0"/>
                        </a:spcAft>
                      </a:pP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HMIS </a:t>
                      </a:r>
                      <a:endParaRPr lang="en-US" sz="500">
                        <a:effectLst/>
                      </a:endParaRPr>
                    </a:p>
                    <a:p>
                      <a:pPr marL="23228" marR="120891" algn="ctr" rtl="0" fontAlgn="t">
                        <a:spcBef>
                          <a:spcPts val="108"/>
                        </a:spcBef>
                        <a:spcAft>
                          <a:spcPts val="0"/>
                        </a:spcAft>
                      </a:pP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Obsv. By  Outreach  </a:t>
                      </a:r>
                      <a:endParaRPr lang="en-US" sz="500">
                        <a:effectLst/>
                      </a:endParaRPr>
                    </a:p>
                    <a:p>
                      <a:pPr marL="23228" rtl="0" fontAlgn="t">
                        <a:spcBef>
                          <a:spcPts val="69"/>
                        </a:spcBef>
                        <a:spcAft>
                          <a:spcPts val="0"/>
                        </a:spcAft>
                      </a:pP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Comp.  </a:t>
                      </a:r>
                      <a:endParaRPr lang="en-US" sz="500">
                        <a:effectLst/>
                      </a:endParaRPr>
                    </a:p>
                    <a:p>
                      <a:pPr marL="67805" rtl="0" fontAlgn="t">
                        <a:spcBef>
                          <a:spcPts val="83"/>
                        </a:spcBef>
                        <a:spcAft>
                          <a:spcPts val="0"/>
                        </a:spcAft>
                      </a:pPr>
                      <a:r>
                        <a:rPr lang="en-US" sz="400" b="0" i="0" u="none" strike="noStrike">
                          <a:solidFill>
                            <a:srgbClr val="000000"/>
                          </a:solidFill>
                          <a:effectLst/>
                          <a:latin typeface="Calibri" panose="020F0502020204030204" pitchFamily="34" charset="0"/>
                        </a:rPr>
                        <a:t>Database </a:t>
                      </a:r>
                      <a:endParaRPr lang="en-US" sz="500">
                        <a:effectLst/>
                      </a:endParaRPr>
                    </a:p>
                    <a:p>
                      <a:pPr marL="23228" marR="60820" algn="ctr" rtl="0" fontAlgn="t">
                        <a:spcBef>
                          <a:spcPts val="108"/>
                        </a:spcBef>
                        <a:spcAft>
                          <a:spcPts val="0"/>
                        </a:spcAft>
                      </a:pP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Discharge  Paperwork </a:t>
                      </a:r>
                      <a:endParaRPr lang="en-US" sz="500">
                        <a:effectLst/>
                      </a:endParaRPr>
                    </a:p>
                    <a:p>
                      <a:pPr marL="23228" marR="120523" algn="ctr" rtl="0" fontAlgn="t">
                        <a:spcBef>
                          <a:spcPts val="67"/>
                        </a:spcBef>
                        <a:spcAft>
                          <a:spcPts val="0"/>
                        </a:spcAft>
                      </a:pP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Referral  </a:t>
                      </a: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Self-Cert. </a:t>
                      </a: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Staff  </a:t>
                      </a:r>
                      <a:endParaRPr lang="en-US" sz="500">
                        <a:effectLst/>
                      </a:endParaRPr>
                    </a:p>
                    <a:p>
                      <a:pPr marL="125209" rtl="0" fontAlgn="t">
                        <a:spcBef>
                          <a:spcPts val="10"/>
                        </a:spcBef>
                        <a:spcAft>
                          <a:spcPts val="0"/>
                        </a:spcAft>
                      </a:pPr>
                      <a:r>
                        <a:rPr lang="en-US" sz="400" b="0" i="0" u="none" strike="noStrike">
                          <a:solidFill>
                            <a:srgbClr val="000000"/>
                          </a:solidFill>
                          <a:effectLst/>
                          <a:latin typeface="Calibri" panose="020F0502020204030204" pitchFamily="34" charset="0"/>
                        </a:rPr>
                        <a:t>Doc. of  </a:t>
                      </a:r>
                      <a:endParaRPr lang="en-US" sz="500">
                        <a:effectLst/>
                      </a:endParaRPr>
                    </a:p>
                    <a:p>
                      <a:pPr marL="118986" rtl="0" fontAlgn="t">
                        <a:spcBef>
                          <a:spcPts val="58"/>
                        </a:spcBef>
                        <a:spcAft>
                          <a:spcPts val="0"/>
                        </a:spcAft>
                      </a:pPr>
                      <a:r>
                        <a:rPr lang="en-US" sz="400" b="0" i="0" u="none" strike="noStrike">
                          <a:solidFill>
                            <a:srgbClr val="000000"/>
                          </a:solidFill>
                          <a:effectLst/>
                          <a:latin typeface="Calibri" panose="020F0502020204030204" pitchFamily="34" charset="0"/>
                        </a:rPr>
                        <a:t>Situation </a:t>
                      </a:r>
                      <a:endParaRPr lang="en-US" sz="500">
                        <a:effectLst/>
                      </a:endParaRPr>
                    </a:p>
                    <a:p>
                      <a:pPr algn="ctr" rtl="0" fontAlgn="t">
                        <a:spcBef>
                          <a:spcPts val="108"/>
                        </a:spcBef>
                        <a:spcAft>
                          <a:spcPts val="0"/>
                        </a:spcAft>
                      </a:pP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Doc. of  </a:t>
                      </a:r>
                      <a:endParaRPr lang="en-US" sz="500">
                        <a:effectLst/>
                      </a:endParaRPr>
                    </a:p>
                    <a:p>
                      <a:pPr marL="122796" rtl="0" fontAlgn="t">
                        <a:spcBef>
                          <a:spcPts val="86"/>
                        </a:spcBef>
                        <a:spcAft>
                          <a:spcPts val="0"/>
                        </a:spcAft>
                      </a:pPr>
                      <a:r>
                        <a:rPr lang="en-US" sz="400" b="0" i="0" u="none" strike="noStrike">
                          <a:solidFill>
                            <a:srgbClr val="000000"/>
                          </a:solidFill>
                          <a:effectLst/>
                          <a:latin typeface="Calibri" panose="020F0502020204030204" pitchFamily="34" charset="0"/>
                        </a:rPr>
                        <a:t>steps to  </a:t>
                      </a:r>
                      <a:endParaRPr lang="en-US" sz="500">
                        <a:effectLst/>
                      </a:endParaRPr>
                    </a:p>
                    <a:p>
                      <a:pPr marL="123304" rtl="0" fontAlgn="t">
                        <a:spcBef>
                          <a:spcPts val="58"/>
                        </a:spcBef>
                        <a:spcAft>
                          <a:spcPts val="0"/>
                        </a:spcAft>
                      </a:pPr>
                      <a:r>
                        <a:rPr lang="en-US" sz="400" b="0" i="0" u="none" strike="noStrike">
                          <a:solidFill>
                            <a:srgbClr val="000000"/>
                          </a:solidFill>
                          <a:effectLst/>
                          <a:latin typeface="Calibri" panose="020F0502020204030204" pitchFamily="34" charset="0"/>
                        </a:rPr>
                        <a:t>obtain  </a:t>
                      </a:r>
                      <a:endParaRPr lang="en-US" sz="500">
                        <a:effectLst/>
                      </a:endParaRPr>
                    </a:p>
                    <a:p>
                      <a:pPr marL="123444" rtl="0" fontAlgn="t">
                        <a:spcBef>
                          <a:spcPts val="33"/>
                        </a:spcBef>
                        <a:spcAft>
                          <a:spcPts val="0"/>
                        </a:spcAft>
                      </a:pPr>
                      <a:r>
                        <a:rPr lang="en-US" sz="400" b="0" i="0" u="none" strike="noStrike">
                          <a:solidFill>
                            <a:srgbClr val="000000"/>
                          </a:solidFill>
                          <a:effectLst/>
                          <a:latin typeface="Calibri" panose="020F0502020204030204" pitchFamily="34" charset="0"/>
                        </a:rPr>
                        <a:t>evidence</a:t>
                      </a:r>
                      <a:endParaRPr lang="en-US" sz="500">
                        <a:effectLst/>
                      </a:endParaRPr>
                    </a:p>
                  </a:txBody>
                  <a:tcPr marL="25295" marR="25295" marT="25295" marB="2529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3228" rtl="0" fontAlgn="t">
                        <a:spcBef>
                          <a:spcPts val="0"/>
                        </a:spcBef>
                        <a:spcAft>
                          <a:spcPts val="0"/>
                        </a:spcAft>
                      </a:pP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HMIS </a:t>
                      </a:r>
                      <a:endParaRPr lang="en-US" sz="500">
                        <a:effectLst/>
                      </a:endParaRPr>
                    </a:p>
                    <a:p>
                      <a:pPr marL="23228" marR="117983" algn="ctr" rtl="0" fontAlgn="t">
                        <a:spcBef>
                          <a:spcPts val="108"/>
                        </a:spcBef>
                        <a:spcAft>
                          <a:spcPts val="0"/>
                        </a:spcAft>
                      </a:pP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Obsv. By  Outreach  </a:t>
                      </a:r>
                      <a:endParaRPr lang="en-US" sz="500">
                        <a:effectLst/>
                      </a:endParaRPr>
                    </a:p>
                    <a:p>
                      <a:pPr marL="23228" rtl="0" fontAlgn="t">
                        <a:spcBef>
                          <a:spcPts val="69"/>
                        </a:spcBef>
                        <a:spcAft>
                          <a:spcPts val="0"/>
                        </a:spcAft>
                      </a:pP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Comp.  </a:t>
                      </a:r>
                      <a:endParaRPr lang="en-US" sz="500">
                        <a:effectLst/>
                      </a:endParaRPr>
                    </a:p>
                    <a:p>
                      <a:pPr marL="67805" rtl="0" fontAlgn="t">
                        <a:spcBef>
                          <a:spcPts val="83"/>
                        </a:spcBef>
                        <a:spcAft>
                          <a:spcPts val="0"/>
                        </a:spcAft>
                      </a:pPr>
                      <a:r>
                        <a:rPr lang="en-US" sz="400" b="0" i="0" u="none" strike="noStrike">
                          <a:solidFill>
                            <a:srgbClr val="000000"/>
                          </a:solidFill>
                          <a:effectLst/>
                          <a:latin typeface="Calibri" panose="020F0502020204030204" pitchFamily="34" charset="0"/>
                        </a:rPr>
                        <a:t>Database </a:t>
                      </a:r>
                      <a:endParaRPr lang="en-US" sz="500">
                        <a:effectLst/>
                      </a:endParaRPr>
                    </a:p>
                    <a:p>
                      <a:pPr marL="23228" marR="57912" algn="ctr" rtl="0" fontAlgn="t">
                        <a:spcBef>
                          <a:spcPts val="108"/>
                        </a:spcBef>
                        <a:spcAft>
                          <a:spcPts val="0"/>
                        </a:spcAft>
                      </a:pP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Discharge  Paperwork </a:t>
                      </a:r>
                      <a:endParaRPr lang="en-US" sz="500">
                        <a:effectLst/>
                      </a:endParaRPr>
                    </a:p>
                    <a:p>
                      <a:pPr marL="23228" marR="117348" algn="ctr" rtl="0" fontAlgn="t">
                        <a:spcBef>
                          <a:spcPts val="67"/>
                        </a:spcBef>
                        <a:spcAft>
                          <a:spcPts val="0"/>
                        </a:spcAft>
                      </a:pP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Referral  </a:t>
                      </a: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Self-Cert. </a:t>
                      </a: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Staff  </a:t>
                      </a:r>
                      <a:endParaRPr lang="en-US" sz="500">
                        <a:effectLst/>
                      </a:endParaRPr>
                    </a:p>
                    <a:p>
                      <a:pPr marL="124955" rtl="0" fontAlgn="t">
                        <a:spcBef>
                          <a:spcPts val="10"/>
                        </a:spcBef>
                        <a:spcAft>
                          <a:spcPts val="0"/>
                        </a:spcAft>
                      </a:pPr>
                      <a:r>
                        <a:rPr lang="en-US" sz="400" b="0" i="0" u="none" strike="noStrike">
                          <a:solidFill>
                            <a:srgbClr val="000000"/>
                          </a:solidFill>
                          <a:effectLst/>
                          <a:latin typeface="Calibri" panose="020F0502020204030204" pitchFamily="34" charset="0"/>
                        </a:rPr>
                        <a:t>Doc. of  </a:t>
                      </a:r>
                      <a:endParaRPr lang="en-US" sz="500">
                        <a:effectLst/>
                      </a:endParaRPr>
                    </a:p>
                    <a:p>
                      <a:pPr marL="118745" rtl="0" fontAlgn="t">
                        <a:spcBef>
                          <a:spcPts val="58"/>
                        </a:spcBef>
                        <a:spcAft>
                          <a:spcPts val="0"/>
                        </a:spcAft>
                      </a:pPr>
                      <a:r>
                        <a:rPr lang="en-US" sz="400" b="0" i="0" u="none" strike="noStrike">
                          <a:solidFill>
                            <a:srgbClr val="000000"/>
                          </a:solidFill>
                          <a:effectLst/>
                          <a:latin typeface="Calibri" panose="020F0502020204030204" pitchFamily="34" charset="0"/>
                        </a:rPr>
                        <a:t>Situation </a:t>
                      </a:r>
                      <a:endParaRPr lang="en-US" sz="500">
                        <a:effectLst/>
                      </a:endParaRPr>
                    </a:p>
                    <a:p>
                      <a:pPr marR="60198" algn="r" rtl="0" fontAlgn="t">
                        <a:spcBef>
                          <a:spcPts val="108"/>
                        </a:spcBef>
                        <a:spcAft>
                          <a:spcPts val="0"/>
                        </a:spcAft>
                      </a:pP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Doc. of  </a:t>
                      </a:r>
                      <a:endParaRPr lang="en-US" sz="500">
                        <a:effectLst/>
                      </a:endParaRPr>
                    </a:p>
                    <a:p>
                      <a:pPr marL="113017" rtl="0" fontAlgn="t">
                        <a:spcBef>
                          <a:spcPts val="86"/>
                        </a:spcBef>
                        <a:spcAft>
                          <a:spcPts val="0"/>
                        </a:spcAft>
                      </a:pPr>
                      <a:r>
                        <a:rPr lang="en-US" sz="400" b="0" i="0" u="none" strike="noStrike">
                          <a:solidFill>
                            <a:srgbClr val="000000"/>
                          </a:solidFill>
                          <a:effectLst/>
                          <a:latin typeface="Calibri" panose="020F0502020204030204" pitchFamily="34" charset="0"/>
                        </a:rPr>
                        <a:t>steps to  </a:t>
                      </a:r>
                      <a:endParaRPr lang="en-US" sz="500">
                        <a:effectLst/>
                      </a:endParaRPr>
                    </a:p>
                    <a:p>
                      <a:pPr marL="113538" rtl="0" fontAlgn="t">
                        <a:spcBef>
                          <a:spcPts val="58"/>
                        </a:spcBef>
                        <a:spcAft>
                          <a:spcPts val="0"/>
                        </a:spcAft>
                      </a:pPr>
                      <a:r>
                        <a:rPr lang="en-US" sz="400" b="0" i="0" u="none" strike="noStrike">
                          <a:solidFill>
                            <a:srgbClr val="000000"/>
                          </a:solidFill>
                          <a:effectLst/>
                          <a:latin typeface="Calibri" panose="020F0502020204030204" pitchFamily="34" charset="0"/>
                        </a:rPr>
                        <a:t>obtain  </a:t>
                      </a:r>
                      <a:endParaRPr lang="en-US" sz="500">
                        <a:effectLst/>
                      </a:endParaRPr>
                    </a:p>
                    <a:p>
                      <a:pPr marL="113665" rtl="0" fontAlgn="t">
                        <a:spcBef>
                          <a:spcPts val="33"/>
                        </a:spcBef>
                        <a:spcAft>
                          <a:spcPts val="0"/>
                        </a:spcAft>
                      </a:pPr>
                      <a:r>
                        <a:rPr lang="en-US" sz="400" b="0" i="0" u="none" strike="noStrike">
                          <a:solidFill>
                            <a:srgbClr val="000000"/>
                          </a:solidFill>
                          <a:effectLst/>
                          <a:latin typeface="Calibri" panose="020F0502020204030204" pitchFamily="34" charset="0"/>
                        </a:rPr>
                        <a:t>evidence</a:t>
                      </a:r>
                      <a:endParaRPr lang="en-US" sz="500">
                        <a:effectLst/>
                      </a:endParaRPr>
                    </a:p>
                  </a:txBody>
                  <a:tcPr marL="25295" marR="25295" marT="25295" marB="2529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3241" rtl="0" fontAlgn="t">
                        <a:spcBef>
                          <a:spcPts val="0"/>
                        </a:spcBef>
                        <a:spcAft>
                          <a:spcPts val="0"/>
                        </a:spcAft>
                      </a:pP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HMIS </a:t>
                      </a:r>
                      <a:endParaRPr lang="en-US" sz="500">
                        <a:effectLst/>
                      </a:endParaRPr>
                    </a:p>
                    <a:p>
                      <a:pPr marL="23241" marR="121272" algn="ctr" rtl="0" fontAlgn="t">
                        <a:spcBef>
                          <a:spcPts val="108"/>
                        </a:spcBef>
                        <a:spcAft>
                          <a:spcPts val="0"/>
                        </a:spcAft>
                      </a:pP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Obsv. By  Outreach  </a:t>
                      </a:r>
                      <a:endParaRPr lang="en-US" sz="500">
                        <a:effectLst/>
                      </a:endParaRPr>
                    </a:p>
                    <a:p>
                      <a:pPr marL="23241" rtl="0" fontAlgn="t">
                        <a:spcBef>
                          <a:spcPts val="69"/>
                        </a:spcBef>
                        <a:spcAft>
                          <a:spcPts val="0"/>
                        </a:spcAft>
                      </a:pP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Comp.  </a:t>
                      </a:r>
                      <a:endParaRPr lang="en-US" sz="500">
                        <a:effectLst/>
                      </a:endParaRPr>
                    </a:p>
                    <a:p>
                      <a:pPr marL="67818" rtl="0" fontAlgn="t">
                        <a:spcBef>
                          <a:spcPts val="83"/>
                        </a:spcBef>
                        <a:spcAft>
                          <a:spcPts val="0"/>
                        </a:spcAft>
                      </a:pPr>
                      <a:r>
                        <a:rPr lang="en-US" sz="400" b="0" i="0" u="none" strike="noStrike">
                          <a:solidFill>
                            <a:srgbClr val="000000"/>
                          </a:solidFill>
                          <a:effectLst/>
                          <a:latin typeface="Calibri" panose="020F0502020204030204" pitchFamily="34" charset="0"/>
                        </a:rPr>
                        <a:t>Database </a:t>
                      </a:r>
                      <a:endParaRPr lang="en-US" sz="500">
                        <a:effectLst/>
                      </a:endParaRPr>
                    </a:p>
                    <a:p>
                      <a:pPr marL="23241" marR="61214" algn="ctr" rtl="0" fontAlgn="t">
                        <a:spcBef>
                          <a:spcPts val="108"/>
                        </a:spcBef>
                        <a:spcAft>
                          <a:spcPts val="0"/>
                        </a:spcAft>
                      </a:pP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Discharge  Paperwork </a:t>
                      </a:r>
                      <a:endParaRPr lang="en-US" sz="500">
                        <a:effectLst/>
                      </a:endParaRPr>
                    </a:p>
                    <a:p>
                      <a:pPr marL="23241" marR="120891" algn="ctr" rtl="0" fontAlgn="t">
                        <a:spcBef>
                          <a:spcPts val="67"/>
                        </a:spcBef>
                        <a:spcAft>
                          <a:spcPts val="0"/>
                        </a:spcAft>
                      </a:pP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Referral  </a:t>
                      </a: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Self-Cert. </a:t>
                      </a: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Staff  </a:t>
                      </a:r>
                      <a:endParaRPr lang="en-US" sz="500">
                        <a:effectLst/>
                      </a:endParaRPr>
                    </a:p>
                    <a:p>
                      <a:pPr marL="124968" rtl="0" fontAlgn="t">
                        <a:spcBef>
                          <a:spcPts val="10"/>
                        </a:spcBef>
                        <a:spcAft>
                          <a:spcPts val="0"/>
                        </a:spcAft>
                      </a:pPr>
                      <a:r>
                        <a:rPr lang="en-US" sz="400" b="0" i="0" u="none" strike="noStrike">
                          <a:solidFill>
                            <a:srgbClr val="000000"/>
                          </a:solidFill>
                          <a:effectLst/>
                          <a:latin typeface="Calibri" panose="020F0502020204030204" pitchFamily="34" charset="0"/>
                        </a:rPr>
                        <a:t>Doc. of  </a:t>
                      </a:r>
                      <a:endParaRPr lang="en-US" sz="500">
                        <a:effectLst/>
                      </a:endParaRPr>
                    </a:p>
                    <a:p>
                      <a:pPr marL="118732" rtl="0" fontAlgn="t">
                        <a:spcBef>
                          <a:spcPts val="58"/>
                        </a:spcBef>
                        <a:spcAft>
                          <a:spcPts val="0"/>
                        </a:spcAft>
                      </a:pPr>
                      <a:r>
                        <a:rPr lang="en-US" sz="400" b="0" i="0" u="none" strike="noStrike">
                          <a:solidFill>
                            <a:srgbClr val="000000"/>
                          </a:solidFill>
                          <a:effectLst/>
                          <a:latin typeface="Calibri" panose="020F0502020204030204" pitchFamily="34" charset="0"/>
                        </a:rPr>
                        <a:t>Situation </a:t>
                      </a:r>
                      <a:endParaRPr lang="en-US" sz="500">
                        <a:effectLst/>
                      </a:endParaRPr>
                    </a:p>
                    <a:p>
                      <a:pPr algn="ctr" rtl="0" fontAlgn="t">
                        <a:spcBef>
                          <a:spcPts val="108"/>
                        </a:spcBef>
                        <a:spcAft>
                          <a:spcPts val="0"/>
                        </a:spcAft>
                      </a:pP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Doc. of  </a:t>
                      </a:r>
                      <a:endParaRPr lang="en-US" sz="500">
                        <a:effectLst/>
                      </a:endParaRPr>
                    </a:p>
                    <a:p>
                      <a:pPr marL="103492" rtl="0" fontAlgn="t">
                        <a:spcBef>
                          <a:spcPts val="86"/>
                        </a:spcBef>
                        <a:spcAft>
                          <a:spcPts val="0"/>
                        </a:spcAft>
                      </a:pPr>
                      <a:r>
                        <a:rPr lang="en-US" sz="400" b="0" i="0" u="none" strike="noStrike">
                          <a:solidFill>
                            <a:srgbClr val="000000"/>
                          </a:solidFill>
                          <a:effectLst/>
                          <a:latin typeface="Calibri" panose="020F0502020204030204" pitchFamily="34" charset="0"/>
                        </a:rPr>
                        <a:t>steps to  </a:t>
                      </a:r>
                      <a:endParaRPr lang="en-US" sz="500">
                        <a:effectLst/>
                      </a:endParaRPr>
                    </a:p>
                    <a:p>
                      <a:pPr marL="104000" rtl="0" fontAlgn="t">
                        <a:spcBef>
                          <a:spcPts val="58"/>
                        </a:spcBef>
                        <a:spcAft>
                          <a:spcPts val="0"/>
                        </a:spcAft>
                      </a:pPr>
                      <a:r>
                        <a:rPr lang="en-US" sz="400" b="0" i="0" u="none" strike="noStrike">
                          <a:solidFill>
                            <a:srgbClr val="000000"/>
                          </a:solidFill>
                          <a:effectLst/>
                          <a:latin typeface="Calibri" panose="020F0502020204030204" pitchFamily="34" charset="0"/>
                        </a:rPr>
                        <a:t>obtain  </a:t>
                      </a:r>
                      <a:endParaRPr lang="en-US" sz="500">
                        <a:effectLst/>
                      </a:endParaRPr>
                    </a:p>
                    <a:p>
                      <a:pPr marL="104127" rtl="0" fontAlgn="t">
                        <a:spcBef>
                          <a:spcPts val="33"/>
                        </a:spcBef>
                        <a:spcAft>
                          <a:spcPts val="0"/>
                        </a:spcAft>
                      </a:pPr>
                      <a:r>
                        <a:rPr lang="en-US" sz="400" b="0" i="0" u="none" strike="noStrike">
                          <a:solidFill>
                            <a:srgbClr val="000000"/>
                          </a:solidFill>
                          <a:effectLst/>
                          <a:latin typeface="Calibri" panose="020F0502020204030204" pitchFamily="34" charset="0"/>
                        </a:rPr>
                        <a:t>evidence</a:t>
                      </a:r>
                      <a:endParaRPr lang="en-US" sz="500">
                        <a:effectLst/>
                      </a:endParaRPr>
                    </a:p>
                  </a:txBody>
                  <a:tcPr marL="25295" marR="25295" marT="25295" marB="2529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3241" rtl="0" fontAlgn="t">
                        <a:spcBef>
                          <a:spcPts val="0"/>
                        </a:spcBef>
                        <a:spcAft>
                          <a:spcPts val="0"/>
                        </a:spcAft>
                      </a:pP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HMIS </a:t>
                      </a:r>
                      <a:endParaRPr lang="en-US" sz="500">
                        <a:effectLst/>
                      </a:endParaRPr>
                    </a:p>
                    <a:p>
                      <a:pPr marL="23241" marR="117716" algn="ctr" rtl="0" fontAlgn="t">
                        <a:spcBef>
                          <a:spcPts val="108"/>
                        </a:spcBef>
                        <a:spcAft>
                          <a:spcPts val="0"/>
                        </a:spcAft>
                      </a:pP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Obsv. By  Outreach  </a:t>
                      </a:r>
                      <a:endParaRPr lang="en-US" sz="500">
                        <a:effectLst/>
                      </a:endParaRPr>
                    </a:p>
                    <a:p>
                      <a:pPr marL="23241" rtl="0" fontAlgn="t">
                        <a:spcBef>
                          <a:spcPts val="69"/>
                        </a:spcBef>
                        <a:spcAft>
                          <a:spcPts val="0"/>
                        </a:spcAft>
                      </a:pP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Comp.  </a:t>
                      </a:r>
                      <a:endParaRPr lang="en-US" sz="500">
                        <a:effectLst/>
                      </a:endParaRPr>
                    </a:p>
                    <a:p>
                      <a:pPr marL="67818" rtl="0" fontAlgn="t">
                        <a:spcBef>
                          <a:spcPts val="83"/>
                        </a:spcBef>
                        <a:spcAft>
                          <a:spcPts val="0"/>
                        </a:spcAft>
                      </a:pPr>
                      <a:r>
                        <a:rPr lang="en-US" sz="400" b="0" i="0" u="none" strike="noStrike">
                          <a:solidFill>
                            <a:srgbClr val="000000"/>
                          </a:solidFill>
                          <a:effectLst/>
                          <a:latin typeface="Calibri" panose="020F0502020204030204" pitchFamily="34" charset="0"/>
                        </a:rPr>
                        <a:t>Database </a:t>
                      </a:r>
                      <a:endParaRPr lang="en-US" sz="500">
                        <a:effectLst/>
                      </a:endParaRPr>
                    </a:p>
                    <a:p>
                      <a:pPr marL="23241" marR="57645" algn="ctr" rtl="0" fontAlgn="t">
                        <a:spcBef>
                          <a:spcPts val="108"/>
                        </a:spcBef>
                        <a:spcAft>
                          <a:spcPts val="0"/>
                        </a:spcAft>
                      </a:pP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Discharge  Paperwork </a:t>
                      </a:r>
                      <a:endParaRPr lang="en-US" sz="500">
                        <a:effectLst/>
                      </a:endParaRPr>
                    </a:p>
                    <a:p>
                      <a:pPr marL="23241" marR="117335" algn="ctr" rtl="0" fontAlgn="t">
                        <a:spcBef>
                          <a:spcPts val="67"/>
                        </a:spcBef>
                        <a:spcAft>
                          <a:spcPts val="0"/>
                        </a:spcAft>
                      </a:pP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Referral  </a:t>
                      </a: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Self-Cert. </a:t>
                      </a: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Staff  </a:t>
                      </a:r>
                      <a:endParaRPr lang="en-US" sz="500">
                        <a:effectLst/>
                      </a:endParaRPr>
                    </a:p>
                    <a:p>
                      <a:pPr marL="124968" rtl="0" fontAlgn="t">
                        <a:spcBef>
                          <a:spcPts val="10"/>
                        </a:spcBef>
                        <a:spcAft>
                          <a:spcPts val="0"/>
                        </a:spcAft>
                      </a:pPr>
                      <a:r>
                        <a:rPr lang="en-US" sz="400" b="0" i="0" u="none" strike="noStrike">
                          <a:solidFill>
                            <a:srgbClr val="000000"/>
                          </a:solidFill>
                          <a:effectLst/>
                          <a:latin typeface="Calibri" panose="020F0502020204030204" pitchFamily="34" charset="0"/>
                        </a:rPr>
                        <a:t>Doc. of  </a:t>
                      </a:r>
                      <a:endParaRPr lang="en-US" sz="500">
                        <a:effectLst/>
                      </a:endParaRPr>
                    </a:p>
                    <a:p>
                      <a:pPr marL="118732" rtl="0" fontAlgn="t">
                        <a:spcBef>
                          <a:spcPts val="58"/>
                        </a:spcBef>
                        <a:spcAft>
                          <a:spcPts val="0"/>
                        </a:spcAft>
                      </a:pPr>
                      <a:r>
                        <a:rPr lang="en-US" sz="400" b="0" i="0" u="none" strike="noStrike">
                          <a:solidFill>
                            <a:srgbClr val="000000"/>
                          </a:solidFill>
                          <a:effectLst/>
                          <a:latin typeface="Calibri" panose="020F0502020204030204" pitchFamily="34" charset="0"/>
                        </a:rPr>
                        <a:t>Situation </a:t>
                      </a:r>
                      <a:endParaRPr lang="en-US" sz="500">
                        <a:effectLst/>
                      </a:endParaRPr>
                    </a:p>
                    <a:p>
                      <a:pPr algn="ctr" rtl="0" fontAlgn="t">
                        <a:spcBef>
                          <a:spcPts val="108"/>
                        </a:spcBef>
                        <a:spcAft>
                          <a:spcPts val="0"/>
                        </a:spcAft>
                      </a:pP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Doc. of  </a:t>
                      </a:r>
                      <a:endParaRPr lang="en-US" sz="500">
                        <a:effectLst/>
                      </a:endParaRPr>
                    </a:p>
                    <a:p>
                      <a:pPr marL="93980" rtl="0" fontAlgn="t">
                        <a:spcBef>
                          <a:spcPts val="86"/>
                        </a:spcBef>
                        <a:spcAft>
                          <a:spcPts val="0"/>
                        </a:spcAft>
                      </a:pPr>
                      <a:r>
                        <a:rPr lang="en-US" sz="400" b="0" i="0" u="none" strike="noStrike">
                          <a:solidFill>
                            <a:srgbClr val="000000"/>
                          </a:solidFill>
                          <a:effectLst/>
                          <a:latin typeface="Calibri" panose="020F0502020204030204" pitchFamily="34" charset="0"/>
                        </a:rPr>
                        <a:t>steps to  </a:t>
                      </a:r>
                      <a:endParaRPr lang="en-US" sz="500">
                        <a:effectLst/>
                      </a:endParaRPr>
                    </a:p>
                    <a:p>
                      <a:pPr marL="94488" rtl="0" fontAlgn="t">
                        <a:spcBef>
                          <a:spcPts val="58"/>
                        </a:spcBef>
                        <a:spcAft>
                          <a:spcPts val="0"/>
                        </a:spcAft>
                      </a:pPr>
                      <a:r>
                        <a:rPr lang="en-US" sz="400" b="0" i="0" u="none" strike="noStrike">
                          <a:solidFill>
                            <a:srgbClr val="000000"/>
                          </a:solidFill>
                          <a:effectLst/>
                          <a:latin typeface="Calibri" panose="020F0502020204030204" pitchFamily="34" charset="0"/>
                        </a:rPr>
                        <a:t>obtain  </a:t>
                      </a:r>
                      <a:endParaRPr lang="en-US" sz="500">
                        <a:effectLst/>
                      </a:endParaRPr>
                    </a:p>
                    <a:p>
                      <a:pPr marL="94615" rtl="0" fontAlgn="t">
                        <a:spcBef>
                          <a:spcPts val="33"/>
                        </a:spcBef>
                        <a:spcAft>
                          <a:spcPts val="0"/>
                        </a:spcAft>
                      </a:pPr>
                      <a:r>
                        <a:rPr lang="en-US" sz="400" b="0" i="0" u="none" strike="noStrike">
                          <a:solidFill>
                            <a:srgbClr val="000000"/>
                          </a:solidFill>
                          <a:effectLst/>
                          <a:latin typeface="Calibri" panose="020F0502020204030204" pitchFamily="34" charset="0"/>
                        </a:rPr>
                        <a:t>evidence</a:t>
                      </a:r>
                      <a:endParaRPr lang="en-US" sz="500">
                        <a:effectLst/>
                      </a:endParaRPr>
                    </a:p>
                  </a:txBody>
                  <a:tcPr marL="25295" marR="25295" marT="25295" marB="2529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6416" rtl="0" fontAlgn="t">
                        <a:spcBef>
                          <a:spcPts val="0"/>
                        </a:spcBef>
                        <a:spcAft>
                          <a:spcPts val="0"/>
                        </a:spcAft>
                      </a:pPr>
                      <a:r>
                        <a:rPr lang="en-US" sz="400" b="0" i="0" u="none" strike="noStrike" dirty="0">
                          <a:solidFill>
                            <a:srgbClr val="000000"/>
                          </a:solidFill>
                          <a:effectLst/>
                          <a:latin typeface="Arial" panose="020B0604020202020204" pitchFamily="34" charset="0"/>
                        </a:rPr>
                        <a:t>☐ </a:t>
                      </a:r>
                      <a:r>
                        <a:rPr lang="en-US" sz="400" b="0" i="0" u="none" strike="noStrike" dirty="0">
                          <a:solidFill>
                            <a:srgbClr val="000000"/>
                          </a:solidFill>
                          <a:effectLst/>
                          <a:latin typeface="Calibri" panose="020F0502020204030204" pitchFamily="34" charset="0"/>
                        </a:rPr>
                        <a:t>HMIS </a:t>
                      </a:r>
                      <a:endParaRPr lang="en-US" sz="500" dirty="0">
                        <a:effectLst/>
                      </a:endParaRPr>
                    </a:p>
                    <a:p>
                      <a:pPr marL="26416" marR="117716" algn="ctr" rtl="0" fontAlgn="t">
                        <a:spcBef>
                          <a:spcPts val="108"/>
                        </a:spcBef>
                        <a:spcAft>
                          <a:spcPts val="0"/>
                        </a:spcAft>
                      </a:pPr>
                      <a:r>
                        <a:rPr lang="en-US" sz="400" b="0" i="0" u="none" strike="noStrike" dirty="0">
                          <a:solidFill>
                            <a:srgbClr val="000000"/>
                          </a:solidFill>
                          <a:effectLst/>
                          <a:latin typeface="Arial" panose="020B0604020202020204" pitchFamily="34" charset="0"/>
                        </a:rPr>
                        <a:t>☐ </a:t>
                      </a:r>
                      <a:r>
                        <a:rPr lang="en-US" sz="400" b="0" i="0" u="none" strike="noStrike" dirty="0" err="1">
                          <a:solidFill>
                            <a:srgbClr val="000000"/>
                          </a:solidFill>
                          <a:effectLst/>
                          <a:latin typeface="Calibri" panose="020F0502020204030204" pitchFamily="34" charset="0"/>
                        </a:rPr>
                        <a:t>Obsv</a:t>
                      </a:r>
                      <a:r>
                        <a:rPr lang="en-US" sz="400" b="0" i="0" u="none" strike="noStrike" dirty="0">
                          <a:solidFill>
                            <a:srgbClr val="000000"/>
                          </a:solidFill>
                          <a:effectLst/>
                          <a:latin typeface="Calibri" panose="020F0502020204030204" pitchFamily="34" charset="0"/>
                        </a:rPr>
                        <a:t>. By  Outreach  </a:t>
                      </a:r>
                      <a:endParaRPr lang="en-US" sz="500" dirty="0">
                        <a:effectLst/>
                      </a:endParaRPr>
                    </a:p>
                    <a:p>
                      <a:pPr marL="26416" rtl="0" fontAlgn="t">
                        <a:spcBef>
                          <a:spcPts val="69"/>
                        </a:spcBef>
                        <a:spcAft>
                          <a:spcPts val="0"/>
                        </a:spcAft>
                      </a:pPr>
                      <a:r>
                        <a:rPr lang="en-US" sz="400" b="0" i="0" u="none" strike="noStrike" dirty="0">
                          <a:solidFill>
                            <a:srgbClr val="000000"/>
                          </a:solidFill>
                          <a:effectLst/>
                          <a:latin typeface="Arial" panose="020B0604020202020204" pitchFamily="34" charset="0"/>
                        </a:rPr>
                        <a:t>☐ </a:t>
                      </a:r>
                      <a:r>
                        <a:rPr lang="en-US" sz="400" b="0" i="0" u="none" strike="noStrike" dirty="0">
                          <a:solidFill>
                            <a:srgbClr val="000000"/>
                          </a:solidFill>
                          <a:effectLst/>
                          <a:latin typeface="Calibri" panose="020F0502020204030204" pitchFamily="34" charset="0"/>
                        </a:rPr>
                        <a:t>Comp.  </a:t>
                      </a:r>
                      <a:endParaRPr lang="en-US" sz="500" dirty="0">
                        <a:effectLst/>
                      </a:endParaRPr>
                    </a:p>
                    <a:p>
                      <a:pPr marL="70993" rtl="0" fontAlgn="t">
                        <a:spcBef>
                          <a:spcPts val="83"/>
                        </a:spcBef>
                        <a:spcAft>
                          <a:spcPts val="0"/>
                        </a:spcAft>
                      </a:pPr>
                      <a:r>
                        <a:rPr lang="en-US" sz="400" b="0" i="0" u="none" strike="noStrike" dirty="0">
                          <a:solidFill>
                            <a:srgbClr val="000000"/>
                          </a:solidFill>
                          <a:effectLst/>
                          <a:latin typeface="Calibri" panose="020F0502020204030204" pitchFamily="34" charset="0"/>
                        </a:rPr>
                        <a:t>Database </a:t>
                      </a:r>
                      <a:endParaRPr lang="en-US" sz="500" dirty="0">
                        <a:effectLst/>
                      </a:endParaRPr>
                    </a:p>
                    <a:p>
                      <a:pPr marL="26416" marR="57645" algn="ctr" rtl="0" fontAlgn="t">
                        <a:spcBef>
                          <a:spcPts val="108"/>
                        </a:spcBef>
                        <a:spcAft>
                          <a:spcPts val="0"/>
                        </a:spcAft>
                      </a:pPr>
                      <a:r>
                        <a:rPr lang="en-US" sz="400" b="0" i="0" u="none" strike="noStrike" dirty="0">
                          <a:solidFill>
                            <a:srgbClr val="000000"/>
                          </a:solidFill>
                          <a:effectLst/>
                          <a:latin typeface="Arial" panose="020B0604020202020204" pitchFamily="34" charset="0"/>
                        </a:rPr>
                        <a:t>☐ </a:t>
                      </a:r>
                      <a:r>
                        <a:rPr lang="en-US" sz="400" b="0" i="0" u="none" strike="noStrike" dirty="0">
                          <a:solidFill>
                            <a:srgbClr val="000000"/>
                          </a:solidFill>
                          <a:effectLst/>
                          <a:latin typeface="Calibri" panose="020F0502020204030204" pitchFamily="34" charset="0"/>
                        </a:rPr>
                        <a:t>Discharge  Paperwork </a:t>
                      </a:r>
                      <a:endParaRPr lang="en-US" sz="500" dirty="0">
                        <a:effectLst/>
                      </a:endParaRPr>
                    </a:p>
                    <a:p>
                      <a:pPr marL="26416" marR="117335" algn="ctr" rtl="0" fontAlgn="t">
                        <a:spcBef>
                          <a:spcPts val="67"/>
                        </a:spcBef>
                        <a:spcAft>
                          <a:spcPts val="0"/>
                        </a:spcAft>
                      </a:pPr>
                      <a:r>
                        <a:rPr lang="en-US" sz="400" b="0" i="0" u="none" strike="noStrike" dirty="0">
                          <a:solidFill>
                            <a:srgbClr val="000000"/>
                          </a:solidFill>
                          <a:effectLst/>
                          <a:latin typeface="Arial" panose="020B0604020202020204" pitchFamily="34" charset="0"/>
                        </a:rPr>
                        <a:t>☐ </a:t>
                      </a:r>
                      <a:r>
                        <a:rPr lang="en-US" sz="400" b="0" i="0" u="none" strike="noStrike" dirty="0">
                          <a:solidFill>
                            <a:srgbClr val="000000"/>
                          </a:solidFill>
                          <a:effectLst/>
                          <a:latin typeface="Calibri" panose="020F0502020204030204" pitchFamily="34" charset="0"/>
                        </a:rPr>
                        <a:t>Referral  </a:t>
                      </a:r>
                      <a:r>
                        <a:rPr lang="en-US" sz="400" b="0" i="0" u="none" strike="noStrike" dirty="0">
                          <a:solidFill>
                            <a:srgbClr val="000000"/>
                          </a:solidFill>
                          <a:effectLst/>
                          <a:latin typeface="Arial" panose="020B0604020202020204" pitchFamily="34" charset="0"/>
                        </a:rPr>
                        <a:t>☐ </a:t>
                      </a:r>
                      <a:r>
                        <a:rPr lang="en-US" sz="400" b="0" i="0" u="none" strike="noStrike" dirty="0">
                          <a:solidFill>
                            <a:srgbClr val="000000"/>
                          </a:solidFill>
                          <a:effectLst/>
                          <a:latin typeface="Calibri" panose="020F0502020204030204" pitchFamily="34" charset="0"/>
                        </a:rPr>
                        <a:t>Self-Cert. </a:t>
                      </a:r>
                      <a:r>
                        <a:rPr lang="en-US" sz="400" b="0" i="0" u="none" strike="noStrike" dirty="0">
                          <a:solidFill>
                            <a:srgbClr val="000000"/>
                          </a:solidFill>
                          <a:effectLst/>
                          <a:latin typeface="Arial" panose="020B0604020202020204" pitchFamily="34" charset="0"/>
                        </a:rPr>
                        <a:t>☐ </a:t>
                      </a:r>
                      <a:r>
                        <a:rPr lang="en-US" sz="400" b="0" i="0" u="none" strike="noStrike" dirty="0">
                          <a:solidFill>
                            <a:srgbClr val="000000"/>
                          </a:solidFill>
                          <a:effectLst/>
                          <a:latin typeface="Calibri" panose="020F0502020204030204" pitchFamily="34" charset="0"/>
                        </a:rPr>
                        <a:t>Staff  </a:t>
                      </a:r>
                      <a:endParaRPr lang="en-US" sz="500" dirty="0">
                        <a:effectLst/>
                      </a:endParaRPr>
                    </a:p>
                    <a:p>
                      <a:pPr marL="128397" rtl="0" fontAlgn="t">
                        <a:spcBef>
                          <a:spcPts val="10"/>
                        </a:spcBef>
                        <a:spcAft>
                          <a:spcPts val="0"/>
                        </a:spcAft>
                      </a:pPr>
                      <a:r>
                        <a:rPr lang="en-US" sz="400" b="0" i="0" u="none" strike="noStrike" dirty="0">
                          <a:solidFill>
                            <a:srgbClr val="000000"/>
                          </a:solidFill>
                          <a:effectLst/>
                          <a:latin typeface="Calibri" panose="020F0502020204030204" pitchFamily="34" charset="0"/>
                        </a:rPr>
                        <a:t>Doc. of  </a:t>
                      </a:r>
                      <a:endParaRPr lang="en-US" sz="500" dirty="0">
                        <a:effectLst/>
                      </a:endParaRPr>
                    </a:p>
                    <a:p>
                      <a:pPr marL="122161" rtl="0" fontAlgn="t">
                        <a:spcBef>
                          <a:spcPts val="58"/>
                        </a:spcBef>
                        <a:spcAft>
                          <a:spcPts val="0"/>
                        </a:spcAft>
                      </a:pPr>
                      <a:r>
                        <a:rPr lang="en-US" sz="400" b="0" i="0" u="none" strike="noStrike" dirty="0">
                          <a:solidFill>
                            <a:srgbClr val="000000"/>
                          </a:solidFill>
                          <a:effectLst/>
                          <a:latin typeface="Calibri" panose="020F0502020204030204" pitchFamily="34" charset="0"/>
                        </a:rPr>
                        <a:t>Situation </a:t>
                      </a:r>
                      <a:endParaRPr lang="en-US" sz="500" dirty="0">
                        <a:effectLst/>
                      </a:endParaRPr>
                    </a:p>
                    <a:p>
                      <a:pPr marR="69850" algn="r" rtl="0" fontAlgn="t">
                        <a:spcBef>
                          <a:spcPts val="108"/>
                        </a:spcBef>
                        <a:spcAft>
                          <a:spcPts val="0"/>
                        </a:spcAft>
                      </a:pPr>
                      <a:r>
                        <a:rPr lang="en-US" sz="400" b="0" i="0" u="none" strike="noStrike" dirty="0">
                          <a:solidFill>
                            <a:srgbClr val="000000"/>
                          </a:solidFill>
                          <a:effectLst/>
                          <a:latin typeface="Arial" panose="020B0604020202020204" pitchFamily="34" charset="0"/>
                        </a:rPr>
                        <a:t>☐ </a:t>
                      </a:r>
                      <a:r>
                        <a:rPr lang="en-US" sz="400" b="0" i="0" u="none" strike="noStrike" dirty="0">
                          <a:solidFill>
                            <a:srgbClr val="000000"/>
                          </a:solidFill>
                          <a:effectLst/>
                          <a:latin typeface="Calibri" panose="020F0502020204030204" pitchFamily="34" charset="0"/>
                        </a:rPr>
                        <a:t>Doc. of  </a:t>
                      </a:r>
                      <a:endParaRPr lang="en-US" sz="500" dirty="0">
                        <a:effectLst/>
                      </a:endParaRPr>
                    </a:p>
                    <a:p>
                      <a:pPr algn="ctr" rtl="0" fontAlgn="t">
                        <a:spcBef>
                          <a:spcPts val="86"/>
                        </a:spcBef>
                        <a:spcAft>
                          <a:spcPts val="0"/>
                        </a:spcAft>
                      </a:pPr>
                      <a:r>
                        <a:rPr lang="en-US" sz="400" b="0" i="0" u="none" strike="noStrike" dirty="0">
                          <a:solidFill>
                            <a:srgbClr val="000000"/>
                          </a:solidFill>
                          <a:effectLst/>
                          <a:latin typeface="Calibri" panose="020F0502020204030204" pitchFamily="34" charset="0"/>
                        </a:rPr>
                        <a:t>steps to  </a:t>
                      </a:r>
                      <a:endParaRPr lang="en-US" sz="500" dirty="0">
                        <a:effectLst/>
                      </a:endParaRPr>
                    </a:p>
                    <a:p>
                      <a:pPr marL="145669" rtl="0" fontAlgn="t">
                        <a:spcBef>
                          <a:spcPts val="58"/>
                        </a:spcBef>
                        <a:spcAft>
                          <a:spcPts val="0"/>
                        </a:spcAft>
                      </a:pPr>
                      <a:r>
                        <a:rPr lang="en-US" sz="400" b="0" i="0" u="none" strike="noStrike" dirty="0">
                          <a:solidFill>
                            <a:srgbClr val="000000"/>
                          </a:solidFill>
                          <a:effectLst/>
                          <a:latin typeface="Calibri" panose="020F0502020204030204" pitchFamily="34" charset="0"/>
                        </a:rPr>
                        <a:t>obtain  </a:t>
                      </a:r>
                      <a:endParaRPr lang="en-US" sz="500" dirty="0">
                        <a:effectLst/>
                      </a:endParaRPr>
                    </a:p>
                    <a:p>
                      <a:pPr algn="ctr" rtl="0" fontAlgn="t">
                        <a:spcBef>
                          <a:spcPts val="33"/>
                        </a:spcBef>
                        <a:spcAft>
                          <a:spcPts val="0"/>
                        </a:spcAft>
                      </a:pPr>
                      <a:r>
                        <a:rPr lang="en-US" sz="400" b="0" i="0" u="none" strike="noStrike" dirty="0">
                          <a:solidFill>
                            <a:srgbClr val="000000"/>
                          </a:solidFill>
                          <a:effectLst/>
                          <a:latin typeface="Calibri" panose="020F0502020204030204" pitchFamily="34" charset="0"/>
                        </a:rPr>
                        <a:t>evidence</a:t>
                      </a:r>
                      <a:endParaRPr lang="en-US" sz="500" dirty="0">
                        <a:effectLst/>
                      </a:endParaRPr>
                    </a:p>
                  </a:txBody>
                  <a:tcPr marL="25295" marR="25295" marT="25295" marB="2529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3241" rtl="0" fontAlgn="t">
                        <a:spcBef>
                          <a:spcPts val="0"/>
                        </a:spcBef>
                        <a:spcAft>
                          <a:spcPts val="0"/>
                        </a:spcAft>
                      </a:pP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HMIS </a:t>
                      </a:r>
                      <a:endParaRPr lang="en-US" sz="500">
                        <a:effectLst/>
                      </a:endParaRPr>
                    </a:p>
                    <a:p>
                      <a:pPr marL="23241" marR="121272" algn="ctr" rtl="0" fontAlgn="t">
                        <a:spcBef>
                          <a:spcPts val="108"/>
                        </a:spcBef>
                        <a:spcAft>
                          <a:spcPts val="0"/>
                        </a:spcAft>
                      </a:pP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Obsv. By  Outreach  </a:t>
                      </a:r>
                      <a:endParaRPr lang="en-US" sz="500">
                        <a:effectLst/>
                      </a:endParaRPr>
                    </a:p>
                    <a:p>
                      <a:pPr marL="23241" rtl="0" fontAlgn="t">
                        <a:spcBef>
                          <a:spcPts val="69"/>
                        </a:spcBef>
                        <a:spcAft>
                          <a:spcPts val="0"/>
                        </a:spcAft>
                      </a:pP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Comp.  </a:t>
                      </a:r>
                      <a:endParaRPr lang="en-US" sz="500">
                        <a:effectLst/>
                      </a:endParaRPr>
                    </a:p>
                    <a:p>
                      <a:pPr marL="67691" rtl="0" fontAlgn="t">
                        <a:spcBef>
                          <a:spcPts val="83"/>
                        </a:spcBef>
                        <a:spcAft>
                          <a:spcPts val="0"/>
                        </a:spcAft>
                      </a:pPr>
                      <a:r>
                        <a:rPr lang="en-US" sz="400" b="0" i="0" u="none" strike="noStrike">
                          <a:solidFill>
                            <a:srgbClr val="000000"/>
                          </a:solidFill>
                          <a:effectLst/>
                          <a:latin typeface="Calibri" panose="020F0502020204030204" pitchFamily="34" charset="0"/>
                        </a:rPr>
                        <a:t>Database </a:t>
                      </a:r>
                      <a:endParaRPr lang="en-US" sz="500">
                        <a:effectLst/>
                      </a:endParaRPr>
                    </a:p>
                    <a:p>
                      <a:pPr marL="23241" marR="61201" algn="ctr" rtl="0" fontAlgn="t">
                        <a:spcBef>
                          <a:spcPts val="108"/>
                        </a:spcBef>
                        <a:spcAft>
                          <a:spcPts val="0"/>
                        </a:spcAft>
                      </a:pP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Discharge  Paperwork </a:t>
                      </a:r>
                      <a:endParaRPr lang="en-US" sz="500">
                        <a:effectLst/>
                      </a:endParaRPr>
                    </a:p>
                    <a:p>
                      <a:pPr marL="23241" marR="120510" algn="ctr" rtl="0" fontAlgn="t">
                        <a:spcBef>
                          <a:spcPts val="67"/>
                        </a:spcBef>
                        <a:spcAft>
                          <a:spcPts val="0"/>
                        </a:spcAft>
                      </a:pP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Referral  </a:t>
                      </a: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Self-Cert. </a:t>
                      </a: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Staff  </a:t>
                      </a:r>
                      <a:endParaRPr lang="en-US" sz="500">
                        <a:effectLst/>
                      </a:endParaRPr>
                    </a:p>
                    <a:p>
                      <a:pPr marL="124841" rtl="0" fontAlgn="t">
                        <a:spcBef>
                          <a:spcPts val="10"/>
                        </a:spcBef>
                        <a:spcAft>
                          <a:spcPts val="0"/>
                        </a:spcAft>
                      </a:pPr>
                      <a:r>
                        <a:rPr lang="en-US" sz="400" b="0" i="0" u="none" strike="noStrike">
                          <a:solidFill>
                            <a:srgbClr val="000000"/>
                          </a:solidFill>
                          <a:effectLst/>
                          <a:latin typeface="Calibri" panose="020F0502020204030204" pitchFamily="34" charset="0"/>
                        </a:rPr>
                        <a:t>Doc. of  </a:t>
                      </a:r>
                      <a:endParaRPr lang="en-US" sz="500">
                        <a:effectLst/>
                      </a:endParaRPr>
                    </a:p>
                    <a:p>
                      <a:pPr marL="118605" rtl="0" fontAlgn="t">
                        <a:spcBef>
                          <a:spcPts val="58"/>
                        </a:spcBef>
                        <a:spcAft>
                          <a:spcPts val="0"/>
                        </a:spcAft>
                      </a:pPr>
                      <a:r>
                        <a:rPr lang="en-US" sz="400" b="0" i="0" u="none" strike="noStrike">
                          <a:solidFill>
                            <a:srgbClr val="000000"/>
                          </a:solidFill>
                          <a:effectLst/>
                          <a:latin typeface="Calibri" panose="020F0502020204030204" pitchFamily="34" charset="0"/>
                        </a:rPr>
                        <a:t>Situation </a:t>
                      </a:r>
                      <a:endParaRPr lang="en-US" sz="500">
                        <a:effectLst/>
                      </a:endParaRPr>
                    </a:p>
                    <a:p>
                      <a:pPr marR="82410" algn="r" rtl="0" fontAlgn="t">
                        <a:spcBef>
                          <a:spcPts val="108"/>
                        </a:spcBef>
                        <a:spcAft>
                          <a:spcPts val="0"/>
                        </a:spcAft>
                      </a:pPr>
                      <a:r>
                        <a:rPr lang="en-US" sz="400" b="0" i="0" u="none" strike="noStrike">
                          <a:solidFill>
                            <a:srgbClr val="000000"/>
                          </a:solidFill>
                          <a:effectLst/>
                          <a:latin typeface="Arial" panose="020B0604020202020204" pitchFamily="34" charset="0"/>
                        </a:rPr>
                        <a:t>☐ </a:t>
                      </a:r>
                      <a:r>
                        <a:rPr lang="en-US" sz="400" b="0" i="0" u="none" strike="noStrike">
                          <a:solidFill>
                            <a:srgbClr val="000000"/>
                          </a:solidFill>
                          <a:effectLst/>
                          <a:latin typeface="Calibri" panose="020F0502020204030204" pitchFamily="34" charset="0"/>
                        </a:rPr>
                        <a:t>Doc. of  </a:t>
                      </a:r>
                      <a:endParaRPr lang="en-US" sz="500">
                        <a:effectLst/>
                      </a:endParaRPr>
                    </a:p>
                    <a:p>
                      <a:pPr marL="131953" rtl="0" fontAlgn="t">
                        <a:spcBef>
                          <a:spcPts val="86"/>
                        </a:spcBef>
                        <a:spcAft>
                          <a:spcPts val="0"/>
                        </a:spcAft>
                      </a:pPr>
                      <a:r>
                        <a:rPr lang="en-US" sz="400" b="0" i="0" u="none" strike="noStrike">
                          <a:solidFill>
                            <a:srgbClr val="000000"/>
                          </a:solidFill>
                          <a:effectLst/>
                          <a:latin typeface="Calibri" panose="020F0502020204030204" pitchFamily="34" charset="0"/>
                        </a:rPr>
                        <a:t>steps to  </a:t>
                      </a:r>
                      <a:endParaRPr lang="en-US" sz="500">
                        <a:effectLst/>
                      </a:endParaRPr>
                    </a:p>
                    <a:p>
                      <a:pPr marL="132448" rtl="0" fontAlgn="t">
                        <a:spcBef>
                          <a:spcPts val="58"/>
                        </a:spcBef>
                        <a:spcAft>
                          <a:spcPts val="0"/>
                        </a:spcAft>
                      </a:pPr>
                      <a:r>
                        <a:rPr lang="en-US" sz="400" b="0" i="0" u="none" strike="noStrike">
                          <a:solidFill>
                            <a:srgbClr val="000000"/>
                          </a:solidFill>
                          <a:effectLst/>
                          <a:latin typeface="Calibri" panose="020F0502020204030204" pitchFamily="34" charset="0"/>
                        </a:rPr>
                        <a:t>obtain  </a:t>
                      </a:r>
                      <a:endParaRPr lang="en-US" sz="500">
                        <a:effectLst/>
                      </a:endParaRPr>
                    </a:p>
                    <a:p>
                      <a:pPr algn="ctr" rtl="0" fontAlgn="t">
                        <a:spcBef>
                          <a:spcPts val="33"/>
                        </a:spcBef>
                        <a:spcAft>
                          <a:spcPts val="0"/>
                        </a:spcAft>
                      </a:pPr>
                      <a:r>
                        <a:rPr lang="en-US" sz="400" b="0" i="0" u="none" strike="noStrike">
                          <a:solidFill>
                            <a:srgbClr val="000000"/>
                          </a:solidFill>
                          <a:effectLst/>
                          <a:latin typeface="Calibri" panose="020F0502020204030204" pitchFamily="34" charset="0"/>
                        </a:rPr>
                        <a:t>evidence</a:t>
                      </a:r>
                      <a:endParaRPr lang="en-US" sz="500">
                        <a:effectLst/>
                      </a:endParaRPr>
                    </a:p>
                  </a:txBody>
                  <a:tcPr marL="25295" marR="25295" marT="25295" marB="2529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9564615"/>
                  </a:ext>
                </a:extLst>
              </a:tr>
              <a:tr h="175342">
                <a:tc>
                  <a:txBody>
                    <a:bodyPr/>
                    <a:lstStyle/>
                    <a:p>
                      <a:pPr algn="ctr" rtl="0" fontAlgn="t">
                        <a:spcBef>
                          <a:spcPts val="0"/>
                        </a:spcBef>
                        <a:spcAft>
                          <a:spcPts val="0"/>
                        </a:spcAft>
                      </a:pPr>
                      <a:r>
                        <a:rPr lang="en-US" sz="400" b="0" i="0" u="none" strike="noStrike">
                          <a:solidFill>
                            <a:srgbClr val="000000"/>
                          </a:solidFill>
                          <a:effectLst/>
                          <a:latin typeface="Calibri" panose="020F0502020204030204" pitchFamily="34" charset="0"/>
                        </a:rPr>
                        <a:t>Doc. Att. </a:t>
                      </a:r>
                      <a:endParaRPr lang="en-US" sz="500">
                        <a:effectLst/>
                      </a:endParaRPr>
                    </a:p>
                  </a:txBody>
                  <a:tcPr marL="25295" marR="25295" marT="25295" marB="2529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400" b="0" i="0" u="none" strike="noStrike">
                          <a:solidFill>
                            <a:srgbClr val="000000"/>
                          </a:solidFill>
                          <a:effectLst/>
                          <a:latin typeface="Arial" panose="020B0604020202020204" pitchFamily="34" charset="0"/>
                        </a:rPr>
                        <a:t>☐</a:t>
                      </a:r>
                      <a:r>
                        <a:rPr lang="en-US" sz="400" b="0" i="0" u="none" strike="noStrike">
                          <a:solidFill>
                            <a:srgbClr val="000000"/>
                          </a:solidFill>
                          <a:effectLst/>
                          <a:latin typeface="Calibri" panose="020F0502020204030204" pitchFamily="34" charset="0"/>
                        </a:rPr>
                        <a:t>Yes </a:t>
                      </a:r>
                      <a:r>
                        <a:rPr lang="en-US" sz="400" b="0" i="0" u="none" strike="noStrike">
                          <a:solidFill>
                            <a:srgbClr val="000000"/>
                          </a:solidFill>
                          <a:effectLst/>
                          <a:latin typeface="Arial" panose="020B0604020202020204" pitchFamily="34" charset="0"/>
                        </a:rPr>
                        <a:t>☐</a:t>
                      </a:r>
                      <a:r>
                        <a:rPr lang="en-US" sz="400" b="0" i="0" u="none" strike="noStrike">
                          <a:solidFill>
                            <a:srgbClr val="000000"/>
                          </a:solidFill>
                          <a:effectLst/>
                          <a:latin typeface="Calibri" panose="020F0502020204030204" pitchFamily="34" charset="0"/>
                        </a:rPr>
                        <a:t>No </a:t>
                      </a:r>
                      <a:endParaRPr lang="en-US" sz="500">
                        <a:effectLst/>
                      </a:endParaRPr>
                    </a:p>
                  </a:txBody>
                  <a:tcPr marL="25295" marR="25295" marT="25295" marB="2529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400" b="0" i="0" u="none" strike="noStrike">
                          <a:solidFill>
                            <a:srgbClr val="000000"/>
                          </a:solidFill>
                          <a:effectLst/>
                          <a:latin typeface="Arial" panose="020B0604020202020204" pitchFamily="34" charset="0"/>
                        </a:rPr>
                        <a:t>☐</a:t>
                      </a:r>
                      <a:r>
                        <a:rPr lang="en-US" sz="400" b="0" i="0" u="none" strike="noStrike">
                          <a:solidFill>
                            <a:srgbClr val="000000"/>
                          </a:solidFill>
                          <a:effectLst/>
                          <a:latin typeface="Calibri" panose="020F0502020204030204" pitchFamily="34" charset="0"/>
                        </a:rPr>
                        <a:t>Yes </a:t>
                      </a:r>
                      <a:r>
                        <a:rPr lang="en-US" sz="400" b="0" i="0" u="none" strike="noStrike">
                          <a:solidFill>
                            <a:srgbClr val="000000"/>
                          </a:solidFill>
                          <a:effectLst/>
                          <a:latin typeface="Arial" panose="020B0604020202020204" pitchFamily="34" charset="0"/>
                        </a:rPr>
                        <a:t>☐</a:t>
                      </a:r>
                      <a:r>
                        <a:rPr lang="en-US" sz="400" b="0" i="0" u="none" strike="noStrike">
                          <a:solidFill>
                            <a:srgbClr val="000000"/>
                          </a:solidFill>
                          <a:effectLst/>
                          <a:latin typeface="Calibri" panose="020F0502020204030204" pitchFamily="34" charset="0"/>
                        </a:rPr>
                        <a:t>No </a:t>
                      </a:r>
                      <a:endParaRPr lang="en-US" sz="500">
                        <a:effectLst/>
                      </a:endParaRPr>
                    </a:p>
                  </a:txBody>
                  <a:tcPr marL="25295" marR="25295" marT="25295" marB="2529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400" b="0" i="0" u="none" strike="noStrike">
                          <a:solidFill>
                            <a:srgbClr val="000000"/>
                          </a:solidFill>
                          <a:effectLst/>
                          <a:latin typeface="Arial" panose="020B0604020202020204" pitchFamily="34" charset="0"/>
                        </a:rPr>
                        <a:t>☐</a:t>
                      </a:r>
                      <a:r>
                        <a:rPr lang="en-US" sz="400" b="0" i="0" u="none" strike="noStrike">
                          <a:solidFill>
                            <a:srgbClr val="000000"/>
                          </a:solidFill>
                          <a:effectLst/>
                          <a:latin typeface="Calibri" panose="020F0502020204030204" pitchFamily="34" charset="0"/>
                        </a:rPr>
                        <a:t>Yes </a:t>
                      </a:r>
                      <a:r>
                        <a:rPr lang="en-US" sz="400" b="0" i="0" u="none" strike="noStrike">
                          <a:solidFill>
                            <a:srgbClr val="000000"/>
                          </a:solidFill>
                          <a:effectLst/>
                          <a:latin typeface="Arial" panose="020B0604020202020204" pitchFamily="34" charset="0"/>
                        </a:rPr>
                        <a:t>☐</a:t>
                      </a:r>
                      <a:r>
                        <a:rPr lang="en-US" sz="400" b="0" i="0" u="none" strike="noStrike">
                          <a:solidFill>
                            <a:srgbClr val="000000"/>
                          </a:solidFill>
                          <a:effectLst/>
                          <a:latin typeface="Calibri" panose="020F0502020204030204" pitchFamily="34" charset="0"/>
                        </a:rPr>
                        <a:t>No </a:t>
                      </a:r>
                      <a:endParaRPr lang="en-US" sz="500">
                        <a:effectLst/>
                      </a:endParaRPr>
                    </a:p>
                  </a:txBody>
                  <a:tcPr marL="25295" marR="25295" marT="25295" marB="2529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400" b="0" i="0" u="none" strike="noStrike">
                          <a:solidFill>
                            <a:srgbClr val="000000"/>
                          </a:solidFill>
                          <a:effectLst/>
                          <a:latin typeface="Arial" panose="020B0604020202020204" pitchFamily="34" charset="0"/>
                        </a:rPr>
                        <a:t>☐</a:t>
                      </a:r>
                      <a:r>
                        <a:rPr lang="en-US" sz="400" b="0" i="0" u="none" strike="noStrike">
                          <a:solidFill>
                            <a:srgbClr val="000000"/>
                          </a:solidFill>
                          <a:effectLst/>
                          <a:latin typeface="Calibri" panose="020F0502020204030204" pitchFamily="34" charset="0"/>
                        </a:rPr>
                        <a:t>Yes </a:t>
                      </a:r>
                      <a:r>
                        <a:rPr lang="en-US" sz="400" b="0" i="0" u="none" strike="noStrike">
                          <a:solidFill>
                            <a:srgbClr val="000000"/>
                          </a:solidFill>
                          <a:effectLst/>
                          <a:latin typeface="Arial" panose="020B0604020202020204" pitchFamily="34" charset="0"/>
                        </a:rPr>
                        <a:t>☐</a:t>
                      </a:r>
                      <a:r>
                        <a:rPr lang="en-US" sz="400" b="0" i="0" u="none" strike="noStrike">
                          <a:solidFill>
                            <a:srgbClr val="000000"/>
                          </a:solidFill>
                          <a:effectLst/>
                          <a:latin typeface="Calibri" panose="020F0502020204030204" pitchFamily="34" charset="0"/>
                        </a:rPr>
                        <a:t>No </a:t>
                      </a:r>
                      <a:endParaRPr lang="en-US" sz="500">
                        <a:effectLst/>
                      </a:endParaRPr>
                    </a:p>
                  </a:txBody>
                  <a:tcPr marL="25295" marR="25295" marT="25295" marB="2529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400" b="0" i="0" u="none" strike="noStrike">
                          <a:solidFill>
                            <a:srgbClr val="000000"/>
                          </a:solidFill>
                          <a:effectLst/>
                          <a:latin typeface="Arial" panose="020B0604020202020204" pitchFamily="34" charset="0"/>
                        </a:rPr>
                        <a:t>☐</a:t>
                      </a:r>
                      <a:r>
                        <a:rPr lang="en-US" sz="400" b="0" i="0" u="none" strike="noStrike">
                          <a:solidFill>
                            <a:srgbClr val="000000"/>
                          </a:solidFill>
                          <a:effectLst/>
                          <a:latin typeface="Calibri" panose="020F0502020204030204" pitchFamily="34" charset="0"/>
                        </a:rPr>
                        <a:t>Yes </a:t>
                      </a:r>
                      <a:r>
                        <a:rPr lang="en-US" sz="400" b="0" i="0" u="none" strike="noStrike">
                          <a:solidFill>
                            <a:srgbClr val="000000"/>
                          </a:solidFill>
                          <a:effectLst/>
                          <a:latin typeface="Arial" panose="020B0604020202020204" pitchFamily="34" charset="0"/>
                        </a:rPr>
                        <a:t>☐</a:t>
                      </a:r>
                      <a:r>
                        <a:rPr lang="en-US" sz="400" b="0" i="0" u="none" strike="noStrike">
                          <a:solidFill>
                            <a:srgbClr val="000000"/>
                          </a:solidFill>
                          <a:effectLst/>
                          <a:latin typeface="Calibri" panose="020F0502020204030204" pitchFamily="34" charset="0"/>
                        </a:rPr>
                        <a:t>No </a:t>
                      </a:r>
                      <a:endParaRPr lang="en-US" sz="500">
                        <a:effectLst/>
                      </a:endParaRPr>
                    </a:p>
                  </a:txBody>
                  <a:tcPr marL="25295" marR="25295" marT="25295" marB="2529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400" b="0" i="0" u="none" strike="noStrike">
                          <a:solidFill>
                            <a:srgbClr val="000000"/>
                          </a:solidFill>
                          <a:effectLst/>
                          <a:latin typeface="Arial" panose="020B0604020202020204" pitchFamily="34" charset="0"/>
                        </a:rPr>
                        <a:t>☐</a:t>
                      </a:r>
                      <a:r>
                        <a:rPr lang="en-US" sz="400" b="0" i="0" u="none" strike="noStrike">
                          <a:solidFill>
                            <a:srgbClr val="000000"/>
                          </a:solidFill>
                          <a:effectLst/>
                          <a:latin typeface="Calibri" panose="020F0502020204030204" pitchFamily="34" charset="0"/>
                        </a:rPr>
                        <a:t>Yes </a:t>
                      </a:r>
                      <a:r>
                        <a:rPr lang="en-US" sz="400" b="0" i="0" u="none" strike="noStrike">
                          <a:solidFill>
                            <a:srgbClr val="000000"/>
                          </a:solidFill>
                          <a:effectLst/>
                          <a:latin typeface="Arial" panose="020B0604020202020204" pitchFamily="34" charset="0"/>
                        </a:rPr>
                        <a:t>☐</a:t>
                      </a:r>
                      <a:r>
                        <a:rPr lang="en-US" sz="400" b="0" i="0" u="none" strike="noStrike">
                          <a:solidFill>
                            <a:srgbClr val="000000"/>
                          </a:solidFill>
                          <a:effectLst/>
                          <a:latin typeface="Calibri" panose="020F0502020204030204" pitchFamily="34" charset="0"/>
                        </a:rPr>
                        <a:t>No </a:t>
                      </a:r>
                      <a:endParaRPr lang="en-US" sz="500">
                        <a:effectLst/>
                      </a:endParaRPr>
                    </a:p>
                  </a:txBody>
                  <a:tcPr marL="25295" marR="25295" marT="25295" marB="2529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400" b="0" i="0" u="none" strike="noStrike">
                          <a:solidFill>
                            <a:srgbClr val="000000"/>
                          </a:solidFill>
                          <a:effectLst/>
                          <a:latin typeface="Arial" panose="020B0604020202020204" pitchFamily="34" charset="0"/>
                        </a:rPr>
                        <a:t>☐</a:t>
                      </a:r>
                      <a:r>
                        <a:rPr lang="en-US" sz="400" b="0" i="0" u="none" strike="noStrike">
                          <a:solidFill>
                            <a:srgbClr val="000000"/>
                          </a:solidFill>
                          <a:effectLst/>
                          <a:latin typeface="Calibri" panose="020F0502020204030204" pitchFamily="34" charset="0"/>
                        </a:rPr>
                        <a:t>Yes </a:t>
                      </a:r>
                      <a:r>
                        <a:rPr lang="en-US" sz="400" b="0" i="0" u="none" strike="noStrike">
                          <a:solidFill>
                            <a:srgbClr val="000000"/>
                          </a:solidFill>
                          <a:effectLst/>
                          <a:latin typeface="Arial" panose="020B0604020202020204" pitchFamily="34" charset="0"/>
                        </a:rPr>
                        <a:t>☐</a:t>
                      </a:r>
                      <a:r>
                        <a:rPr lang="en-US" sz="400" b="0" i="0" u="none" strike="noStrike">
                          <a:solidFill>
                            <a:srgbClr val="000000"/>
                          </a:solidFill>
                          <a:effectLst/>
                          <a:latin typeface="Calibri" panose="020F0502020204030204" pitchFamily="34" charset="0"/>
                        </a:rPr>
                        <a:t>No </a:t>
                      </a:r>
                      <a:endParaRPr lang="en-US" sz="500">
                        <a:effectLst/>
                      </a:endParaRPr>
                    </a:p>
                  </a:txBody>
                  <a:tcPr marL="25295" marR="25295" marT="25295" marB="2529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400" b="0" i="0" u="none" strike="noStrike">
                          <a:solidFill>
                            <a:srgbClr val="000000"/>
                          </a:solidFill>
                          <a:effectLst/>
                          <a:latin typeface="Arial" panose="020B0604020202020204" pitchFamily="34" charset="0"/>
                        </a:rPr>
                        <a:t>☐</a:t>
                      </a:r>
                      <a:r>
                        <a:rPr lang="en-US" sz="400" b="0" i="0" u="none" strike="noStrike">
                          <a:solidFill>
                            <a:srgbClr val="000000"/>
                          </a:solidFill>
                          <a:effectLst/>
                          <a:latin typeface="Calibri" panose="020F0502020204030204" pitchFamily="34" charset="0"/>
                        </a:rPr>
                        <a:t>Yes </a:t>
                      </a:r>
                      <a:r>
                        <a:rPr lang="en-US" sz="400" b="0" i="0" u="none" strike="noStrike">
                          <a:solidFill>
                            <a:srgbClr val="000000"/>
                          </a:solidFill>
                          <a:effectLst/>
                          <a:latin typeface="Arial" panose="020B0604020202020204" pitchFamily="34" charset="0"/>
                        </a:rPr>
                        <a:t>☐</a:t>
                      </a:r>
                      <a:r>
                        <a:rPr lang="en-US" sz="400" b="0" i="0" u="none" strike="noStrike">
                          <a:solidFill>
                            <a:srgbClr val="000000"/>
                          </a:solidFill>
                          <a:effectLst/>
                          <a:latin typeface="Calibri" panose="020F0502020204030204" pitchFamily="34" charset="0"/>
                        </a:rPr>
                        <a:t>No </a:t>
                      </a:r>
                      <a:endParaRPr lang="en-US" sz="500">
                        <a:effectLst/>
                      </a:endParaRPr>
                    </a:p>
                  </a:txBody>
                  <a:tcPr marL="25295" marR="25295" marT="25295" marB="2529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400" b="0" i="0" u="none" strike="noStrike">
                          <a:solidFill>
                            <a:srgbClr val="000000"/>
                          </a:solidFill>
                          <a:effectLst/>
                          <a:latin typeface="Arial" panose="020B0604020202020204" pitchFamily="34" charset="0"/>
                        </a:rPr>
                        <a:t>☐</a:t>
                      </a:r>
                      <a:r>
                        <a:rPr lang="en-US" sz="400" b="0" i="0" u="none" strike="noStrike">
                          <a:solidFill>
                            <a:srgbClr val="000000"/>
                          </a:solidFill>
                          <a:effectLst/>
                          <a:latin typeface="Calibri" panose="020F0502020204030204" pitchFamily="34" charset="0"/>
                        </a:rPr>
                        <a:t>Yes </a:t>
                      </a:r>
                      <a:r>
                        <a:rPr lang="en-US" sz="400" b="0" i="0" u="none" strike="noStrike">
                          <a:solidFill>
                            <a:srgbClr val="000000"/>
                          </a:solidFill>
                          <a:effectLst/>
                          <a:latin typeface="Arial" panose="020B0604020202020204" pitchFamily="34" charset="0"/>
                        </a:rPr>
                        <a:t>☐</a:t>
                      </a:r>
                      <a:r>
                        <a:rPr lang="en-US" sz="400" b="0" i="0" u="none" strike="noStrike">
                          <a:solidFill>
                            <a:srgbClr val="000000"/>
                          </a:solidFill>
                          <a:effectLst/>
                          <a:latin typeface="Calibri" panose="020F0502020204030204" pitchFamily="34" charset="0"/>
                        </a:rPr>
                        <a:t>No </a:t>
                      </a:r>
                      <a:endParaRPr lang="en-US" sz="500">
                        <a:effectLst/>
                      </a:endParaRPr>
                    </a:p>
                  </a:txBody>
                  <a:tcPr marL="25295" marR="25295" marT="25295" marB="2529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400" b="0" i="0" u="none" strike="noStrike">
                          <a:solidFill>
                            <a:srgbClr val="000000"/>
                          </a:solidFill>
                          <a:effectLst/>
                          <a:latin typeface="Arial" panose="020B0604020202020204" pitchFamily="34" charset="0"/>
                        </a:rPr>
                        <a:t>☐</a:t>
                      </a:r>
                      <a:r>
                        <a:rPr lang="en-US" sz="400" b="0" i="0" u="none" strike="noStrike">
                          <a:solidFill>
                            <a:srgbClr val="000000"/>
                          </a:solidFill>
                          <a:effectLst/>
                          <a:latin typeface="Calibri" panose="020F0502020204030204" pitchFamily="34" charset="0"/>
                        </a:rPr>
                        <a:t>Yes </a:t>
                      </a:r>
                      <a:r>
                        <a:rPr lang="en-US" sz="400" b="0" i="0" u="none" strike="noStrike">
                          <a:solidFill>
                            <a:srgbClr val="000000"/>
                          </a:solidFill>
                          <a:effectLst/>
                          <a:latin typeface="Arial" panose="020B0604020202020204" pitchFamily="34" charset="0"/>
                        </a:rPr>
                        <a:t>☐</a:t>
                      </a:r>
                      <a:r>
                        <a:rPr lang="en-US" sz="400" b="0" i="0" u="none" strike="noStrike">
                          <a:solidFill>
                            <a:srgbClr val="000000"/>
                          </a:solidFill>
                          <a:effectLst/>
                          <a:latin typeface="Calibri" panose="020F0502020204030204" pitchFamily="34" charset="0"/>
                        </a:rPr>
                        <a:t>No </a:t>
                      </a:r>
                      <a:endParaRPr lang="en-US" sz="500">
                        <a:effectLst/>
                      </a:endParaRPr>
                    </a:p>
                  </a:txBody>
                  <a:tcPr marL="25295" marR="25295" marT="25295" marB="2529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400" b="0" i="0" u="none" strike="noStrike" dirty="0">
                          <a:solidFill>
                            <a:srgbClr val="000000"/>
                          </a:solidFill>
                          <a:effectLst/>
                          <a:latin typeface="Arial" panose="020B0604020202020204" pitchFamily="34" charset="0"/>
                        </a:rPr>
                        <a:t>☐</a:t>
                      </a:r>
                      <a:r>
                        <a:rPr lang="en-US" sz="400" b="0" i="0" u="none" strike="noStrike" dirty="0">
                          <a:solidFill>
                            <a:srgbClr val="000000"/>
                          </a:solidFill>
                          <a:effectLst/>
                          <a:latin typeface="Calibri" panose="020F0502020204030204" pitchFamily="34" charset="0"/>
                        </a:rPr>
                        <a:t>Yes </a:t>
                      </a:r>
                      <a:r>
                        <a:rPr lang="en-US" sz="400" b="0" i="0" u="none" strike="noStrike" dirty="0">
                          <a:solidFill>
                            <a:srgbClr val="000000"/>
                          </a:solidFill>
                          <a:effectLst/>
                          <a:latin typeface="Arial" panose="020B0604020202020204" pitchFamily="34" charset="0"/>
                        </a:rPr>
                        <a:t>☐</a:t>
                      </a:r>
                      <a:r>
                        <a:rPr lang="en-US" sz="400" b="0" i="0" u="none" strike="noStrike" dirty="0">
                          <a:solidFill>
                            <a:srgbClr val="000000"/>
                          </a:solidFill>
                          <a:effectLst/>
                          <a:latin typeface="Calibri" panose="020F0502020204030204" pitchFamily="34" charset="0"/>
                        </a:rPr>
                        <a:t>No </a:t>
                      </a:r>
                      <a:endParaRPr lang="en-US" sz="500" dirty="0">
                        <a:effectLst/>
                      </a:endParaRPr>
                    </a:p>
                  </a:txBody>
                  <a:tcPr marL="25295" marR="25295" marT="25295" marB="2529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400" b="0" i="0" u="none" strike="noStrike" dirty="0">
                          <a:solidFill>
                            <a:srgbClr val="000000"/>
                          </a:solidFill>
                          <a:effectLst/>
                          <a:latin typeface="Arial" panose="020B0604020202020204" pitchFamily="34" charset="0"/>
                        </a:rPr>
                        <a:t>☐</a:t>
                      </a:r>
                      <a:r>
                        <a:rPr lang="en-US" sz="400" b="0" i="0" u="none" strike="noStrike" dirty="0">
                          <a:solidFill>
                            <a:srgbClr val="000000"/>
                          </a:solidFill>
                          <a:effectLst/>
                          <a:latin typeface="Calibri" panose="020F0502020204030204" pitchFamily="34" charset="0"/>
                        </a:rPr>
                        <a:t>Yes </a:t>
                      </a:r>
                      <a:r>
                        <a:rPr lang="en-US" sz="400" b="0" i="0" u="none" strike="noStrike" dirty="0">
                          <a:solidFill>
                            <a:srgbClr val="000000"/>
                          </a:solidFill>
                          <a:effectLst/>
                          <a:latin typeface="Arial" panose="020B0604020202020204" pitchFamily="34" charset="0"/>
                        </a:rPr>
                        <a:t>☐</a:t>
                      </a:r>
                      <a:r>
                        <a:rPr lang="en-US" sz="400" b="0" i="0" u="none" strike="noStrike" dirty="0">
                          <a:solidFill>
                            <a:srgbClr val="000000"/>
                          </a:solidFill>
                          <a:effectLst/>
                          <a:latin typeface="Calibri" panose="020F0502020204030204" pitchFamily="34" charset="0"/>
                        </a:rPr>
                        <a:t>No</a:t>
                      </a:r>
                      <a:endParaRPr lang="en-US" sz="500" dirty="0">
                        <a:effectLst/>
                      </a:endParaRPr>
                    </a:p>
                  </a:txBody>
                  <a:tcPr marL="25295" marR="25295" marT="25295" marB="2529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3148236"/>
                  </a:ext>
                </a:extLst>
              </a:tr>
            </a:tbl>
          </a:graphicData>
        </a:graphic>
      </p:graphicFrame>
      <p:sp>
        <p:nvSpPr>
          <p:cNvPr id="21" name="Rectangle 2">
            <a:extLst>
              <a:ext uri="{FF2B5EF4-FFF2-40B4-BE49-F238E27FC236}">
                <a16:creationId xmlns:a16="http://schemas.microsoft.com/office/drawing/2014/main" id="{00B72B1B-A05F-2208-20B3-B482211BA62E}"/>
              </a:ext>
            </a:extLst>
          </p:cNvPr>
          <p:cNvSpPr>
            <a:spLocks noChangeArrowheads="1"/>
          </p:cNvSpPr>
          <p:nvPr/>
        </p:nvSpPr>
        <p:spPr bwMode="auto">
          <a:xfrm>
            <a:off x="1386830" y="273"/>
            <a:ext cx="7757170" cy="56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dirty="0">
                <a:ln>
                  <a:noFill/>
                </a:ln>
                <a:solidFill>
                  <a:srgbClr val="000000"/>
                </a:solidFill>
                <a:effectLst/>
                <a:latin typeface="Calibri" panose="020F0502020204030204" pitchFamily="34" charset="0"/>
              </a:rPr>
              <a:t>Housing History</a:t>
            </a:r>
            <a:endParaRPr kumimoji="0" lang="en-US" altLang="en-US" sz="7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1069230"/>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434342"/>
      </a:dk2>
      <a:lt2>
        <a:srgbClr val="CDD7D9"/>
      </a:lt2>
      <a:accent1>
        <a:srgbClr val="797B7E"/>
      </a:accent1>
      <a:accent2>
        <a:srgbClr val="E92A4F"/>
      </a:accent2>
      <a:accent3>
        <a:srgbClr val="23D2C9"/>
      </a:accent3>
      <a:accent4>
        <a:srgbClr val="7C984A"/>
      </a:accent4>
      <a:accent5>
        <a:srgbClr val="C2AD8D"/>
      </a:accent5>
      <a:accent6>
        <a:srgbClr val="506E94"/>
      </a:accent6>
      <a:hlink>
        <a:srgbClr val="5F5F5F"/>
      </a:hlink>
      <a:folHlink>
        <a:srgbClr val="969696"/>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omeBase PPT Template" id="{247C2124-9E4A-5F49-82FB-CFAA4E6F56AE}" vid="{CB6F8CEE-A1CC-414F-BF7B-7FC56F899C8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622</TotalTime>
  <Words>5911</Words>
  <Application>Microsoft Macintosh PowerPoint</Application>
  <PresentationFormat>On-screen Show (16:9)</PresentationFormat>
  <Paragraphs>798</Paragraphs>
  <Slides>85</Slides>
  <Notes>11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85</vt:i4>
      </vt:variant>
    </vt:vector>
  </HeadingPairs>
  <TitlesOfParts>
    <vt:vector size="97" baseType="lpstr">
      <vt:lpstr>Aharoni</vt:lpstr>
      <vt:lpstr>American Typewriter</vt:lpstr>
      <vt:lpstr>Arial</vt:lpstr>
      <vt:lpstr>Calibri</vt:lpstr>
      <vt:lpstr>Calibri Light</vt:lpstr>
      <vt:lpstr>Century Gothic</vt:lpstr>
      <vt:lpstr>Courier New</vt:lpstr>
      <vt:lpstr>Helvetica</vt:lpstr>
      <vt:lpstr>Helvetica Neue</vt:lpstr>
      <vt:lpstr>Noto Sans Symbols</vt:lpstr>
      <vt:lpstr>Wingdings</vt:lpstr>
      <vt:lpstr>Office Theme</vt:lpstr>
      <vt:lpstr>Permanent Support Housing Heartland Housed </vt:lpstr>
      <vt:lpstr>Permanent Supportive Housing</vt:lpstr>
      <vt:lpstr>Eligibility Requirements</vt:lpstr>
      <vt:lpstr>People you Serve</vt:lpstr>
      <vt:lpstr>Definition of Chronic Homelessness</vt:lpstr>
      <vt:lpstr>Time for Documentation</vt:lpstr>
      <vt:lpstr>Time-Homeless Documentation </vt:lpstr>
      <vt:lpstr>Notes about Third Party Documentation of Time Homeless</vt:lpstr>
      <vt:lpstr>Check the box to indicate where people were experiencing their homelessness:  Street, Shelter, Safe Have, or Institution for each month and note if documentation is attached.   The form is available at www.hudexchange.info- Sample Chronic Homelessness Documentation Checklist</vt:lpstr>
      <vt:lpstr>Breaks in Homelessness</vt:lpstr>
      <vt:lpstr>Definition of Disability</vt:lpstr>
      <vt:lpstr>Indicate the Type of Disability for the File</vt:lpstr>
      <vt:lpstr>Attach Acceptable Documentation</vt:lpstr>
      <vt:lpstr>Documentation of Housing Requirements</vt:lpstr>
      <vt:lpstr>Rents must be under HUD’s FMR</vt:lpstr>
      <vt:lpstr>Amount of The Resident’s Rent</vt:lpstr>
      <vt:lpstr>Rental Calculation</vt:lpstr>
      <vt:lpstr>Utilities: . CoC recipients are required to use their local Public Housing Authority’s (PHA) schedule of utility allowances per Notice CPD-17-11. </vt:lpstr>
      <vt:lpstr>What if the program participant does not pay rent at all due to having no income, do they still receive a utility allowance reimbursement? </vt:lpstr>
      <vt:lpstr>The “utility reimbursement” may be paid using CoC program funds:</vt:lpstr>
      <vt:lpstr>The Resident ‘s Total Rental Costs May Not Exceed:</vt:lpstr>
      <vt:lpstr>Calculate Resident Rents:</vt:lpstr>
      <vt:lpstr>Inspections</vt:lpstr>
      <vt:lpstr>Housing Quality Standards </vt:lpstr>
      <vt:lpstr>Housing Quality Standards (cont.)</vt:lpstr>
      <vt:lpstr>Lead Based Paint</vt:lpstr>
      <vt:lpstr>Environmental Review</vt:lpstr>
      <vt:lpstr>Accessibility</vt:lpstr>
      <vt:lpstr>Record Keeping Requirements</vt:lpstr>
      <vt:lpstr>Benefits of Good Record Keeping</vt:lpstr>
      <vt:lpstr>Keys to Good Record Keeping</vt:lpstr>
      <vt:lpstr>Confidentiality</vt:lpstr>
      <vt:lpstr>Record Retention</vt:lpstr>
      <vt:lpstr>Levels of Recordkeeping</vt:lpstr>
      <vt:lpstr>Organizational Record Keeping</vt:lpstr>
      <vt:lpstr>Standard Operating Procedures</vt:lpstr>
      <vt:lpstr>Policies and Procedures</vt:lpstr>
      <vt:lpstr>Conflicts of Interest</vt:lpstr>
      <vt:lpstr>Lived Experience Participation</vt:lpstr>
      <vt:lpstr>Faith Based Activities</vt:lpstr>
      <vt:lpstr>Affirmatively Furthering Fair Housing</vt:lpstr>
      <vt:lpstr>Other Federal Requirements</vt:lpstr>
      <vt:lpstr>Recipient/ Subrecipient Record Keeping</vt:lpstr>
      <vt:lpstr>Program Specific Policies and Procedures</vt:lpstr>
      <vt:lpstr>Services Provided</vt:lpstr>
      <vt:lpstr>Housing Standards</vt:lpstr>
      <vt:lpstr>Match</vt:lpstr>
      <vt:lpstr>Subrecipients and Contractors</vt:lpstr>
      <vt:lpstr>Participant Record Keeping</vt:lpstr>
      <vt:lpstr>Eligibility Documentation</vt:lpstr>
      <vt:lpstr>Program Participant Income</vt:lpstr>
      <vt:lpstr>Program Participant Records</vt:lpstr>
      <vt:lpstr>Program Participant Records (cont.)</vt:lpstr>
      <vt:lpstr>Data Collection Points in HMIS</vt:lpstr>
      <vt:lpstr>Annual Progress Reports (APR)</vt:lpstr>
      <vt:lpstr>Break</vt:lpstr>
      <vt:lpstr>Housing First</vt:lpstr>
      <vt:lpstr>Housing First is an approach where [people experiencing homelessness] are provided immediate access to housing and then offered the supportive services that may be needed to foster long-term stability and prevent a return to homelessness. This approach removes unnecessary barriers and assumes that supportive services are more effective in addressing needs when the individual or family is housed – when the daily stress of being homeless is taken out of the equation.</vt:lpstr>
      <vt:lpstr>Key Concepts in Housing First</vt:lpstr>
      <vt:lpstr>Housing First, Without Jargon</vt:lpstr>
      <vt:lpstr>Why Benefits from Housing First?</vt:lpstr>
      <vt:lpstr>Lowering Barriers through Housing First</vt:lpstr>
      <vt:lpstr>Housing First Philosophy Shift</vt:lpstr>
      <vt:lpstr>Harm Reduction</vt:lpstr>
      <vt:lpstr>Definition of Harm Reduction</vt:lpstr>
      <vt:lpstr>Stages of Change</vt:lpstr>
      <vt:lpstr>Core Principles of Harm Reduction</vt:lpstr>
      <vt:lpstr>Key Characteristics of Harm Reduction</vt:lpstr>
      <vt:lpstr>Harm Reduction is a Housing First Strategy</vt:lpstr>
      <vt:lpstr>What about Costumer Service?</vt:lpstr>
      <vt:lpstr>Top Reasons Clients Disengage and/or Are Pushed from Services</vt:lpstr>
      <vt:lpstr>Referrals to PSH from Coordinated Entry</vt:lpstr>
      <vt:lpstr>Coordinated Entry</vt:lpstr>
      <vt:lpstr>Heartland HOUSED Coordinated Entry  Priorities</vt:lpstr>
      <vt:lpstr>Housing First in PSH</vt:lpstr>
      <vt:lpstr> Housing First Principles </vt:lpstr>
      <vt:lpstr>Housing First at the Program/Project Level</vt:lpstr>
      <vt:lpstr>Model: Housing First at the Program/Project Level</vt:lpstr>
      <vt:lpstr>Harm Reduction </vt:lpstr>
      <vt:lpstr>PowerPoint Presentation</vt:lpstr>
      <vt:lpstr>Core Principles of Harm Reduction</vt:lpstr>
      <vt:lpstr>Key Characteristics of Harm Reduction</vt:lpstr>
      <vt:lpstr>Who Benefits from Harm Reduction?</vt:lpstr>
      <vt:lpstr>Why Harm Reduction?</vt:lpstr>
      <vt:lpstr>Intersection with Housing First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Permanent Support Housing Heartland Housed </dc:title>
  <dc:creator>Mary Simons</dc:creator>
  <cp:lastModifiedBy>Nicole Johnson</cp:lastModifiedBy>
  <cp:revision>11</cp:revision>
  <cp:lastPrinted>2023-12-11T02:09:32Z</cp:lastPrinted>
  <dcterms:created xsi:type="dcterms:W3CDTF">2023-12-10T17:22:33Z</dcterms:created>
  <dcterms:modified xsi:type="dcterms:W3CDTF">2024-01-22T16:05:26Z</dcterms:modified>
</cp:coreProperties>
</file>